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4"/>
  </p:notesMasterIdLst>
  <p:sldIdLst>
    <p:sldId id="258" r:id="rId2"/>
    <p:sldId id="314" r:id="rId3"/>
    <p:sldId id="558" r:id="rId4"/>
    <p:sldId id="316" r:id="rId5"/>
    <p:sldId id="315" r:id="rId6"/>
    <p:sldId id="526" r:id="rId7"/>
    <p:sldId id="528" r:id="rId8"/>
    <p:sldId id="317" r:id="rId9"/>
    <p:sldId id="318" r:id="rId10"/>
    <p:sldId id="319" r:id="rId11"/>
    <p:sldId id="320" r:id="rId12"/>
    <p:sldId id="550" r:id="rId13"/>
    <p:sldId id="321" r:id="rId14"/>
    <p:sldId id="551" r:id="rId15"/>
    <p:sldId id="322" r:id="rId16"/>
    <p:sldId id="529" r:id="rId17"/>
    <p:sldId id="542" r:id="rId18"/>
    <p:sldId id="559" r:id="rId19"/>
    <p:sldId id="545" r:id="rId20"/>
    <p:sldId id="544" r:id="rId21"/>
    <p:sldId id="543" r:id="rId22"/>
    <p:sldId id="546" r:id="rId23"/>
    <p:sldId id="547" r:id="rId24"/>
    <p:sldId id="548" r:id="rId25"/>
    <p:sldId id="560" r:id="rId26"/>
    <p:sldId id="309" r:id="rId27"/>
    <p:sldId id="310" r:id="rId28"/>
    <p:sldId id="552" r:id="rId29"/>
    <p:sldId id="537" r:id="rId30"/>
    <p:sldId id="562" r:id="rId31"/>
    <p:sldId id="565" r:id="rId32"/>
    <p:sldId id="326" r:id="rId33"/>
    <p:sldId id="327" r:id="rId34"/>
    <p:sldId id="328" r:id="rId35"/>
    <p:sldId id="329" r:id="rId36"/>
    <p:sldId id="566" r:id="rId37"/>
    <p:sldId id="567" r:id="rId38"/>
    <p:sldId id="330" r:id="rId39"/>
    <p:sldId id="331" r:id="rId40"/>
    <p:sldId id="630" r:id="rId41"/>
    <p:sldId id="323" r:id="rId42"/>
    <p:sldId id="463" r:id="rId43"/>
  </p:sldIdLst>
  <p:sldSz cx="12192000" cy="6858000"/>
  <p:notesSz cx="6735763" cy="98663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DEFFF8-24FB-C5A1-7733-93B07D7BC9D7}" name="Adriana Maria Cardenas Gomez - Manager Grupo" initials="AMCGMG" userId="S-1-5-21-2344062829-338093326-3551672007-11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F7578"/>
    <a:srgbClr val="E6E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94660"/>
  </p:normalViewPr>
  <p:slideViewPr>
    <p:cSldViewPr snapToGrid="0">
      <p:cViewPr varScale="1">
        <p:scale>
          <a:sx n="85" d="100"/>
          <a:sy n="85"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8DF6B9A-7022-44A4-A28E-9FD6A4C9246F}" type="datetimeFigureOut">
              <a:rPr lang="pt-BR" smtClean="0"/>
              <a:t>25/01/2024</a:t>
            </a:fld>
            <a:endParaRPr lang="pt-BR"/>
          </a:p>
        </p:txBody>
      </p:sp>
      <p:sp>
        <p:nvSpPr>
          <p:cNvPr id="4" name="Espaço Reservado para Imagem de Sli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C7B8092-2EDE-41C8-A456-DB56444FB09B}" type="slidenum">
              <a:rPr lang="pt-BR" smtClean="0"/>
              <a:t>‹nº›</a:t>
            </a:fld>
            <a:endParaRPr lang="pt-BR"/>
          </a:p>
        </p:txBody>
      </p:sp>
    </p:spTree>
    <p:extLst>
      <p:ext uri="{BB962C8B-B14F-4D97-AF65-F5344CB8AC3E}">
        <p14:creationId xmlns:p14="http://schemas.microsoft.com/office/powerpoint/2010/main" val="2206171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solidFill>
                <a:srgbClr val="0070C0"/>
              </a:solidFill>
              <a:latin typeface="Arial" panose="020B0604020202020204" pitchFamily="34" charset="0"/>
              <a:cs typeface="Arial" panose="020B0604020202020204" pitchFamily="34" charset="0"/>
            </a:endParaRPr>
          </a:p>
        </p:txBody>
      </p:sp>
      <p:sp>
        <p:nvSpPr>
          <p:cNvPr id="4" name="Espaço Reservado para Número de Slide 3"/>
          <p:cNvSpPr>
            <a:spLocks noGrp="1"/>
          </p:cNvSpPr>
          <p:nvPr>
            <p:ph type="sldNum" sz="quarter" idx="10"/>
          </p:nvPr>
        </p:nvSpPr>
        <p:spPr/>
        <p:txBody>
          <a:bodyPr/>
          <a:lstStyle/>
          <a:p>
            <a:fld id="{6E08D3B9-6AF1-46E9-A913-9257EE1D8EBE}" type="slidenum">
              <a:rPr lang="pt-BR" smtClean="0"/>
              <a:t>29</a:t>
            </a:fld>
            <a:endParaRPr lang="pt-BR"/>
          </a:p>
        </p:txBody>
      </p:sp>
    </p:spTree>
    <p:extLst>
      <p:ext uri="{BB962C8B-B14F-4D97-AF65-F5344CB8AC3E}">
        <p14:creationId xmlns:p14="http://schemas.microsoft.com/office/powerpoint/2010/main" val="351933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solidFill>
                <a:srgbClr val="0070C0"/>
              </a:solidFill>
              <a:latin typeface="Arial" panose="020B0604020202020204" pitchFamily="34" charset="0"/>
              <a:cs typeface="Arial" panose="020B0604020202020204" pitchFamily="34" charset="0"/>
            </a:endParaRPr>
          </a:p>
        </p:txBody>
      </p:sp>
      <p:sp>
        <p:nvSpPr>
          <p:cNvPr id="4" name="Espaço Reservado para Número de Slide 3"/>
          <p:cNvSpPr>
            <a:spLocks noGrp="1"/>
          </p:cNvSpPr>
          <p:nvPr>
            <p:ph type="sldNum" sz="quarter" idx="10"/>
          </p:nvPr>
        </p:nvSpPr>
        <p:spPr/>
        <p:txBody>
          <a:bodyPr/>
          <a:lstStyle/>
          <a:p>
            <a:fld id="{6E08D3B9-6AF1-46E9-A913-9257EE1D8EBE}" type="slidenum">
              <a:rPr lang="pt-BR" smtClean="0"/>
              <a:t>31</a:t>
            </a:fld>
            <a:endParaRPr lang="pt-BR"/>
          </a:p>
        </p:txBody>
      </p:sp>
    </p:spTree>
    <p:extLst>
      <p:ext uri="{BB962C8B-B14F-4D97-AF65-F5344CB8AC3E}">
        <p14:creationId xmlns:p14="http://schemas.microsoft.com/office/powerpoint/2010/main" val="268352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32AF6390-126C-4761-B0F0-CDB38C2D10D6}" type="datetimeFigureOut">
              <a:rPr lang="pt-BR" smtClean="0"/>
              <a:t>25/01/2024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56437EE-B314-4173-A9AC-674881075704}" type="slidenum">
              <a:rPr lang="pt-BR" smtClean="0"/>
              <a:t>‹nº›</a:t>
            </a:fld>
            <a:endParaRPr lang="pt-BR"/>
          </a:p>
        </p:txBody>
      </p:sp>
    </p:spTree>
    <p:extLst>
      <p:ext uri="{BB962C8B-B14F-4D97-AF65-F5344CB8AC3E}">
        <p14:creationId xmlns:p14="http://schemas.microsoft.com/office/powerpoint/2010/main" val="292915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2AF6390-126C-4761-B0F0-CDB38C2D10D6}" type="datetimeFigureOut">
              <a:rPr lang="pt-BR" smtClean="0"/>
              <a:t>25/01/2024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56437EE-B314-4173-A9AC-674881075704}" type="slidenum">
              <a:rPr lang="pt-BR" smtClean="0"/>
              <a:t>‹nº›</a:t>
            </a:fld>
            <a:endParaRPr lang="pt-BR"/>
          </a:p>
        </p:txBody>
      </p:sp>
    </p:spTree>
    <p:extLst>
      <p:ext uri="{BB962C8B-B14F-4D97-AF65-F5344CB8AC3E}">
        <p14:creationId xmlns:p14="http://schemas.microsoft.com/office/powerpoint/2010/main" val="55992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2AF6390-126C-4761-B0F0-CDB38C2D10D6}" type="datetimeFigureOut">
              <a:rPr lang="pt-BR" smtClean="0"/>
              <a:t>25/01/2024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56437EE-B314-4173-A9AC-674881075704}" type="slidenum">
              <a:rPr lang="pt-BR" smtClean="0"/>
              <a:t>‹nº›</a:t>
            </a:fld>
            <a:endParaRPr lang="pt-BR"/>
          </a:p>
        </p:txBody>
      </p:sp>
    </p:spTree>
    <p:extLst>
      <p:ext uri="{BB962C8B-B14F-4D97-AF65-F5344CB8AC3E}">
        <p14:creationId xmlns:p14="http://schemas.microsoft.com/office/powerpoint/2010/main" val="366493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2AF6390-126C-4761-B0F0-CDB38C2D10D6}" type="datetimeFigureOut">
              <a:rPr lang="pt-BR" smtClean="0"/>
              <a:t>25/01/2024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56437EE-B314-4173-A9AC-674881075704}" type="slidenum">
              <a:rPr lang="pt-BR" smtClean="0"/>
              <a:t>‹nº›</a:t>
            </a:fld>
            <a:endParaRPr lang="pt-BR"/>
          </a:p>
        </p:txBody>
      </p:sp>
    </p:spTree>
    <p:extLst>
      <p:ext uri="{BB962C8B-B14F-4D97-AF65-F5344CB8AC3E}">
        <p14:creationId xmlns:p14="http://schemas.microsoft.com/office/powerpoint/2010/main" val="285330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32AF6390-126C-4761-B0F0-CDB38C2D10D6}" type="datetimeFigureOut">
              <a:rPr lang="pt-BR" smtClean="0"/>
              <a:t>25/01/2024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56437EE-B314-4173-A9AC-674881075704}" type="slidenum">
              <a:rPr lang="pt-BR" smtClean="0"/>
              <a:t>‹nº›</a:t>
            </a:fld>
            <a:endParaRPr lang="pt-BR"/>
          </a:p>
        </p:txBody>
      </p:sp>
    </p:spTree>
    <p:extLst>
      <p:ext uri="{BB962C8B-B14F-4D97-AF65-F5344CB8AC3E}">
        <p14:creationId xmlns:p14="http://schemas.microsoft.com/office/powerpoint/2010/main" val="193463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32AF6390-126C-4761-B0F0-CDB38C2D10D6}" type="datetimeFigureOut">
              <a:rPr lang="pt-BR" smtClean="0"/>
              <a:t>25/01/2024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56437EE-B314-4173-A9AC-674881075704}" type="slidenum">
              <a:rPr lang="pt-BR" smtClean="0"/>
              <a:t>‹nº›</a:t>
            </a:fld>
            <a:endParaRPr lang="pt-BR"/>
          </a:p>
        </p:txBody>
      </p:sp>
    </p:spTree>
    <p:extLst>
      <p:ext uri="{BB962C8B-B14F-4D97-AF65-F5344CB8AC3E}">
        <p14:creationId xmlns:p14="http://schemas.microsoft.com/office/powerpoint/2010/main" val="125203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32AF6390-126C-4761-B0F0-CDB38C2D10D6}" type="datetimeFigureOut">
              <a:rPr lang="pt-BR" smtClean="0"/>
              <a:t>25/01/2024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56437EE-B314-4173-A9AC-674881075704}" type="slidenum">
              <a:rPr lang="pt-BR" smtClean="0"/>
              <a:t>‹nº›</a:t>
            </a:fld>
            <a:endParaRPr lang="pt-BR"/>
          </a:p>
        </p:txBody>
      </p:sp>
    </p:spTree>
    <p:extLst>
      <p:ext uri="{BB962C8B-B14F-4D97-AF65-F5344CB8AC3E}">
        <p14:creationId xmlns:p14="http://schemas.microsoft.com/office/powerpoint/2010/main" val="326962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32AF6390-126C-4761-B0F0-CDB38C2D10D6}" type="datetimeFigureOut">
              <a:rPr lang="pt-BR" smtClean="0"/>
              <a:t>25/01/2024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56437EE-B314-4173-A9AC-674881075704}" type="slidenum">
              <a:rPr lang="pt-BR" smtClean="0"/>
              <a:t>‹nº›</a:t>
            </a:fld>
            <a:endParaRPr lang="pt-BR"/>
          </a:p>
        </p:txBody>
      </p:sp>
    </p:spTree>
    <p:extLst>
      <p:ext uri="{BB962C8B-B14F-4D97-AF65-F5344CB8AC3E}">
        <p14:creationId xmlns:p14="http://schemas.microsoft.com/office/powerpoint/2010/main" val="1918956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2AF6390-126C-4761-B0F0-CDB38C2D10D6}" type="datetimeFigureOut">
              <a:rPr lang="pt-BR" smtClean="0"/>
              <a:t>25/01/2024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56437EE-B314-4173-A9AC-674881075704}" type="slidenum">
              <a:rPr lang="pt-BR" smtClean="0"/>
              <a:t>‹nº›</a:t>
            </a:fld>
            <a:endParaRPr lang="pt-BR"/>
          </a:p>
        </p:txBody>
      </p:sp>
    </p:spTree>
    <p:extLst>
      <p:ext uri="{BB962C8B-B14F-4D97-AF65-F5344CB8AC3E}">
        <p14:creationId xmlns:p14="http://schemas.microsoft.com/office/powerpoint/2010/main" val="319486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32AF6390-126C-4761-B0F0-CDB38C2D10D6}" type="datetimeFigureOut">
              <a:rPr lang="pt-BR" smtClean="0"/>
              <a:t>25/01/2024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56437EE-B314-4173-A9AC-674881075704}" type="slidenum">
              <a:rPr lang="pt-BR" smtClean="0"/>
              <a:t>‹nº›</a:t>
            </a:fld>
            <a:endParaRPr lang="pt-BR"/>
          </a:p>
        </p:txBody>
      </p:sp>
    </p:spTree>
    <p:extLst>
      <p:ext uri="{BB962C8B-B14F-4D97-AF65-F5344CB8AC3E}">
        <p14:creationId xmlns:p14="http://schemas.microsoft.com/office/powerpoint/2010/main" val="2251202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32AF6390-126C-4761-B0F0-CDB38C2D10D6}" type="datetimeFigureOut">
              <a:rPr lang="pt-BR" smtClean="0"/>
              <a:t>25/01/2024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56437EE-B314-4173-A9AC-674881075704}" type="slidenum">
              <a:rPr lang="pt-BR" smtClean="0"/>
              <a:t>‹nº›</a:t>
            </a:fld>
            <a:endParaRPr lang="pt-BR"/>
          </a:p>
        </p:txBody>
      </p:sp>
    </p:spTree>
    <p:extLst>
      <p:ext uri="{BB962C8B-B14F-4D97-AF65-F5344CB8AC3E}">
        <p14:creationId xmlns:p14="http://schemas.microsoft.com/office/powerpoint/2010/main" val="346626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F6390-126C-4761-B0F0-CDB38C2D10D6}" type="datetimeFigureOut">
              <a:rPr lang="pt-BR" smtClean="0"/>
              <a:t>25/01/2024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437EE-B314-4173-A9AC-674881075704}" type="slidenum">
              <a:rPr lang="pt-BR" smtClean="0"/>
              <a:t>‹nº›</a:t>
            </a:fld>
            <a:endParaRPr lang="pt-BR"/>
          </a:p>
        </p:txBody>
      </p:sp>
    </p:spTree>
    <p:extLst>
      <p:ext uri="{BB962C8B-B14F-4D97-AF65-F5344CB8AC3E}">
        <p14:creationId xmlns:p14="http://schemas.microsoft.com/office/powerpoint/2010/main" val="3678280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package" Target="../embeddings/Microsoft_Word_Document.docx"/><Relationship Id="rId7" Type="http://schemas.openxmlformats.org/officeDocument/2006/relationships/image" Target="../media/image8.pn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Excel_Worksheet2.xlsx"/><Relationship Id="rId13" Type="http://schemas.openxmlformats.org/officeDocument/2006/relationships/image" Target="../media/image8.png"/><Relationship Id="rId3" Type="http://schemas.openxmlformats.org/officeDocument/2006/relationships/image" Target="../media/image27.png"/><Relationship Id="rId7" Type="http://schemas.openxmlformats.org/officeDocument/2006/relationships/image" Target="../media/image29.emf"/><Relationship Id="rId12"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package" Target="../embeddings/Microsoft_Excel_Worksheet1.xlsx"/><Relationship Id="rId11" Type="http://schemas.openxmlformats.org/officeDocument/2006/relationships/image" Target="../media/image31.emf"/><Relationship Id="rId5" Type="http://schemas.openxmlformats.org/officeDocument/2006/relationships/image" Target="../media/image28.emf"/><Relationship Id="rId10" Type="http://schemas.openxmlformats.org/officeDocument/2006/relationships/package" Target="../embeddings/Microsoft_Excel_Worksheet3.xlsx"/><Relationship Id="rId4" Type="http://schemas.openxmlformats.org/officeDocument/2006/relationships/package" Target="../embeddings/Microsoft_Excel_Worksheet.xlsx"/><Relationship Id="rId9" Type="http://schemas.openxmlformats.org/officeDocument/2006/relationships/image" Target="../media/image30.emf"/><Relationship Id="rId1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4.xlsx"/><Relationship Id="rId7" Type="http://schemas.openxmlformats.org/officeDocument/2006/relationships/image" Target="../media/image9.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2.em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9.png"/><Relationship Id="rId7" Type="http://schemas.openxmlformats.org/officeDocument/2006/relationships/image" Target="../media/image7.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package" Target="../embeddings/Microsoft_Excel_Worksheet5.xlsx"/><Relationship Id="rId4" Type="http://schemas.openxmlformats.org/officeDocument/2006/relationships/image" Target="../media/image50.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Espaço Reservado para Conteúdo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1" y="-18156"/>
            <a:ext cx="12224890" cy="6875807"/>
          </a:xfrm>
          <a:prstGeom prst="rect">
            <a:avLst/>
          </a:prstGeom>
        </p:spPr>
      </p:pic>
      <p:grpSp>
        <p:nvGrpSpPr>
          <p:cNvPr id="14" name="Grupo 13"/>
          <p:cNvGrpSpPr/>
          <p:nvPr/>
        </p:nvGrpSpPr>
        <p:grpSpPr>
          <a:xfrm>
            <a:off x="302063" y="800498"/>
            <a:ext cx="2274802" cy="5354416"/>
            <a:chOff x="215120" y="1562210"/>
            <a:chExt cx="1486409" cy="3498708"/>
          </a:xfrm>
        </p:grpSpPr>
        <p:pic>
          <p:nvPicPr>
            <p:cNvPr id="15" name="Image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52" y="1562210"/>
              <a:ext cx="1043745" cy="731937"/>
            </a:xfrm>
            <a:prstGeom prst="rect">
              <a:avLst/>
            </a:prstGeom>
          </p:spPr>
        </p:pic>
        <p:pic>
          <p:nvPicPr>
            <p:cNvPr id="16" name="Image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120" y="4366458"/>
              <a:ext cx="1486409" cy="694460"/>
            </a:xfrm>
            <a:prstGeom prst="rect">
              <a:avLst/>
            </a:prstGeom>
          </p:spPr>
        </p:pic>
      </p:grpSp>
      <p:sp>
        <p:nvSpPr>
          <p:cNvPr id="7" name="Retângulo 6"/>
          <p:cNvSpPr/>
          <p:nvPr/>
        </p:nvSpPr>
        <p:spPr>
          <a:xfrm>
            <a:off x="2321555" y="3634376"/>
            <a:ext cx="7515997" cy="990015"/>
          </a:xfrm>
          <a:prstGeom prst="rect">
            <a:avLst/>
          </a:prstGeom>
          <a:effectLst>
            <a:outerShdw blurRad="50800" dist="38100" dir="2700000" algn="tl" rotWithShape="0">
              <a:prstClr val="black">
                <a:alpha val="40000"/>
              </a:prstClr>
            </a:outerShdw>
          </a:effectLst>
        </p:spPr>
        <p:txBody>
          <a:bodyPr wrap="square">
            <a:spAutoFit/>
          </a:bodyPr>
          <a:lstStyle/>
          <a:p>
            <a:pPr algn="ctr">
              <a:lnSpc>
                <a:spcPts val="7000"/>
              </a:lnSpc>
            </a:pPr>
            <a:r>
              <a:rPr lang="pt-BR" sz="6600" dirty="0">
                <a:solidFill>
                  <a:schemeClr val="bg1"/>
                </a:solidFill>
              </a:rPr>
              <a:t> </a:t>
            </a:r>
          </a:p>
        </p:txBody>
      </p:sp>
      <p:pic>
        <p:nvPicPr>
          <p:cNvPr id="9" name="Image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7137" y="3480417"/>
            <a:ext cx="3239930" cy="1691941"/>
          </a:xfrm>
          <a:prstGeom prst="rect">
            <a:avLst/>
          </a:prstGeom>
        </p:spPr>
      </p:pic>
      <p:pic>
        <p:nvPicPr>
          <p:cNvPr id="11" name="Image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0947" y="1419269"/>
            <a:ext cx="7056548" cy="3633026"/>
          </a:xfrm>
          <a:prstGeom prst="rect">
            <a:avLst/>
          </a:prstGeom>
        </p:spPr>
      </p:pic>
      <p:pic>
        <p:nvPicPr>
          <p:cNvPr id="13" name="Image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2324" y="752516"/>
            <a:ext cx="3006747" cy="5799911"/>
          </a:xfrm>
          <a:prstGeom prst="rect">
            <a:avLst/>
          </a:prstGeom>
        </p:spPr>
      </p:pic>
      <p:sp>
        <p:nvSpPr>
          <p:cNvPr id="8" name="Retângulo 7"/>
          <p:cNvSpPr/>
          <p:nvPr/>
        </p:nvSpPr>
        <p:spPr>
          <a:xfrm>
            <a:off x="4612937" y="5259176"/>
            <a:ext cx="5936625" cy="928075"/>
          </a:xfrm>
          <a:prstGeom prst="rect">
            <a:avLst/>
          </a:prstGeom>
        </p:spPr>
        <p:txBody>
          <a:bodyPr wrap="none">
            <a:spAutoFit/>
          </a:bodyPr>
          <a:lstStyle/>
          <a:p>
            <a:pPr lvl="0" algn="ctr">
              <a:lnSpc>
                <a:spcPts val="7000"/>
              </a:lnSpc>
            </a:pPr>
            <a:r>
              <a:rPr lang="pt-BR" sz="4800" dirty="0">
                <a:solidFill>
                  <a:prstClr val="white"/>
                </a:solidFill>
                <a:latin typeface="+mj-lt"/>
              </a:rPr>
              <a:t>LÁMPARA QUIRURGICA</a:t>
            </a:r>
          </a:p>
        </p:txBody>
      </p:sp>
    </p:spTree>
    <p:extLst>
      <p:ext uri="{BB962C8B-B14F-4D97-AF65-F5344CB8AC3E}">
        <p14:creationId xmlns:p14="http://schemas.microsoft.com/office/powerpoint/2010/main" val="134266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p:cNvPicPr>
            <a:picLocks noChangeAspect="1"/>
          </p:cNvPicPr>
          <p:nvPr/>
        </p:nvPicPr>
        <p:blipFill>
          <a:blip r:embed="rId2"/>
          <a:stretch>
            <a:fillRect/>
          </a:stretch>
        </p:blipFill>
        <p:spPr>
          <a:xfrm>
            <a:off x="606547" y="3605465"/>
            <a:ext cx="4137720" cy="3132000"/>
          </a:xfrm>
          <a:prstGeom prst="rect">
            <a:avLst/>
          </a:prstGeom>
          <a:ln>
            <a:noFill/>
          </a:ln>
          <a:effectLst/>
        </p:spPr>
      </p:pic>
      <p:sp>
        <p:nvSpPr>
          <p:cNvPr id="20"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3200" dirty="0">
                <a:solidFill>
                  <a:srgbClr val="2B767D"/>
                </a:solidFill>
                <a:ea typeface="SimHei" panose="02010609060101010101" pitchFamily="49" charset="-122"/>
              </a:rPr>
              <a:t>CÚPULAS 3LE, 4LE, M1LE, M1LEC Y M1LEP</a:t>
            </a:r>
          </a:p>
        </p:txBody>
      </p:sp>
      <p:pic>
        <p:nvPicPr>
          <p:cNvPr id="15" name="Image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4212" y="1891991"/>
            <a:ext cx="6315789" cy="2340000"/>
          </a:xfrm>
          <a:prstGeom prst="rect">
            <a:avLst/>
          </a:prstGeom>
        </p:spPr>
      </p:pic>
      <p:pic>
        <p:nvPicPr>
          <p:cNvPr id="16" name="Image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4209" y="4232580"/>
            <a:ext cx="6315792" cy="2340000"/>
          </a:xfrm>
          <a:prstGeom prst="rect">
            <a:avLst/>
          </a:prstGeom>
        </p:spPr>
      </p:pic>
      <p:sp>
        <p:nvSpPr>
          <p:cNvPr id="18" name="Seta para a direita 17"/>
          <p:cNvSpPr/>
          <p:nvPr/>
        </p:nvSpPr>
        <p:spPr>
          <a:xfrm>
            <a:off x="5544209" y="5509020"/>
            <a:ext cx="884288" cy="588577"/>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a:off x="493567" y="1851139"/>
            <a:ext cx="4363679" cy="1754326"/>
          </a:xfrm>
          <a:prstGeom prst="rect">
            <a:avLst/>
          </a:prstGeom>
          <a:noFill/>
        </p:spPr>
        <p:txBody>
          <a:bodyPr wrap="square" rtlCol="0">
            <a:spAutoFit/>
          </a:bodyPr>
          <a:lstStyle/>
          <a:p>
            <a:r>
              <a:rPr lang="es-ES" dirty="0">
                <a:solidFill>
                  <a:schemeClr val="bg2">
                    <a:lumMod val="50000"/>
                  </a:schemeClr>
                </a:solidFill>
                <a:latin typeface="Calibri" panose="020F0502020204030204" pitchFamily="34" charset="0"/>
              </a:rPr>
              <a:t>LUZ ENDO</a:t>
            </a:r>
          </a:p>
          <a:p>
            <a:r>
              <a:rPr lang="es-ES" dirty="0">
                <a:solidFill>
                  <a:schemeClr val="bg2">
                    <a:lumMod val="50000"/>
                  </a:schemeClr>
                </a:solidFill>
                <a:latin typeface="Calibri" panose="020F0502020204030204" pitchFamily="34" charset="0"/>
              </a:rPr>
              <a:t>Luz especial para video cirugías, no genera reflejos en las pantallas de los monitores y ayuda al cirujano a concentrarse. La luz endoscópica puede variar de 120 a 600 lux en intensidad.</a:t>
            </a:r>
            <a:endParaRPr lang="pt-BR" dirty="0">
              <a:solidFill>
                <a:schemeClr val="bg2">
                  <a:lumMod val="50000"/>
                </a:schemeClr>
              </a:solidFill>
              <a:latin typeface="Calibri" panose="020F0502020204030204" pitchFamily="34" charset="0"/>
            </a:endParaRPr>
          </a:p>
        </p:txBody>
      </p:sp>
      <p:grpSp>
        <p:nvGrpSpPr>
          <p:cNvPr id="21" name="Grupo 20"/>
          <p:cNvGrpSpPr/>
          <p:nvPr/>
        </p:nvGrpSpPr>
        <p:grpSpPr>
          <a:xfrm>
            <a:off x="1" y="-34583"/>
            <a:ext cx="12192000" cy="1100339"/>
            <a:chOff x="1" y="-34583"/>
            <a:chExt cx="12192000" cy="1100339"/>
          </a:xfrm>
        </p:grpSpPr>
        <p:pic>
          <p:nvPicPr>
            <p:cNvPr id="22" name="Imagem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3" name="Imagem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4" name="Imagem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
        <p:nvSpPr>
          <p:cNvPr id="13" name="Seta para a direita 16">
            <a:extLst>
              <a:ext uri="{FF2B5EF4-FFF2-40B4-BE49-F238E27FC236}">
                <a16:creationId xmlns:a16="http://schemas.microsoft.com/office/drawing/2014/main" id="{3E43EDD1-B84A-97C8-7717-B3053F5B8135}"/>
              </a:ext>
            </a:extLst>
          </p:cNvPr>
          <p:cNvSpPr/>
          <p:nvPr/>
        </p:nvSpPr>
        <p:spPr>
          <a:xfrm rot="10800000">
            <a:off x="7940879" y="2764420"/>
            <a:ext cx="884288" cy="588577"/>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Seta para a direita 16">
            <a:extLst>
              <a:ext uri="{FF2B5EF4-FFF2-40B4-BE49-F238E27FC236}">
                <a16:creationId xmlns:a16="http://schemas.microsoft.com/office/drawing/2014/main" id="{2C352C65-0CED-B900-56C4-ED17D4A04451}"/>
              </a:ext>
            </a:extLst>
          </p:cNvPr>
          <p:cNvSpPr/>
          <p:nvPr/>
        </p:nvSpPr>
        <p:spPr>
          <a:xfrm rot="10800000">
            <a:off x="7940879" y="5402580"/>
            <a:ext cx="884288" cy="588577"/>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69375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6612" y="2544785"/>
            <a:ext cx="8135388" cy="3527247"/>
          </a:xfrm>
          <a:prstGeom prst="rect">
            <a:avLst/>
          </a:prstGeom>
        </p:spPr>
      </p:pic>
      <p:sp>
        <p:nvSpPr>
          <p:cNvPr id="17" name="Retângulo 16"/>
          <p:cNvSpPr/>
          <p:nvPr/>
        </p:nvSpPr>
        <p:spPr>
          <a:xfrm>
            <a:off x="-42642" y="2544785"/>
            <a:ext cx="3832167" cy="4313215"/>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Arco 19"/>
          <p:cNvSpPr/>
          <p:nvPr/>
        </p:nvSpPr>
        <p:spPr>
          <a:xfrm>
            <a:off x="8035193" y="3773703"/>
            <a:ext cx="178225" cy="1069409"/>
          </a:xfrm>
          <a:prstGeom prst="arc">
            <a:avLst>
              <a:gd name="adj1" fmla="val 13167287"/>
              <a:gd name="adj2" fmla="val 11400477"/>
            </a:avLst>
          </a:prstGeom>
          <a:ln w="57150">
            <a:solidFill>
              <a:srgbClr val="2B767D"/>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21" name="Imagem 20"/>
          <p:cNvPicPr>
            <a:picLocks noChangeAspect="1"/>
          </p:cNvPicPr>
          <p:nvPr/>
        </p:nvPicPr>
        <p:blipFill rotWithShape="1">
          <a:blip r:embed="rId3" cstate="print">
            <a:extLst>
              <a:ext uri="{28A0092B-C50C-407E-A947-70E740481C1C}">
                <a14:useLocalDpi xmlns:a14="http://schemas.microsoft.com/office/drawing/2010/main" val="0"/>
              </a:ext>
            </a:extLst>
          </a:blip>
          <a:srcRect l="50468"/>
          <a:stretch/>
        </p:blipFill>
        <p:spPr>
          <a:xfrm>
            <a:off x="8153400" y="2544783"/>
            <a:ext cx="4038601" cy="3527247"/>
          </a:xfrm>
          <a:prstGeom prst="rect">
            <a:avLst/>
          </a:prstGeom>
        </p:spPr>
      </p:pic>
      <p:sp>
        <p:nvSpPr>
          <p:cNvPr id="22"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3200" dirty="0">
                <a:solidFill>
                  <a:srgbClr val="2B767D"/>
                </a:solidFill>
                <a:ea typeface="SimHei" panose="02010609060101010101" pitchFamily="49" charset="-122"/>
              </a:rPr>
              <a:t>AJUSTE DE INTENSIDAD - CÚPULA 1L</a:t>
            </a:r>
          </a:p>
        </p:txBody>
      </p:sp>
      <p:sp>
        <p:nvSpPr>
          <p:cNvPr id="23" name="Retângulo 22"/>
          <p:cNvSpPr/>
          <p:nvPr/>
        </p:nvSpPr>
        <p:spPr>
          <a:xfrm>
            <a:off x="357387" y="3578007"/>
            <a:ext cx="3167865" cy="2246769"/>
          </a:xfrm>
          <a:prstGeom prst="rect">
            <a:avLst/>
          </a:prstGeom>
        </p:spPr>
        <p:txBody>
          <a:bodyPr wrap="square">
            <a:spAutoFit/>
          </a:bodyPr>
          <a:lstStyle/>
          <a:p>
            <a:pPr marL="342900" indent="-342900">
              <a:buFont typeface="Arial" panose="020B0604020202020204" pitchFamily="34" charset="0"/>
              <a:buChar char="•"/>
            </a:pPr>
            <a:r>
              <a:rPr lang="es-ES" sz="2000" dirty="0">
                <a:solidFill>
                  <a:srgbClr val="2B767D"/>
                </a:solidFill>
              </a:rPr>
              <a:t>Ajuste de intensidad de luz (20% – 100%)</a:t>
            </a:r>
          </a:p>
          <a:p>
            <a:pPr marL="342900" indent="-342900">
              <a:buFont typeface="Arial" panose="020B0604020202020204" pitchFamily="34" charset="0"/>
              <a:buChar char="•"/>
            </a:pPr>
            <a:endParaRPr lang="es-ES" sz="2000" dirty="0">
              <a:solidFill>
                <a:srgbClr val="2B767D"/>
              </a:solidFill>
            </a:endParaRPr>
          </a:p>
          <a:p>
            <a:pPr marL="342900" indent="-342900">
              <a:buFont typeface="Arial" panose="020B0604020202020204" pitchFamily="34" charset="0"/>
              <a:buChar char="•"/>
            </a:pPr>
            <a:r>
              <a:rPr lang="es-ES" sz="2000" dirty="0">
                <a:solidFill>
                  <a:srgbClr val="2B767D"/>
                </a:solidFill>
              </a:rPr>
              <a:t>Girando el potenciómetro puedes ajustar la intensidad de la luz.</a:t>
            </a:r>
          </a:p>
        </p:txBody>
      </p:sp>
      <p:grpSp>
        <p:nvGrpSpPr>
          <p:cNvPr id="12" name="Grupo 11"/>
          <p:cNvGrpSpPr/>
          <p:nvPr/>
        </p:nvGrpSpPr>
        <p:grpSpPr>
          <a:xfrm>
            <a:off x="1" y="-34583"/>
            <a:ext cx="12192000" cy="1100339"/>
            <a:chOff x="1" y="-34583"/>
            <a:chExt cx="12192000" cy="1100339"/>
          </a:xfrm>
        </p:grpSpPr>
        <p:pic>
          <p:nvPicPr>
            <p:cNvPr id="16" name="Image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8" name="Imagem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9" name="Imagem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42934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8">
            <a:extLst>
              <a:ext uri="{FF2B5EF4-FFF2-40B4-BE49-F238E27FC236}">
                <a16:creationId xmlns:a16="http://schemas.microsoft.com/office/drawing/2014/main" id="{9E82AB29-7E42-59A8-E43C-123368394AD1}"/>
              </a:ext>
            </a:extLst>
          </p:cNvPr>
          <p:cNvGrpSpPr/>
          <p:nvPr/>
        </p:nvGrpSpPr>
        <p:grpSpPr>
          <a:xfrm>
            <a:off x="-32891" y="-18156"/>
            <a:ext cx="12224890" cy="6875807"/>
            <a:chOff x="-32891" y="-18156"/>
            <a:chExt cx="12224890" cy="6875807"/>
          </a:xfrm>
        </p:grpSpPr>
        <p:pic>
          <p:nvPicPr>
            <p:cNvPr id="10" name="Espaço Reservado para Conteúdo 4">
              <a:extLst>
                <a:ext uri="{FF2B5EF4-FFF2-40B4-BE49-F238E27FC236}">
                  <a16:creationId xmlns:a16="http://schemas.microsoft.com/office/drawing/2014/main" id="{386F36AE-4BAE-97E5-38D6-0E639DF9EC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1" y="-18156"/>
              <a:ext cx="12224890" cy="6875807"/>
            </a:xfrm>
            <a:prstGeom prst="rect">
              <a:avLst/>
            </a:prstGeom>
          </p:spPr>
        </p:pic>
        <p:grpSp>
          <p:nvGrpSpPr>
            <p:cNvPr id="12" name="Grupo 12">
              <a:extLst>
                <a:ext uri="{FF2B5EF4-FFF2-40B4-BE49-F238E27FC236}">
                  <a16:creationId xmlns:a16="http://schemas.microsoft.com/office/drawing/2014/main" id="{0C2AF9BD-31E1-3BD4-1E92-8CE1725B3098}"/>
                </a:ext>
              </a:extLst>
            </p:cNvPr>
            <p:cNvGrpSpPr/>
            <p:nvPr/>
          </p:nvGrpSpPr>
          <p:grpSpPr>
            <a:xfrm>
              <a:off x="302063" y="800498"/>
              <a:ext cx="2274802" cy="5354416"/>
              <a:chOff x="215120" y="1562210"/>
              <a:chExt cx="1486409" cy="3498708"/>
            </a:xfrm>
          </p:grpSpPr>
          <p:pic>
            <p:nvPicPr>
              <p:cNvPr id="16" name="Imagem 15">
                <a:extLst>
                  <a:ext uri="{FF2B5EF4-FFF2-40B4-BE49-F238E27FC236}">
                    <a16:creationId xmlns:a16="http://schemas.microsoft.com/office/drawing/2014/main" id="{65EE4CCA-C753-F666-B00D-D9A0DDF983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52" y="1562210"/>
                <a:ext cx="1043745" cy="731937"/>
              </a:xfrm>
              <a:prstGeom prst="rect">
                <a:avLst/>
              </a:prstGeom>
            </p:spPr>
          </p:pic>
          <p:pic>
            <p:nvPicPr>
              <p:cNvPr id="17" name="Imagem 16">
                <a:extLst>
                  <a:ext uri="{FF2B5EF4-FFF2-40B4-BE49-F238E27FC236}">
                    <a16:creationId xmlns:a16="http://schemas.microsoft.com/office/drawing/2014/main" id="{E359E9BE-044C-82C8-CE81-595785109F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120" y="4366458"/>
                <a:ext cx="1486409" cy="694460"/>
              </a:xfrm>
              <a:prstGeom prst="rect">
                <a:avLst/>
              </a:prstGeom>
            </p:spPr>
          </p:pic>
        </p:grpSp>
      </p:grpSp>
      <p:sp>
        <p:nvSpPr>
          <p:cNvPr id="7" name="Retângulo 6"/>
          <p:cNvSpPr/>
          <p:nvPr/>
        </p:nvSpPr>
        <p:spPr>
          <a:xfrm>
            <a:off x="546100" y="2739307"/>
            <a:ext cx="10960099" cy="1887696"/>
          </a:xfrm>
          <a:prstGeom prst="rect">
            <a:avLst/>
          </a:prstGeom>
          <a:effectLst>
            <a:outerShdw blurRad="50800" dist="38100" dir="2700000" algn="tl" rotWithShape="0">
              <a:prstClr val="black">
                <a:alpha val="40000"/>
              </a:prstClr>
            </a:outerShdw>
          </a:effectLst>
        </p:spPr>
        <p:txBody>
          <a:bodyPr wrap="square">
            <a:spAutoFit/>
          </a:bodyPr>
          <a:lstStyle/>
          <a:p>
            <a:pPr algn="ctr">
              <a:lnSpc>
                <a:spcPts val="7000"/>
              </a:lnSpc>
            </a:pPr>
            <a:r>
              <a:rPr lang="pt-BR" sz="6600" dirty="0">
                <a:solidFill>
                  <a:schemeClr val="bg1"/>
                </a:solidFill>
              </a:rPr>
              <a:t>CONTROL DE CÁMARA DE ENFOQUE QUIRÚRGICO</a:t>
            </a:r>
          </a:p>
        </p:txBody>
      </p:sp>
    </p:spTree>
    <p:extLst>
      <p:ext uri="{BB962C8B-B14F-4D97-AF65-F5344CB8AC3E}">
        <p14:creationId xmlns:p14="http://schemas.microsoft.com/office/powerpoint/2010/main" val="2741793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0119"/>
          <p:cNvPicPr/>
          <p:nvPr/>
        </p:nvPicPr>
        <p:blipFill>
          <a:blip r:embed="rId2"/>
          <a:stretch>
            <a:fillRect/>
          </a:stretch>
        </p:blipFill>
        <p:spPr>
          <a:xfrm>
            <a:off x="539750" y="3355600"/>
            <a:ext cx="3403282" cy="3176938"/>
          </a:xfrm>
          <a:prstGeom prst="rect">
            <a:avLst/>
          </a:prstGeom>
        </p:spPr>
      </p:pic>
      <p:graphicFrame>
        <p:nvGraphicFramePr>
          <p:cNvPr id="7" name="Objeto 6"/>
          <p:cNvGraphicFramePr>
            <a:graphicFrameLocks noChangeAspect="1"/>
          </p:cNvGraphicFramePr>
          <p:nvPr>
            <p:extLst>
              <p:ext uri="{D42A27DB-BD31-4B8C-83A1-F6EECF244321}">
                <p14:modId xmlns:p14="http://schemas.microsoft.com/office/powerpoint/2010/main" val="3563934267"/>
              </p:ext>
            </p:extLst>
          </p:nvPr>
        </p:nvGraphicFramePr>
        <p:xfrm>
          <a:off x="5219700" y="5829300"/>
          <a:ext cx="6819900" cy="1193800"/>
        </p:xfrm>
        <a:graphic>
          <a:graphicData uri="http://schemas.openxmlformats.org/presentationml/2006/ole">
            <mc:AlternateContent xmlns:mc="http://schemas.openxmlformats.org/markup-compatibility/2006">
              <mc:Choice xmlns:v="urn:schemas-microsoft-com:vml" Requires="v">
                <p:oleObj name="Document" r:id="rId3" imgW="6026736" imgH="1061561" progId="Word.Document.12">
                  <p:embed/>
                </p:oleObj>
              </mc:Choice>
              <mc:Fallback>
                <p:oleObj name="Document" r:id="rId3" imgW="6026736" imgH="1061561" progId="Word.Document.12">
                  <p:embed/>
                  <p:pic>
                    <p:nvPicPr>
                      <p:cNvPr id="0" name=""/>
                      <p:cNvPicPr/>
                      <p:nvPr/>
                    </p:nvPicPr>
                    <p:blipFill>
                      <a:blip r:embed="rId4"/>
                      <a:stretch>
                        <a:fillRect/>
                      </a:stretch>
                    </p:blipFill>
                    <p:spPr>
                      <a:xfrm>
                        <a:off x="5219700" y="5829300"/>
                        <a:ext cx="6819900" cy="1193800"/>
                      </a:xfrm>
                      <a:prstGeom prst="rect">
                        <a:avLst/>
                      </a:prstGeom>
                    </p:spPr>
                  </p:pic>
                </p:oleObj>
              </mc:Fallback>
            </mc:AlternateContent>
          </a:graphicData>
        </a:graphic>
      </p:graphicFrame>
      <p:pic>
        <p:nvPicPr>
          <p:cNvPr id="19" name="Imagem 18"/>
          <p:cNvPicPr/>
          <p:nvPr/>
        </p:nvPicPr>
        <p:blipFill>
          <a:blip r:embed="rId5" cstate="print">
            <a:extLst>
              <a:ext uri="{28A0092B-C50C-407E-A947-70E740481C1C}">
                <a14:useLocalDpi xmlns:a14="http://schemas.microsoft.com/office/drawing/2010/main" val="0"/>
              </a:ext>
            </a:extLst>
          </a:blip>
          <a:stretch>
            <a:fillRect/>
          </a:stretch>
        </p:blipFill>
        <p:spPr bwMode="auto">
          <a:xfrm>
            <a:off x="3992803" y="3116617"/>
            <a:ext cx="1686213" cy="2161966"/>
          </a:xfrm>
          <a:prstGeom prst="rect">
            <a:avLst/>
          </a:prstGeom>
          <a:noFill/>
          <a:ln>
            <a:noFill/>
          </a:ln>
        </p:spPr>
      </p:pic>
      <p:sp>
        <p:nvSpPr>
          <p:cNvPr id="11"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3200" dirty="0">
                <a:solidFill>
                  <a:srgbClr val="2B767D"/>
                </a:solidFill>
                <a:ea typeface="SimHei" panose="02010609060101010101" pitchFamily="49" charset="-122"/>
              </a:rPr>
              <a:t>CONTROL – CÁMARA - M1LEC</a:t>
            </a:r>
          </a:p>
          <a:p>
            <a:pPr marL="0" indent="0" algn="just">
              <a:buNone/>
            </a:pPr>
            <a:endParaRPr lang="pt-BR" sz="3200" dirty="0">
              <a:solidFill>
                <a:srgbClr val="2B767D"/>
              </a:solidFill>
              <a:ea typeface="SimHei" panose="02010609060101010101" pitchFamily="49" charset="-122"/>
            </a:endParaRPr>
          </a:p>
          <a:p>
            <a:pPr marL="0" indent="0" algn="just">
              <a:buNone/>
            </a:pPr>
            <a:r>
              <a:rPr lang="pt-BR" sz="3200" dirty="0">
                <a:solidFill>
                  <a:srgbClr val="2B767D"/>
                </a:solidFill>
                <a:ea typeface="SimHei" panose="02010609060101010101" pitchFamily="49" charset="-122"/>
              </a:rPr>
              <a:t>Comando estéril</a:t>
            </a:r>
          </a:p>
        </p:txBody>
      </p:sp>
      <p:sp>
        <p:nvSpPr>
          <p:cNvPr id="13" name="CaixaDeTexto 12"/>
          <p:cNvSpPr txBox="1"/>
          <p:nvPr/>
        </p:nvSpPr>
        <p:spPr>
          <a:xfrm>
            <a:off x="5957387" y="1194084"/>
            <a:ext cx="5815512" cy="4524315"/>
          </a:xfrm>
          <a:prstGeom prst="rect">
            <a:avLst/>
          </a:prstGeom>
          <a:noFill/>
        </p:spPr>
        <p:txBody>
          <a:bodyPr wrap="square" rtlCol="0">
            <a:spAutoFit/>
          </a:bodyPr>
          <a:lstStyle/>
          <a:p>
            <a:pPr algn="just"/>
            <a:r>
              <a:rPr lang="pt-BR" sz="1600" dirty="0">
                <a:solidFill>
                  <a:schemeClr val="bg2">
                    <a:lumMod val="50000"/>
                  </a:schemeClr>
                </a:solidFill>
                <a:latin typeface="Calibri" panose="020F0502020204030204" pitchFamily="34" charset="0"/>
              </a:rPr>
              <a:t>WB</a:t>
            </a:r>
          </a:p>
          <a:p>
            <a:pPr algn="just"/>
            <a:r>
              <a:rPr lang="es-ES" sz="1600" dirty="0">
                <a:solidFill>
                  <a:schemeClr val="bg2">
                    <a:lumMod val="50000"/>
                  </a:schemeClr>
                </a:solidFill>
                <a:latin typeface="Calibri" panose="020F0502020204030204" pitchFamily="34" charset="0"/>
              </a:rPr>
              <a:t>Haga zoom en la imagen (Zoom+) y presione WB (después de calibrar WB, no modifique los patrones de iluminación.</a:t>
            </a:r>
          </a:p>
          <a:p>
            <a:pPr algn="just"/>
            <a:endParaRPr lang="es-ES" sz="1600" dirty="0">
              <a:solidFill>
                <a:schemeClr val="bg2">
                  <a:lumMod val="50000"/>
                </a:schemeClr>
              </a:solidFill>
              <a:latin typeface="Calibri" panose="020F0502020204030204" pitchFamily="34" charset="0"/>
            </a:endParaRPr>
          </a:p>
          <a:p>
            <a:pPr algn="just"/>
            <a:r>
              <a:rPr lang="es-ES" sz="1600" dirty="0">
                <a:solidFill>
                  <a:schemeClr val="bg2">
                    <a:lumMod val="50000"/>
                  </a:schemeClr>
                </a:solidFill>
                <a:latin typeface="Calibri" panose="020F0502020204030204" pitchFamily="34" charset="0"/>
              </a:rPr>
              <a:t>ENFOCAR</a:t>
            </a:r>
          </a:p>
          <a:p>
            <a:pPr algn="just"/>
            <a:r>
              <a:rPr lang="es-ES" sz="1600" dirty="0">
                <a:solidFill>
                  <a:schemeClr val="bg2">
                    <a:lumMod val="50000"/>
                  </a:schemeClr>
                </a:solidFill>
                <a:latin typeface="Calibri" panose="020F0502020204030204" pitchFamily="34" charset="0"/>
              </a:rPr>
              <a:t>Después de colocar al paciente y la iluminación, seleccione el enfoque automático para que la cámara pueda enfocar automáticamente y luego regrese el comando al modo manual.</a:t>
            </a:r>
          </a:p>
          <a:p>
            <a:pPr algn="just"/>
            <a:endParaRPr lang="es-ES" sz="1600" dirty="0">
              <a:solidFill>
                <a:schemeClr val="bg2">
                  <a:lumMod val="50000"/>
                </a:schemeClr>
              </a:solidFill>
              <a:latin typeface="Calibri" panose="020F0502020204030204" pitchFamily="34" charset="0"/>
            </a:endParaRPr>
          </a:p>
          <a:p>
            <a:pPr algn="just"/>
            <a:r>
              <a:rPr lang="es-ES" sz="1600" dirty="0">
                <a:solidFill>
                  <a:schemeClr val="bg2">
                    <a:lumMod val="50000"/>
                  </a:schemeClr>
                </a:solidFill>
                <a:latin typeface="Calibri" panose="020F0502020204030204" pitchFamily="34" charset="0"/>
              </a:rPr>
              <a:t>IRIS</a:t>
            </a:r>
          </a:p>
          <a:p>
            <a:pPr algn="just"/>
            <a:r>
              <a:rPr lang="es-ES" sz="1600" dirty="0">
                <a:solidFill>
                  <a:schemeClr val="bg2">
                    <a:lumMod val="50000"/>
                  </a:schemeClr>
                </a:solidFill>
                <a:latin typeface="Calibri" panose="020F0502020204030204" pitchFamily="34" charset="0"/>
              </a:rPr>
              <a:t>Después de posicionar al paciente y la iluminación, seleccione Auto Iris, los filtros de luz de la cámara se ajustan automáticamente, luego presione el botón nuevamente para dejarla en modo manual.</a:t>
            </a:r>
          </a:p>
          <a:p>
            <a:pPr algn="just"/>
            <a:endParaRPr lang="es-ES" sz="1600" dirty="0">
              <a:solidFill>
                <a:schemeClr val="bg2">
                  <a:lumMod val="50000"/>
                </a:schemeClr>
              </a:solidFill>
              <a:latin typeface="Calibri" panose="020F0502020204030204" pitchFamily="34" charset="0"/>
            </a:endParaRPr>
          </a:p>
          <a:p>
            <a:pPr algn="just"/>
            <a:r>
              <a:rPr lang="es-ES" sz="1600" dirty="0">
                <a:solidFill>
                  <a:schemeClr val="bg2">
                    <a:lumMod val="50000"/>
                  </a:schemeClr>
                </a:solidFill>
                <a:latin typeface="Calibri" panose="020F0502020204030204" pitchFamily="34" charset="0"/>
              </a:rPr>
              <a:t>ZOOM</a:t>
            </a:r>
          </a:p>
          <a:p>
            <a:pPr algn="just"/>
            <a:r>
              <a:rPr lang="es-ES" sz="1600" dirty="0">
                <a:solidFill>
                  <a:schemeClr val="bg2">
                    <a:lumMod val="50000"/>
                  </a:schemeClr>
                </a:solidFill>
                <a:latin typeface="Calibri" panose="020F0502020204030204" pitchFamily="34" charset="0"/>
              </a:rPr>
              <a:t>Usando el botón "+" o "-", ajusta el tamaño de visualización de la imagen, presionando el botón "+" ampliará la imagen y presionando el botón "-" la reducirá.</a:t>
            </a:r>
            <a:endParaRPr lang="pt-BR" sz="1600" dirty="0">
              <a:solidFill>
                <a:schemeClr val="bg2">
                  <a:lumMod val="50000"/>
                </a:schemeClr>
              </a:solidFill>
              <a:latin typeface="Calibri" panose="020F0502020204030204" pitchFamily="34" charset="0"/>
            </a:endParaRPr>
          </a:p>
        </p:txBody>
      </p:sp>
      <p:grpSp>
        <p:nvGrpSpPr>
          <p:cNvPr id="12" name="Grupo 11"/>
          <p:cNvGrpSpPr/>
          <p:nvPr/>
        </p:nvGrpSpPr>
        <p:grpSpPr>
          <a:xfrm>
            <a:off x="1" y="-34583"/>
            <a:ext cx="12192000" cy="1100339"/>
            <a:chOff x="1" y="-34583"/>
            <a:chExt cx="12192000" cy="1100339"/>
          </a:xfrm>
        </p:grpSpPr>
        <p:pic>
          <p:nvPicPr>
            <p:cNvPr id="15" name="Imagem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0" name="Imagem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1" name="Imagem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203209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8">
            <a:extLst>
              <a:ext uri="{FF2B5EF4-FFF2-40B4-BE49-F238E27FC236}">
                <a16:creationId xmlns:a16="http://schemas.microsoft.com/office/drawing/2014/main" id="{9F00AA07-E98B-6127-60B2-9396C423B463}"/>
              </a:ext>
            </a:extLst>
          </p:cNvPr>
          <p:cNvGrpSpPr/>
          <p:nvPr/>
        </p:nvGrpSpPr>
        <p:grpSpPr>
          <a:xfrm>
            <a:off x="-32891" y="-18156"/>
            <a:ext cx="12224890" cy="6875807"/>
            <a:chOff x="-32891" y="-18156"/>
            <a:chExt cx="12224890" cy="6875807"/>
          </a:xfrm>
        </p:grpSpPr>
        <p:pic>
          <p:nvPicPr>
            <p:cNvPr id="3" name="Espaço Reservado para Conteúdo 4">
              <a:extLst>
                <a:ext uri="{FF2B5EF4-FFF2-40B4-BE49-F238E27FC236}">
                  <a16:creationId xmlns:a16="http://schemas.microsoft.com/office/drawing/2014/main" id="{5348C15F-4556-5AA2-8480-132E4CD619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1" y="-18156"/>
              <a:ext cx="12224890" cy="6875807"/>
            </a:xfrm>
            <a:prstGeom prst="rect">
              <a:avLst/>
            </a:prstGeom>
          </p:spPr>
        </p:pic>
        <p:grpSp>
          <p:nvGrpSpPr>
            <p:cNvPr id="4" name="Grupo 12">
              <a:extLst>
                <a:ext uri="{FF2B5EF4-FFF2-40B4-BE49-F238E27FC236}">
                  <a16:creationId xmlns:a16="http://schemas.microsoft.com/office/drawing/2014/main" id="{D4182F27-0621-C474-E517-B901FAF457ED}"/>
                </a:ext>
              </a:extLst>
            </p:cNvPr>
            <p:cNvGrpSpPr/>
            <p:nvPr/>
          </p:nvGrpSpPr>
          <p:grpSpPr>
            <a:xfrm>
              <a:off x="302063" y="800498"/>
              <a:ext cx="2274802" cy="5354416"/>
              <a:chOff x="215120" y="1562210"/>
              <a:chExt cx="1486409" cy="3498708"/>
            </a:xfrm>
          </p:grpSpPr>
          <p:pic>
            <p:nvPicPr>
              <p:cNvPr id="5" name="Imagem 4">
                <a:extLst>
                  <a:ext uri="{FF2B5EF4-FFF2-40B4-BE49-F238E27FC236}">
                    <a16:creationId xmlns:a16="http://schemas.microsoft.com/office/drawing/2014/main" id="{75F5A114-9282-41F7-2AF6-A053E08964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52" y="1562210"/>
                <a:ext cx="1043745" cy="731937"/>
              </a:xfrm>
              <a:prstGeom prst="rect">
                <a:avLst/>
              </a:prstGeom>
            </p:spPr>
          </p:pic>
          <p:pic>
            <p:nvPicPr>
              <p:cNvPr id="6" name="Imagem 5">
                <a:extLst>
                  <a:ext uri="{FF2B5EF4-FFF2-40B4-BE49-F238E27FC236}">
                    <a16:creationId xmlns:a16="http://schemas.microsoft.com/office/drawing/2014/main" id="{EFF7CAD3-A5F5-F55B-A02F-999CCD0978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120" y="4366458"/>
                <a:ext cx="1486409" cy="694460"/>
              </a:xfrm>
              <a:prstGeom prst="rect">
                <a:avLst/>
              </a:prstGeom>
            </p:spPr>
          </p:pic>
        </p:grpSp>
      </p:grpSp>
      <p:sp>
        <p:nvSpPr>
          <p:cNvPr id="7" name="Retângulo 6"/>
          <p:cNvSpPr/>
          <p:nvPr/>
        </p:nvSpPr>
        <p:spPr>
          <a:xfrm>
            <a:off x="2238138" y="3011376"/>
            <a:ext cx="8671161" cy="990015"/>
          </a:xfrm>
          <a:prstGeom prst="rect">
            <a:avLst/>
          </a:prstGeom>
          <a:effectLst>
            <a:outerShdw blurRad="50800" dist="38100" dir="2700000" algn="tl" rotWithShape="0">
              <a:prstClr val="black">
                <a:alpha val="40000"/>
              </a:prstClr>
            </a:outerShdw>
          </a:effectLst>
        </p:spPr>
        <p:txBody>
          <a:bodyPr wrap="square">
            <a:spAutoFit/>
          </a:bodyPr>
          <a:lstStyle/>
          <a:p>
            <a:pPr algn="ctr">
              <a:lnSpc>
                <a:spcPts val="7000"/>
              </a:lnSpc>
            </a:pPr>
            <a:r>
              <a:rPr lang="pt-BR" sz="6600" dirty="0">
                <a:solidFill>
                  <a:schemeClr val="bg1"/>
                </a:solidFill>
              </a:rPr>
              <a:t>CONTROL DEL MONITOR</a:t>
            </a:r>
          </a:p>
        </p:txBody>
      </p:sp>
    </p:spTree>
    <p:extLst>
      <p:ext uri="{BB962C8B-B14F-4D97-AF65-F5344CB8AC3E}">
        <p14:creationId xmlns:p14="http://schemas.microsoft.com/office/powerpoint/2010/main" val="546429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987" y="2055353"/>
            <a:ext cx="4230476" cy="4058969"/>
          </a:xfrm>
          <a:prstGeom prst="rect">
            <a:avLst/>
          </a:prstGeom>
        </p:spPr>
      </p:pic>
      <p:pic>
        <p:nvPicPr>
          <p:cNvPr id="9" name="Imagem 8"/>
          <p:cNvPicPr/>
          <p:nvPr/>
        </p:nvPicPr>
        <p:blipFill>
          <a:blip r:embed="rId3">
            <a:extLst>
              <a:ext uri="{28A0092B-C50C-407E-A947-70E740481C1C}">
                <a14:useLocalDpi xmlns:a14="http://schemas.microsoft.com/office/drawing/2010/main" val="0"/>
              </a:ext>
            </a:extLst>
          </a:blip>
          <a:stretch>
            <a:fillRect/>
          </a:stretch>
        </p:blipFill>
        <p:spPr>
          <a:xfrm>
            <a:off x="274001" y="1801581"/>
            <a:ext cx="3383599" cy="809961"/>
          </a:xfrm>
          <a:prstGeom prst="rect">
            <a:avLst/>
          </a:prstGeom>
        </p:spPr>
      </p:pic>
      <p:sp>
        <p:nvSpPr>
          <p:cNvPr id="17" name="Retângulo 16"/>
          <p:cNvSpPr/>
          <p:nvPr/>
        </p:nvSpPr>
        <p:spPr>
          <a:xfrm>
            <a:off x="213257" y="3358406"/>
            <a:ext cx="3698880" cy="276999"/>
          </a:xfrm>
          <a:prstGeom prst="rect">
            <a:avLst/>
          </a:prstGeom>
        </p:spPr>
        <p:txBody>
          <a:bodyPr wrap="square">
            <a:spAutoFit/>
          </a:bodyPr>
          <a:lstStyle/>
          <a:p>
            <a:pPr lvl="0" eaLnBrk="0" fontAlgn="base" hangingPunct="0">
              <a:spcBef>
                <a:spcPct val="0"/>
              </a:spcBef>
              <a:spcAft>
                <a:spcPct val="0"/>
              </a:spcAft>
            </a:pPr>
            <a:r>
              <a:rPr lang="pt-BR" altLang="pt-BR" sz="1200" b="1" dirty="0">
                <a:solidFill>
                  <a:srgbClr val="2B767D"/>
                </a:solidFill>
                <a:latin typeface="Arial" panose="020B0604020202020204" pitchFamily="34" charset="0"/>
                <a:cs typeface="Arial" panose="020B0604020202020204" pitchFamily="34" charset="0"/>
              </a:rPr>
              <a:t>INDICADORES</a:t>
            </a:r>
            <a:endParaRPr lang="pt-BR" altLang="pt-BR" sz="1200" b="1" dirty="0">
              <a:solidFill>
                <a:srgbClr val="2B767D"/>
              </a:solidFill>
            </a:endParaRPr>
          </a:p>
        </p:txBody>
      </p:sp>
      <p:sp>
        <p:nvSpPr>
          <p:cNvPr id="18" name="Retângulo 17"/>
          <p:cNvSpPr/>
          <p:nvPr/>
        </p:nvSpPr>
        <p:spPr>
          <a:xfrm>
            <a:off x="274001" y="4456761"/>
            <a:ext cx="3698880" cy="276999"/>
          </a:xfrm>
          <a:prstGeom prst="rect">
            <a:avLst/>
          </a:prstGeom>
        </p:spPr>
        <p:txBody>
          <a:bodyPr wrap="square">
            <a:spAutoFit/>
          </a:bodyPr>
          <a:lstStyle/>
          <a:p>
            <a:pPr lvl="0" eaLnBrk="0" fontAlgn="base" hangingPunct="0">
              <a:spcBef>
                <a:spcPct val="0"/>
              </a:spcBef>
              <a:spcAft>
                <a:spcPct val="0"/>
              </a:spcAft>
            </a:pPr>
            <a:r>
              <a:rPr lang="pt-BR" altLang="pt-BR" sz="1200" b="1" dirty="0">
                <a:solidFill>
                  <a:srgbClr val="2B767D"/>
                </a:solidFill>
                <a:latin typeface="Arial" panose="020B0604020202020204" pitchFamily="34" charset="0"/>
                <a:cs typeface="Arial" panose="020B0604020202020204" pitchFamily="34" charset="0"/>
              </a:rPr>
              <a:t>ATAJOS</a:t>
            </a:r>
            <a:endParaRPr lang="pt-BR" altLang="pt-BR" sz="1200" b="1" dirty="0">
              <a:solidFill>
                <a:srgbClr val="2B767D"/>
              </a:solidFill>
            </a:endParaRPr>
          </a:p>
        </p:txBody>
      </p:sp>
      <p:sp>
        <p:nvSpPr>
          <p:cNvPr id="24" name="Retângulo 23"/>
          <p:cNvSpPr/>
          <p:nvPr/>
        </p:nvSpPr>
        <p:spPr>
          <a:xfrm>
            <a:off x="8175897" y="1567706"/>
            <a:ext cx="2296841" cy="276999"/>
          </a:xfrm>
          <a:prstGeom prst="rect">
            <a:avLst/>
          </a:prstGeom>
        </p:spPr>
        <p:txBody>
          <a:bodyPr wrap="square">
            <a:spAutoFit/>
          </a:bodyPr>
          <a:lstStyle/>
          <a:p>
            <a:pPr lvl="0" eaLnBrk="0" fontAlgn="base" hangingPunct="0">
              <a:spcBef>
                <a:spcPct val="0"/>
              </a:spcBef>
              <a:spcAft>
                <a:spcPct val="0"/>
              </a:spcAft>
            </a:pPr>
            <a:r>
              <a:rPr lang="pt-BR" altLang="pt-BR" sz="1200" b="1" dirty="0">
                <a:solidFill>
                  <a:srgbClr val="2B767D"/>
                </a:solidFill>
                <a:latin typeface="Arial" panose="020B0604020202020204" pitchFamily="34" charset="0"/>
                <a:cs typeface="Arial" panose="020B0604020202020204" pitchFamily="34" charset="0"/>
              </a:rPr>
              <a:t>FUNCIONES PRINCIPALES</a:t>
            </a:r>
            <a:endParaRPr lang="pt-BR" altLang="pt-BR" sz="1200" b="1" dirty="0">
              <a:solidFill>
                <a:srgbClr val="2B767D"/>
              </a:solidFill>
            </a:endParaRPr>
          </a:p>
        </p:txBody>
      </p:sp>
      <p:sp>
        <p:nvSpPr>
          <p:cNvPr id="27" name="Retângulo 26"/>
          <p:cNvSpPr/>
          <p:nvPr/>
        </p:nvSpPr>
        <p:spPr>
          <a:xfrm>
            <a:off x="7242514" y="4031308"/>
            <a:ext cx="3698880" cy="276999"/>
          </a:xfrm>
          <a:prstGeom prst="rect">
            <a:avLst/>
          </a:prstGeom>
        </p:spPr>
        <p:txBody>
          <a:bodyPr wrap="square">
            <a:spAutoFit/>
          </a:bodyPr>
          <a:lstStyle/>
          <a:p>
            <a:pPr lvl="0" eaLnBrk="0" fontAlgn="base" hangingPunct="0">
              <a:spcBef>
                <a:spcPct val="0"/>
              </a:spcBef>
              <a:spcAft>
                <a:spcPct val="0"/>
              </a:spcAft>
            </a:pPr>
            <a:r>
              <a:rPr lang="pt-BR" altLang="pt-BR" sz="1200" b="1" dirty="0">
                <a:solidFill>
                  <a:srgbClr val="2B767D"/>
                </a:solidFill>
                <a:latin typeface="Arial" panose="020B0604020202020204" pitchFamily="34" charset="0"/>
                <a:cs typeface="Arial" panose="020B0604020202020204" pitchFamily="34" charset="0"/>
              </a:rPr>
              <a:t>OTRAS FUNCIONES</a:t>
            </a:r>
            <a:endParaRPr lang="pt-BR" altLang="pt-BR" sz="1200" b="1" dirty="0">
              <a:solidFill>
                <a:srgbClr val="2B767D"/>
              </a:solidFill>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2792991976"/>
              </p:ext>
            </p:extLst>
          </p:nvPr>
        </p:nvGraphicFramePr>
        <p:xfrm>
          <a:off x="317500" y="3613150"/>
          <a:ext cx="1847850" cy="771525"/>
        </p:xfrm>
        <a:graphic>
          <a:graphicData uri="http://schemas.openxmlformats.org/presentationml/2006/ole">
            <mc:AlternateContent xmlns:mc="http://schemas.openxmlformats.org/markup-compatibility/2006">
              <mc:Choice xmlns:v="urn:schemas-microsoft-com:vml" Requires="v">
                <p:oleObj name="Worksheet" r:id="rId4" imgW="1847901" imgH="771595" progId="Excel.Sheet.12">
                  <p:embed/>
                </p:oleObj>
              </mc:Choice>
              <mc:Fallback>
                <p:oleObj name="Worksheet" r:id="rId4" imgW="1847901" imgH="771595" progId="Excel.Sheet.12">
                  <p:embed/>
                  <p:pic>
                    <p:nvPicPr>
                      <p:cNvPr id="0" name=""/>
                      <p:cNvPicPr/>
                      <p:nvPr/>
                    </p:nvPicPr>
                    <p:blipFill>
                      <a:blip r:embed="rId5"/>
                      <a:stretch>
                        <a:fillRect/>
                      </a:stretch>
                    </p:blipFill>
                    <p:spPr>
                      <a:xfrm>
                        <a:off x="317500" y="3613150"/>
                        <a:ext cx="1847850" cy="771525"/>
                      </a:xfrm>
                      <a:prstGeom prst="rect">
                        <a:avLst/>
                      </a:prstGeom>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740213867"/>
              </p:ext>
            </p:extLst>
          </p:nvPr>
        </p:nvGraphicFramePr>
        <p:xfrm>
          <a:off x="318276" y="4749627"/>
          <a:ext cx="2571750" cy="962025"/>
        </p:xfrm>
        <a:graphic>
          <a:graphicData uri="http://schemas.openxmlformats.org/presentationml/2006/ole">
            <mc:AlternateContent xmlns:mc="http://schemas.openxmlformats.org/markup-compatibility/2006">
              <mc:Choice xmlns:v="urn:schemas-microsoft-com:vml" Requires="v">
                <p:oleObj name="Worksheet" r:id="rId6" imgW="2571765" imgH="962108" progId="Excel.Sheet.12">
                  <p:embed/>
                </p:oleObj>
              </mc:Choice>
              <mc:Fallback>
                <p:oleObj name="Worksheet" r:id="rId6" imgW="2571765" imgH="962108" progId="Excel.Sheet.12">
                  <p:embed/>
                  <p:pic>
                    <p:nvPicPr>
                      <p:cNvPr id="0" name=""/>
                      <p:cNvPicPr/>
                      <p:nvPr/>
                    </p:nvPicPr>
                    <p:blipFill>
                      <a:blip r:embed="rId7"/>
                      <a:stretch>
                        <a:fillRect/>
                      </a:stretch>
                    </p:blipFill>
                    <p:spPr>
                      <a:xfrm>
                        <a:off x="318276" y="4749627"/>
                        <a:ext cx="2571750" cy="962025"/>
                      </a:xfrm>
                      <a:prstGeom prst="rect">
                        <a:avLst/>
                      </a:prstGeom>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2634496475"/>
              </p:ext>
            </p:extLst>
          </p:nvPr>
        </p:nvGraphicFramePr>
        <p:xfrm>
          <a:off x="8237538" y="1844675"/>
          <a:ext cx="2514600" cy="1981200"/>
        </p:xfrm>
        <a:graphic>
          <a:graphicData uri="http://schemas.openxmlformats.org/presentationml/2006/ole">
            <mc:AlternateContent xmlns:mc="http://schemas.openxmlformats.org/markup-compatibility/2006">
              <mc:Choice xmlns:v="urn:schemas-microsoft-com:vml" Requires="v">
                <p:oleObj name="Worksheet" r:id="rId8" imgW="2514643" imgH="1981147" progId="Excel.Sheet.12">
                  <p:embed/>
                </p:oleObj>
              </mc:Choice>
              <mc:Fallback>
                <p:oleObj name="Worksheet" r:id="rId8" imgW="2514643" imgH="1981147" progId="Excel.Sheet.12">
                  <p:embed/>
                  <p:pic>
                    <p:nvPicPr>
                      <p:cNvPr id="0" name=""/>
                      <p:cNvPicPr/>
                      <p:nvPr/>
                    </p:nvPicPr>
                    <p:blipFill>
                      <a:blip r:embed="rId9"/>
                      <a:stretch>
                        <a:fillRect/>
                      </a:stretch>
                    </p:blipFill>
                    <p:spPr>
                      <a:xfrm>
                        <a:off x="8237538" y="1844675"/>
                        <a:ext cx="2514600" cy="1981200"/>
                      </a:xfrm>
                      <a:prstGeom prst="rect">
                        <a:avLst/>
                      </a:prstGeom>
                    </p:spPr>
                  </p:pic>
                </p:oleObj>
              </mc:Fallback>
            </mc:AlternateContent>
          </a:graphicData>
        </a:graphic>
      </p:graphicFrame>
      <p:graphicFrame>
        <p:nvGraphicFramePr>
          <p:cNvPr id="21" name="Objeto 20"/>
          <p:cNvGraphicFramePr>
            <a:graphicFrameLocks noChangeAspect="1"/>
          </p:cNvGraphicFramePr>
          <p:nvPr>
            <p:extLst>
              <p:ext uri="{D42A27DB-BD31-4B8C-83A1-F6EECF244321}">
                <p14:modId xmlns:p14="http://schemas.microsoft.com/office/powerpoint/2010/main" val="3420600383"/>
              </p:ext>
            </p:extLst>
          </p:nvPr>
        </p:nvGraphicFramePr>
        <p:xfrm>
          <a:off x="7337425" y="4351338"/>
          <a:ext cx="4314825" cy="1790700"/>
        </p:xfrm>
        <a:graphic>
          <a:graphicData uri="http://schemas.openxmlformats.org/presentationml/2006/ole">
            <mc:AlternateContent xmlns:mc="http://schemas.openxmlformats.org/markup-compatibility/2006">
              <mc:Choice xmlns:v="urn:schemas-microsoft-com:vml" Requires="v">
                <p:oleObj name="Worksheet" r:id="rId10" imgW="4314942" imgH="1790634" progId="Excel.Sheet.12">
                  <p:embed/>
                </p:oleObj>
              </mc:Choice>
              <mc:Fallback>
                <p:oleObj name="Worksheet" r:id="rId10" imgW="4314942" imgH="1790634" progId="Excel.Sheet.12">
                  <p:embed/>
                  <p:pic>
                    <p:nvPicPr>
                      <p:cNvPr id="0" name=""/>
                      <p:cNvPicPr/>
                      <p:nvPr/>
                    </p:nvPicPr>
                    <p:blipFill>
                      <a:blip r:embed="rId11"/>
                      <a:stretch>
                        <a:fillRect/>
                      </a:stretch>
                    </p:blipFill>
                    <p:spPr>
                      <a:xfrm>
                        <a:off x="7337425" y="4351338"/>
                        <a:ext cx="4314825" cy="1790700"/>
                      </a:xfrm>
                      <a:prstGeom prst="rect">
                        <a:avLst/>
                      </a:prstGeom>
                    </p:spPr>
                  </p:pic>
                </p:oleObj>
              </mc:Fallback>
            </mc:AlternateContent>
          </a:graphicData>
        </a:graphic>
      </p:graphicFrame>
      <p:sp>
        <p:nvSpPr>
          <p:cNvPr id="20"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3200" dirty="0">
                <a:solidFill>
                  <a:srgbClr val="2B767D"/>
                </a:solidFill>
                <a:ea typeface="SimHei" panose="02010609060101010101" pitchFamily="49" charset="-122"/>
              </a:rPr>
              <a:t>CONTROL - MONITOR</a:t>
            </a:r>
          </a:p>
        </p:txBody>
      </p:sp>
      <p:grpSp>
        <p:nvGrpSpPr>
          <p:cNvPr id="22" name="Grupo 21"/>
          <p:cNvGrpSpPr/>
          <p:nvPr/>
        </p:nvGrpSpPr>
        <p:grpSpPr>
          <a:xfrm>
            <a:off x="1" y="-34583"/>
            <a:ext cx="12192000" cy="1100339"/>
            <a:chOff x="1" y="-34583"/>
            <a:chExt cx="12192000" cy="1100339"/>
          </a:xfrm>
        </p:grpSpPr>
        <p:pic>
          <p:nvPicPr>
            <p:cNvPr id="26" name="Imagem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8" name="Imagem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9" name="Imagem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2412874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8">
            <a:extLst>
              <a:ext uri="{FF2B5EF4-FFF2-40B4-BE49-F238E27FC236}">
                <a16:creationId xmlns:a16="http://schemas.microsoft.com/office/drawing/2014/main" id="{30209C99-4AF0-7536-947B-20DA548EF25A}"/>
              </a:ext>
            </a:extLst>
          </p:cNvPr>
          <p:cNvGrpSpPr/>
          <p:nvPr/>
        </p:nvGrpSpPr>
        <p:grpSpPr>
          <a:xfrm>
            <a:off x="-32891" y="-18156"/>
            <a:ext cx="12224890" cy="6875807"/>
            <a:chOff x="-32891" y="-18156"/>
            <a:chExt cx="12224890" cy="6875807"/>
          </a:xfrm>
        </p:grpSpPr>
        <p:pic>
          <p:nvPicPr>
            <p:cNvPr id="3" name="Espaço Reservado para Conteúdo 4">
              <a:extLst>
                <a:ext uri="{FF2B5EF4-FFF2-40B4-BE49-F238E27FC236}">
                  <a16:creationId xmlns:a16="http://schemas.microsoft.com/office/drawing/2014/main" id="{28E48C31-C93C-22ED-A2B9-B1A08E8DC3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1" y="-18156"/>
              <a:ext cx="12224890" cy="6875807"/>
            </a:xfrm>
            <a:prstGeom prst="rect">
              <a:avLst/>
            </a:prstGeom>
          </p:spPr>
        </p:pic>
        <p:grpSp>
          <p:nvGrpSpPr>
            <p:cNvPr id="4" name="Grupo 12">
              <a:extLst>
                <a:ext uri="{FF2B5EF4-FFF2-40B4-BE49-F238E27FC236}">
                  <a16:creationId xmlns:a16="http://schemas.microsoft.com/office/drawing/2014/main" id="{C1F8936C-EBB9-5369-3672-17AD76DDE52E}"/>
                </a:ext>
              </a:extLst>
            </p:cNvPr>
            <p:cNvGrpSpPr/>
            <p:nvPr/>
          </p:nvGrpSpPr>
          <p:grpSpPr>
            <a:xfrm>
              <a:off x="302063" y="800498"/>
              <a:ext cx="2274802" cy="5354416"/>
              <a:chOff x="215120" y="1562210"/>
              <a:chExt cx="1486409" cy="3498708"/>
            </a:xfrm>
          </p:grpSpPr>
          <p:pic>
            <p:nvPicPr>
              <p:cNvPr id="5" name="Imagem 4">
                <a:extLst>
                  <a:ext uri="{FF2B5EF4-FFF2-40B4-BE49-F238E27FC236}">
                    <a16:creationId xmlns:a16="http://schemas.microsoft.com/office/drawing/2014/main" id="{7A7E66B0-7144-201B-0A3E-05508E63A1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52" y="1562210"/>
                <a:ext cx="1043745" cy="731937"/>
              </a:xfrm>
              <a:prstGeom prst="rect">
                <a:avLst/>
              </a:prstGeom>
            </p:spPr>
          </p:pic>
          <p:pic>
            <p:nvPicPr>
              <p:cNvPr id="6" name="Imagem 5">
                <a:extLst>
                  <a:ext uri="{FF2B5EF4-FFF2-40B4-BE49-F238E27FC236}">
                    <a16:creationId xmlns:a16="http://schemas.microsoft.com/office/drawing/2014/main" id="{C7499007-3745-4374-943A-7899C9C682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120" y="4366458"/>
                <a:ext cx="1486409" cy="694460"/>
              </a:xfrm>
              <a:prstGeom prst="rect">
                <a:avLst/>
              </a:prstGeom>
            </p:spPr>
          </p:pic>
        </p:grpSp>
      </p:grpSp>
      <p:sp>
        <p:nvSpPr>
          <p:cNvPr id="7" name="Retângulo 6"/>
          <p:cNvSpPr/>
          <p:nvPr/>
        </p:nvSpPr>
        <p:spPr>
          <a:xfrm>
            <a:off x="2338001" y="2562536"/>
            <a:ext cx="7515997" cy="1887696"/>
          </a:xfrm>
          <a:prstGeom prst="rect">
            <a:avLst/>
          </a:prstGeom>
          <a:effectLst>
            <a:outerShdw blurRad="50800" dist="38100" dir="2700000" algn="tl" rotWithShape="0">
              <a:prstClr val="black">
                <a:alpha val="40000"/>
              </a:prstClr>
            </a:outerShdw>
          </a:effectLst>
        </p:spPr>
        <p:txBody>
          <a:bodyPr wrap="square">
            <a:spAutoFit/>
          </a:bodyPr>
          <a:lstStyle/>
          <a:p>
            <a:pPr algn="ctr">
              <a:lnSpc>
                <a:spcPts val="7000"/>
              </a:lnSpc>
            </a:pPr>
            <a:r>
              <a:rPr lang="pt-BR" sz="6600" dirty="0">
                <a:solidFill>
                  <a:schemeClr val="bg1"/>
                </a:solidFill>
              </a:rPr>
              <a:t>CONTROL TOUCH SCREEN</a:t>
            </a:r>
          </a:p>
        </p:txBody>
      </p:sp>
    </p:spTree>
    <p:extLst>
      <p:ext uri="{BB962C8B-B14F-4D97-AF65-F5344CB8AC3E}">
        <p14:creationId xmlns:p14="http://schemas.microsoft.com/office/powerpoint/2010/main" val="1638003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606547" y="2016357"/>
            <a:ext cx="9232872" cy="4273182"/>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p:cNvPicPr>
            <a:picLocks noChangeAspect="1"/>
          </p:cNvPicPr>
          <p:nvPr/>
        </p:nvPicPr>
        <p:blipFill rotWithShape="1">
          <a:blip r:embed="rId2" cstate="print">
            <a:extLst>
              <a:ext uri="{28A0092B-C50C-407E-A947-70E740481C1C}">
                <a14:useLocalDpi xmlns:a14="http://schemas.microsoft.com/office/drawing/2010/main" val="0"/>
              </a:ext>
            </a:extLst>
          </a:blip>
          <a:srcRect l="30754" t="18587" r="13966" b="14671"/>
          <a:stretch/>
        </p:blipFill>
        <p:spPr>
          <a:xfrm>
            <a:off x="5120640" y="2016357"/>
            <a:ext cx="4718779" cy="4273182"/>
          </a:xfrm>
          <a:prstGeom prst="rect">
            <a:avLst/>
          </a:prstGeom>
        </p:spPr>
      </p:pic>
      <p:sp>
        <p:nvSpPr>
          <p:cNvPr id="14"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3200" dirty="0">
                <a:solidFill>
                  <a:srgbClr val="4F7578"/>
                </a:solidFill>
                <a:ea typeface="SimHei" panose="02010609060101010101" pitchFamily="49" charset="-122"/>
              </a:rPr>
              <a:t>COMMAND</a:t>
            </a:r>
          </a:p>
        </p:txBody>
      </p:sp>
      <p:sp>
        <p:nvSpPr>
          <p:cNvPr id="19" name="CaixaDeTexto 18">
            <a:extLst>
              <a:ext uri="{FF2B5EF4-FFF2-40B4-BE49-F238E27FC236}">
                <a16:creationId xmlns:a16="http://schemas.microsoft.com/office/drawing/2014/main" id="{50037D28-DB48-4C50-A137-C5203DCF8260}"/>
              </a:ext>
            </a:extLst>
          </p:cNvPr>
          <p:cNvSpPr txBox="1"/>
          <p:nvPr/>
        </p:nvSpPr>
        <p:spPr>
          <a:xfrm>
            <a:off x="1192696" y="2707304"/>
            <a:ext cx="3776869" cy="2677656"/>
          </a:xfrm>
          <a:prstGeom prst="rect">
            <a:avLst/>
          </a:prstGeom>
          <a:noFill/>
        </p:spPr>
        <p:txBody>
          <a:bodyPr wrap="square" rtlCol="0">
            <a:spAutoFit/>
          </a:bodyPr>
          <a:lstStyle/>
          <a:p>
            <a:pPr algn="ctr"/>
            <a:r>
              <a:rPr lang="pt-BR" sz="2000" dirty="0">
                <a:solidFill>
                  <a:srgbClr val="4F7578"/>
                </a:solidFill>
              </a:rPr>
              <a:t>CARACTERÍSTICAS</a:t>
            </a:r>
          </a:p>
          <a:p>
            <a:pPr algn="ctr"/>
            <a:endParaRPr lang="pt-BR" sz="2000" dirty="0">
              <a:solidFill>
                <a:schemeClr val="bg2">
                  <a:lumMod val="50000"/>
                </a:schemeClr>
              </a:solidFill>
            </a:endParaRPr>
          </a:p>
          <a:p>
            <a:r>
              <a:rPr lang="es-ES" sz="1600" dirty="0">
                <a:solidFill>
                  <a:schemeClr val="bg2">
                    <a:lumMod val="50000"/>
                  </a:schemeClr>
                </a:solidFill>
              </a:rPr>
              <a:t>El sistema de control de pared </a:t>
            </a:r>
            <a:r>
              <a:rPr lang="es-ES" sz="1600" dirty="0" err="1">
                <a:solidFill>
                  <a:schemeClr val="bg2">
                    <a:lumMod val="50000"/>
                  </a:schemeClr>
                </a:solidFill>
              </a:rPr>
              <a:t>Command</a:t>
            </a:r>
            <a:r>
              <a:rPr lang="es-ES" sz="1600" dirty="0">
                <a:solidFill>
                  <a:schemeClr val="bg2">
                    <a:lumMod val="50000"/>
                  </a:schemeClr>
                </a:solidFill>
              </a:rPr>
              <a:t> le permite realizar ajustes en las cúpulas, la cámara de enfoque quirúrgico, la cámara satelital y los monitores.</a:t>
            </a:r>
          </a:p>
          <a:p>
            <a:r>
              <a:rPr lang="es-ES" sz="1600" dirty="0">
                <a:solidFill>
                  <a:schemeClr val="bg2">
                    <a:lumMod val="50000"/>
                  </a:schemeClr>
                </a:solidFill>
              </a:rPr>
              <a:t>Equipado con una pantalla táctil de 7”, el sistema de mando unificado “COMMAND” está disponible en seis versiones como veremos a continuación.</a:t>
            </a:r>
            <a:endParaRPr lang="pt-BR" sz="1600" dirty="0">
              <a:solidFill>
                <a:schemeClr val="bg2">
                  <a:lumMod val="50000"/>
                </a:schemeClr>
              </a:solidFill>
            </a:endParaRPr>
          </a:p>
        </p:txBody>
      </p:sp>
      <p:grpSp>
        <p:nvGrpSpPr>
          <p:cNvPr id="15" name="Grupo 14"/>
          <p:cNvGrpSpPr/>
          <p:nvPr/>
        </p:nvGrpSpPr>
        <p:grpSpPr>
          <a:xfrm>
            <a:off x="1" y="-34583"/>
            <a:ext cx="12192000" cy="1100339"/>
            <a:chOff x="1" y="-34583"/>
            <a:chExt cx="12192000" cy="1100339"/>
          </a:xfrm>
        </p:grpSpPr>
        <p:pic>
          <p:nvPicPr>
            <p:cNvPr id="21" name="Image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2" name="Imagem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3" name="Imagem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1212177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606546" y="2016356"/>
            <a:ext cx="11189708" cy="4249271"/>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p:cNvPicPr>
            <a:picLocks noChangeAspect="1"/>
          </p:cNvPicPr>
          <p:nvPr/>
        </p:nvPicPr>
        <p:blipFill rotWithShape="1">
          <a:blip r:embed="rId2" cstate="print">
            <a:extLst>
              <a:ext uri="{28A0092B-C50C-407E-A947-70E740481C1C}">
                <a14:useLocalDpi xmlns:a14="http://schemas.microsoft.com/office/drawing/2010/main" val="0"/>
              </a:ext>
            </a:extLst>
          </a:blip>
          <a:srcRect l="11253" t="8400" r="8613" b="7823"/>
          <a:stretch/>
        </p:blipFill>
        <p:spPr>
          <a:xfrm>
            <a:off x="8237457" y="1960251"/>
            <a:ext cx="3558797" cy="2786678"/>
          </a:xfrm>
          <a:prstGeom prst="rect">
            <a:avLst/>
          </a:prstGeom>
        </p:spPr>
      </p:pic>
      <p:sp>
        <p:nvSpPr>
          <p:cNvPr id="14"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3200" dirty="0">
                <a:solidFill>
                  <a:srgbClr val="4F7578"/>
                </a:solidFill>
                <a:ea typeface="SimHei" panose="02010609060101010101" pitchFamily="49" charset="-122"/>
              </a:rPr>
              <a:t>COMMAND</a:t>
            </a:r>
          </a:p>
        </p:txBody>
      </p:sp>
      <p:sp>
        <p:nvSpPr>
          <p:cNvPr id="19" name="CaixaDeTexto 18">
            <a:extLst>
              <a:ext uri="{FF2B5EF4-FFF2-40B4-BE49-F238E27FC236}">
                <a16:creationId xmlns:a16="http://schemas.microsoft.com/office/drawing/2014/main" id="{50037D28-DB48-4C50-A137-C5203DCF8260}"/>
              </a:ext>
            </a:extLst>
          </p:cNvPr>
          <p:cNvSpPr txBox="1"/>
          <p:nvPr/>
        </p:nvSpPr>
        <p:spPr>
          <a:xfrm>
            <a:off x="854871" y="2186610"/>
            <a:ext cx="8585162" cy="3908762"/>
          </a:xfrm>
          <a:prstGeom prst="rect">
            <a:avLst/>
          </a:prstGeom>
          <a:noFill/>
        </p:spPr>
        <p:txBody>
          <a:bodyPr wrap="square" rtlCol="0">
            <a:spAutoFit/>
          </a:bodyPr>
          <a:lstStyle/>
          <a:p>
            <a:pPr algn="ctr"/>
            <a:r>
              <a:rPr lang="pt-BR" sz="2000" dirty="0">
                <a:solidFill>
                  <a:srgbClr val="4F7578"/>
                </a:solidFill>
              </a:rPr>
              <a:t> DIFERENCIALES</a:t>
            </a:r>
          </a:p>
          <a:p>
            <a:pPr algn="ctr"/>
            <a:endParaRPr lang="pt-BR" sz="2000" dirty="0">
              <a:solidFill>
                <a:schemeClr val="bg2">
                  <a:lumMod val="50000"/>
                </a:schemeClr>
              </a:solidFill>
            </a:endParaRPr>
          </a:p>
          <a:p>
            <a:r>
              <a:rPr lang="es-ES" sz="1600" dirty="0">
                <a:solidFill>
                  <a:schemeClr val="bg2">
                    <a:lumMod val="50000"/>
                  </a:schemeClr>
                </a:solidFill>
              </a:rPr>
              <a:t>El accesorio </a:t>
            </a:r>
            <a:r>
              <a:rPr lang="es-ES" sz="1600" dirty="0" err="1">
                <a:solidFill>
                  <a:schemeClr val="bg2">
                    <a:lumMod val="50000"/>
                  </a:schemeClr>
                </a:solidFill>
              </a:rPr>
              <a:t>Command</a:t>
            </a:r>
            <a:r>
              <a:rPr lang="es-ES" sz="1600" dirty="0">
                <a:solidFill>
                  <a:schemeClr val="bg2">
                    <a:lumMod val="50000"/>
                  </a:schemeClr>
                </a:solidFill>
              </a:rPr>
              <a:t> tiene un monitor “sensible al tacto” que permite al usuario controlar el sistema tocando ligeramente los botones directamente en la pantalla.</a:t>
            </a:r>
          </a:p>
          <a:p>
            <a:pPr marL="285750" indent="-285750">
              <a:buFont typeface="Arial" panose="020B0604020202020204" pitchFamily="34" charset="0"/>
              <a:buChar char="•"/>
            </a:pPr>
            <a:r>
              <a:rPr lang="es-ES" sz="1600" dirty="0">
                <a:solidFill>
                  <a:schemeClr val="bg2">
                    <a:lumMod val="50000"/>
                  </a:schemeClr>
                </a:solidFill>
              </a:rPr>
              <a:t>Control de enfoque quirúrgico, dos monitores, cámara de enfoque M1LEC y cámara satélite centralizadas en un único punto, facilitando el manejo y optimizando los puntos de control en quirófano.</a:t>
            </a:r>
          </a:p>
          <a:p>
            <a:pPr marL="285750" indent="-285750">
              <a:buFont typeface="Arial" panose="020B0604020202020204" pitchFamily="34" charset="0"/>
              <a:buChar char="•"/>
            </a:pPr>
            <a:r>
              <a:rPr lang="es-ES" sz="1600" dirty="0">
                <a:solidFill>
                  <a:schemeClr val="bg2">
                    <a:lumMod val="50000"/>
                  </a:schemeClr>
                </a:solidFill>
              </a:rPr>
              <a:t>Reduce el riesgo de infección, ya que el sistema permite controlar el equipo desde una ubicación fuera del campo estéril.</a:t>
            </a:r>
          </a:p>
          <a:p>
            <a:pPr marL="285750" indent="-285750">
              <a:buFont typeface="Arial" panose="020B0604020202020204" pitchFamily="34" charset="0"/>
              <a:buChar char="•"/>
            </a:pPr>
            <a:r>
              <a:rPr lang="es-ES" sz="1600" dirty="0">
                <a:solidFill>
                  <a:schemeClr val="bg2">
                    <a:lumMod val="50000"/>
                  </a:schemeClr>
                </a:solidFill>
              </a:rPr>
              <a:t>Sistema de fácil integración en el entorno hospitalario.</a:t>
            </a:r>
          </a:p>
          <a:p>
            <a:pPr marL="285750" indent="-285750">
              <a:buFont typeface="Arial" panose="020B0604020202020204" pitchFamily="34" charset="0"/>
              <a:buChar char="•"/>
            </a:pPr>
            <a:r>
              <a:rPr lang="es-ES" sz="1600" dirty="0">
                <a:solidFill>
                  <a:schemeClr val="bg2">
                    <a:lumMod val="50000"/>
                  </a:schemeClr>
                </a:solidFill>
              </a:rPr>
              <a:t>Sistema compacto y fácil de instalar.</a:t>
            </a:r>
          </a:p>
          <a:p>
            <a:pPr marL="285750" indent="-285750">
              <a:buFont typeface="Arial" panose="020B0604020202020204" pitchFamily="34" charset="0"/>
              <a:buChar char="•"/>
            </a:pPr>
            <a:r>
              <a:rPr lang="es-ES" sz="1600" dirty="0">
                <a:solidFill>
                  <a:schemeClr val="bg2">
                    <a:lumMod val="50000"/>
                  </a:schemeClr>
                </a:solidFill>
              </a:rPr>
              <a:t>Interfaz Hombre Máquina (HMI), resistente y fácil de limpiar.</a:t>
            </a:r>
          </a:p>
          <a:p>
            <a:pPr marL="285750" indent="-285750">
              <a:buFont typeface="Arial" panose="020B0604020202020204" pitchFamily="34" charset="0"/>
              <a:buChar char="•"/>
            </a:pPr>
            <a:r>
              <a:rPr lang="es-ES" sz="1600" dirty="0">
                <a:solidFill>
                  <a:schemeClr val="bg2">
                    <a:lumMod val="50000"/>
                  </a:schemeClr>
                </a:solidFill>
              </a:rPr>
              <a:t>El sistema funciona con una interfaz independiente del equipo, lo que permite su funcionamiento continuo incluso en caso de fallo del conjunto de accesorios </a:t>
            </a:r>
            <a:r>
              <a:rPr lang="es-ES" sz="1600" dirty="0" err="1">
                <a:solidFill>
                  <a:schemeClr val="bg2">
                    <a:lumMod val="50000"/>
                  </a:schemeClr>
                </a:solidFill>
              </a:rPr>
              <a:t>Command</a:t>
            </a:r>
            <a:r>
              <a:rPr lang="es-ES" sz="1600" dirty="0">
                <a:solidFill>
                  <a:schemeClr val="bg2">
                    <a:lumMod val="50000"/>
                  </a:schemeClr>
                </a:solidFill>
              </a:rPr>
              <a:t>.</a:t>
            </a:r>
          </a:p>
          <a:p>
            <a:pPr marL="285750" indent="-285750">
              <a:buFont typeface="Arial" panose="020B0604020202020204" pitchFamily="34" charset="0"/>
              <a:buChar char="•"/>
            </a:pPr>
            <a:r>
              <a:rPr lang="es-ES" sz="1600" dirty="0">
                <a:solidFill>
                  <a:schemeClr val="bg2">
                    <a:lumMod val="50000"/>
                  </a:schemeClr>
                </a:solidFill>
              </a:rPr>
              <a:t>Iconos de letreros personalizables según las necesidades del hospital.</a:t>
            </a:r>
            <a:endParaRPr lang="pt-BR" sz="1600" dirty="0">
              <a:solidFill>
                <a:schemeClr val="bg2">
                  <a:lumMod val="50000"/>
                </a:schemeClr>
              </a:solidFill>
            </a:endParaRPr>
          </a:p>
        </p:txBody>
      </p:sp>
      <p:grpSp>
        <p:nvGrpSpPr>
          <p:cNvPr id="15" name="Grupo 14"/>
          <p:cNvGrpSpPr/>
          <p:nvPr/>
        </p:nvGrpSpPr>
        <p:grpSpPr>
          <a:xfrm>
            <a:off x="1" y="-34583"/>
            <a:ext cx="12192000" cy="1100339"/>
            <a:chOff x="1" y="-34583"/>
            <a:chExt cx="12192000" cy="1100339"/>
          </a:xfrm>
        </p:grpSpPr>
        <p:pic>
          <p:nvPicPr>
            <p:cNvPr id="21" name="Image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2" name="Imagem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3" name="Imagem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271626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C8AD14F6-1C57-D33F-EE6D-0868C43986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8140" y="1708365"/>
            <a:ext cx="3971223" cy="4181562"/>
          </a:xfrm>
          <a:prstGeom prst="rect">
            <a:avLst/>
          </a:prstGeom>
        </p:spPr>
      </p:pic>
      <p:sp>
        <p:nvSpPr>
          <p:cNvPr id="20" name="Retângulo 19"/>
          <p:cNvSpPr/>
          <p:nvPr/>
        </p:nvSpPr>
        <p:spPr>
          <a:xfrm>
            <a:off x="606547" y="2412052"/>
            <a:ext cx="6598484" cy="2689246"/>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CaixaDeTexto 18">
            <a:extLst>
              <a:ext uri="{FF2B5EF4-FFF2-40B4-BE49-F238E27FC236}">
                <a16:creationId xmlns:a16="http://schemas.microsoft.com/office/drawing/2014/main" id="{50037D28-DB48-4C50-A137-C5203DCF8260}"/>
              </a:ext>
            </a:extLst>
          </p:cNvPr>
          <p:cNvSpPr txBox="1"/>
          <p:nvPr/>
        </p:nvSpPr>
        <p:spPr>
          <a:xfrm>
            <a:off x="732637" y="2412052"/>
            <a:ext cx="6155889" cy="2677656"/>
          </a:xfrm>
          <a:prstGeom prst="rect">
            <a:avLst/>
          </a:prstGeom>
          <a:noFill/>
        </p:spPr>
        <p:txBody>
          <a:bodyPr wrap="square" rtlCol="0">
            <a:spAutoFit/>
          </a:bodyPr>
          <a:lstStyle/>
          <a:p>
            <a:r>
              <a:rPr lang="es-ES" sz="2000" dirty="0">
                <a:solidFill>
                  <a:srgbClr val="2B767D"/>
                </a:solidFill>
              </a:rPr>
              <a:t>CONTROL DEL ENFOQUE QUIRÚRGICO</a:t>
            </a:r>
          </a:p>
          <a:p>
            <a:endParaRPr lang="es-ES" sz="2000" dirty="0">
              <a:solidFill>
                <a:srgbClr val="2B767D"/>
              </a:solidFill>
            </a:endParaRPr>
          </a:p>
          <a:p>
            <a:r>
              <a:rPr lang="es-ES" sz="1600" dirty="0">
                <a:solidFill>
                  <a:schemeClr val="bg2">
                    <a:lumMod val="50000"/>
                  </a:schemeClr>
                </a:solidFill>
              </a:rPr>
              <a:t>El sistema de control de pared con pantalla táctil opcional “COMMAND S1” emite los siguientes comandos de enfoque quirúrgico:</a:t>
            </a:r>
          </a:p>
          <a:p>
            <a:pPr marL="342900" indent="-342900">
              <a:buFont typeface="Arial" panose="020B0604020202020204" pitchFamily="34" charset="0"/>
              <a:buChar char="•"/>
            </a:pPr>
            <a:r>
              <a:rPr lang="es-ES" sz="1600" dirty="0">
                <a:solidFill>
                  <a:schemeClr val="bg2">
                    <a:lumMod val="50000"/>
                  </a:schemeClr>
                </a:solidFill>
              </a:rPr>
              <a:t>Enciende / Apaga</a:t>
            </a:r>
          </a:p>
          <a:p>
            <a:pPr marL="342900" indent="-342900">
              <a:buFont typeface="Arial" panose="020B0604020202020204" pitchFamily="34" charset="0"/>
              <a:buChar char="•"/>
            </a:pPr>
            <a:r>
              <a:rPr lang="es-ES" sz="1600" dirty="0">
                <a:solidFill>
                  <a:schemeClr val="bg2">
                    <a:lumMod val="50000"/>
                  </a:schemeClr>
                </a:solidFill>
              </a:rPr>
              <a:t>Control de intensidad</a:t>
            </a:r>
          </a:p>
          <a:p>
            <a:pPr marL="342900" indent="-342900">
              <a:buFont typeface="Arial" panose="020B0604020202020204" pitchFamily="34" charset="0"/>
              <a:buChar char="•"/>
            </a:pPr>
            <a:r>
              <a:rPr lang="es-ES" sz="1600" dirty="0">
                <a:solidFill>
                  <a:schemeClr val="bg2">
                    <a:lumMod val="50000"/>
                  </a:schemeClr>
                </a:solidFill>
              </a:rPr>
              <a:t>Control de temperatura de color</a:t>
            </a:r>
          </a:p>
          <a:p>
            <a:pPr marL="342900" indent="-342900">
              <a:buFont typeface="Arial" panose="020B0604020202020204" pitchFamily="34" charset="0"/>
              <a:buChar char="•"/>
            </a:pPr>
            <a:r>
              <a:rPr lang="es-ES" sz="1600" dirty="0">
                <a:solidFill>
                  <a:schemeClr val="bg2">
                    <a:lumMod val="50000"/>
                  </a:schemeClr>
                </a:solidFill>
              </a:rPr>
              <a:t>Iluminación ENDO</a:t>
            </a:r>
          </a:p>
          <a:p>
            <a:endParaRPr lang="es-ES" sz="1600" dirty="0">
              <a:solidFill>
                <a:schemeClr val="bg2">
                  <a:lumMod val="50000"/>
                </a:schemeClr>
              </a:solidFill>
            </a:endParaRPr>
          </a:p>
          <a:p>
            <a:r>
              <a:rPr lang="es-ES" sz="1600" dirty="0">
                <a:solidFill>
                  <a:schemeClr val="bg2">
                    <a:lumMod val="50000"/>
                  </a:schemeClr>
                </a:solidFill>
              </a:rPr>
              <a:t>*Cámara satelital opcional</a:t>
            </a:r>
            <a:endParaRPr lang="pt-BR" sz="1600" dirty="0">
              <a:solidFill>
                <a:schemeClr val="bg2">
                  <a:lumMod val="50000"/>
                </a:schemeClr>
              </a:solidFill>
            </a:endParaRPr>
          </a:p>
        </p:txBody>
      </p:sp>
      <p:sp>
        <p:nvSpPr>
          <p:cNvPr id="14"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3200" dirty="0">
                <a:solidFill>
                  <a:srgbClr val="2B767D"/>
                </a:solidFill>
                <a:ea typeface="SimHei" panose="02010609060101010101" pitchFamily="49" charset="-122"/>
              </a:rPr>
              <a:t>COMMAND VERSIÓN - S1</a:t>
            </a:r>
          </a:p>
        </p:txBody>
      </p:sp>
      <p:grpSp>
        <p:nvGrpSpPr>
          <p:cNvPr id="15" name="Grupo 14"/>
          <p:cNvGrpSpPr/>
          <p:nvPr/>
        </p:nvGrpSpPr>
        <p:grpSpPr>
          <a:xfrm>
            <a:off x="1" y="-34583"/>
            <a:ext cx="12192000" cy="1100339"/>
            <a:chOff x="1" y="-34583"/>
            <a:chExt cx="12192000" cy="1100339"/>
          </a:xfrm>
        </p:grpSpPr>
        <p:pic>
          <p:nvPicPr>
            <p:cNvPr id="21" name="Image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2" name="Imagem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3" name="Imagem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25995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8">
            <a:extLst>
              <a:ext uri="{FF2B5EF4-FFF2-40B4-BE49-F238E27FC236}">
                <a16:creationId xmlns:a16="http://schemas.microsoft.com/office/drawing/2014/main" id="{B3CA231A-D967-0DBF-F553-142705FF25B5}"/>
              </a:ext>
            </a:extLst>
          </p:cNvPr>
          <p:cNvGrpSpPr/>
          <p:nvPr/>
        </p:nvGrpSpPr>
        <p:grpSpPr>
          <a:xfrm>
            <a:off x="-32891" y="-18156"/>
            <a:ext cx="12224890" cy="6875807"/>
            <a:chOff x="-32891" y="-18156"/>
            <a:chExt cx="12224890" cy="6875807"/>
          </a:xfrm>
        </p:grpSpPr>
        <p:pic>
          <p:nvPicPr>
            <p:cNvPr id="3" name="Espaço Reservado para Conteúdo 4">
              <a:extLst>
                <a:ext uri="{FF2B5EF4-FFF2-40B4-BE49-F238E27FC236}">
                  <a16:creationId xmlns:a16="http://schemas.microsoft.com/office/drawing/2014/main" id="{78916FDE-360C-40BF-CF11-6E50D771D0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1" y="-18156"/>
              <a:ext cx="12224890" cy="6875807"/>
            </a:xfrm>
            <a:prstGeom prst="rect">
              <a:avLst/>
            </a:prstGeom>
          </p:spPr>
        </p:pic>
        <p:grpSp>
          <p:nvGrpSpPr>
            <p:cNvPr id="4" name="Grupo 12">
              <a:extLst>
                <a:ext uri="{FF2B5EF4-FFF2-40B4-BE49-F238E27FC236}">
                  <a16:creationId xmlns:a16="http://schemas.microsoft.com/office/drawing/2014/main" id="{C619D65A-209A-A3A3-9CC0-87015E734F57}"/>
                </a:ext>
              </a:extLst>
            </p:cNvPr>
            <p:cNvGrpSpPr/>
            <p:nvPr/>
          </p:nvGrpSpPr>
          <p:grpSpPr>
            <a:xfrm>
              <a:off x="302063" y="800498"/>
              <a:ext cx="2274802" cy="5354416"/>
              <a:chOff x="215120" y="1562210"/>
              <a:chExt cx="1486409" cy="3498708"/>
            </a:xfrm>
          </p:grpSpPr>
          <p:pic>
            <p:nvPicPr>
              <p:cNvPr id="5" name="Imagem 4">
                <a:extLst>
                  <a:ext uri="{FF2B5EF4-FFF2-40B4-BE49-F238E27FC236}">
                    <a16:creationId xmlns:a16="http://schemas.microsoft.com/office/drawing/2014/main" id="{C0538534-BD60-8839-5E2B-00796B3863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52" y="1562210"/>
                <a:ext cx="1043745" cy="731937"/>
              </a:xfrm>
              <a:prstGeom prst="rect">
                <a:avLst/>
              </a:prstGeom>
            </p:spPr>
          </p:pic>
          <p:pic>
            <p:nvPicPr>
              <p:cNvPr id="6" name="Imagem 5">
                <a:extLst>
                  <a:ext uri="{FF2B5EF4-FFF2-40B4-BE49-F238E27FC236}">
                    <a16:creationId xmlns:a16="http://schemas.microsoft.com/office/drawing/2014/main" id="{7A0596C4-A91A-D7B1-78CC-3C2436CCA9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120" y="4366458"/>
                <a:ext cx="1486409" cy="694460"/>
              </a:xfrm>
              <a:prstGeom prst="rect">
                <a:avLst/>
              </a:prstGeom>
            </p:spPr>
          </p:pic>
        </p:grpSp>
      </p:grpSp>
      <p:sp>
        <p:nvSpPr>
          <p:cNvPr id="8" name="Retângulo 7">
            <a:extLst>
              <a:ext uri="{FF2B5EF4-FFF2-40B4-BE49-F238E27FC236}">
                <a16:creationId xmlns:a16="http://schemas.microsoft.com/office/drawing/2014/main" id="{6E8F359F-B350-65B2-1296-26BEA03CD859}"/>
              </a:ext>
            </a:extLst>
          </p:cNvPr>
          <p:cNvSpPr/>
          <p:nvPr/>
        </p:nvSpPr>
        <p:spPr>
          <a:xfrm>
            <a:off x="1931352" y="2924740"/>
            <a:ext cx="8296403" cy="990015"/>
          </a:xfrm>
          <a:prstGeom prst="rect">
            <a:avLst/>
          </a:prstGeom>
          <a:effectLst>
            <a:outerShdw blurRad="50800" dist="38100" dir="2700000" algn="tl" rotWithShape="0">
              <a:prstClr val="black">
                <a:alpha val="40000"/>
              </a:prstClr>
            </a:outerShdw>
          </a:effectLst>
        </p:spPr>
        <p:txBody>
          <a:bodyPr wrap="square">
            <a:spAutoFit/>
          </a:bodyPr>
          <a:lstStyle/>
          <a:p>
            <a:pPr algn="ctr">
              <a:lnSpc>
                <a:spcPts val="7000"/>
              </a:lnSpc>
            </a:pPr>
            <a:r>
              <a:rPr lang="pt-BR" sz="6600" dirty="0">
                <a:solidFill>
                  <a:schemeClr val="bg1"/>
                </a:solidFill>
              </a:rPr>
              <a:t>COMANDOS</a:t>
            </a:r>
          </a:p>
        </p:txBody>
      </p:sp>
    </p:spTree>
    <p:extLst>
      <p:ext uri="{BB962C8B-B14F-4D97-AF65-F5344CB8AC3E}">
        <p14:creationId xmlns:p14="http://schemas.microsoft.com/office/powerpoint/2010/main" val="855646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255E1281-F04F-11B6-180B-FBF51F7F917B}"/>
              </a:ext>
            </a:extLst>
          </p:cNvPr>
          <p:cNvPicPr>
            <a:picLocks noChangeAspect="1"/>
          </p:cNvPicPr>
          <p:nvPr/>
        </p:nvPicPr>
        <p:blipFill>
          <a:blip r:embed="rId2"/>
          <a:stretch>
            <a:fillRect/>
          </a:stretch>
        </p:blipFill>
        <p:spPr>
          <a:xfrm>
            <a:off x="7995433" y="1708365"/>
            <a:ext cx="3127387" cy="4181562"/>
          </a:xfrm>
          <a:prstGeom prst="rect">
            <a:avLst/>
          </a:prstGeom>
        </p:spPr>
      </p:pic>
      <p:sp>
        <p:nvSpPr>
          <p:cNvPr id="20" name="Retângulo 19"/>
          <p:cNvSpPr/>
          <p:nvPr/>
        </p:nvSpPr>
        <p:spPr>
          <a:xfrm>
            <a:off x="364176" y="1708365"/>
            <a:ext cx="6598484" cy="4350912"/>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CaixaDeTexto 18">
            <a:extLst>
              <a:ext uri="{FF2B5EF4-FFF2-40B4-BE49-F238E27FC236}">
                <a16:creationId xmlns:a16="http://schemas.microsoft.com/office/drawing/2014/main" id="{50037D28-DB48-4C50-A137-C5203DCF8260}"/>
              </a:ext>
            </a:extLst>
          </p:cNvPr>
          <p:cNvSpPr txBox="1"/>
          <p:nvPr/>
        </p:nvSpPr>
        <p:spPr>
          <a:xfrm>
            <a:off x="542366" y="1756703"/>
            <a:ext cx="6155889" cy="4154984"/>
          </a:xfrm>
          <a:prstGeom prst="rect">
            <a:avLst/>
          </a:prstGeom>
          <a:noFill/>
        </p:spPr>
        <p:txBody>
          <a:bodyPr wrap="square" rtlCol="0">
            <a:spAutoFit/>
          </a:bodyPr>
          <a:lstStyle/>
          <a:p>
            <a:r>
              <a:rPr lang="es-ES" sz="2000" dirty="0">
                <a:solidFill>
                  <a:srgbClr val="2B767D"/>
                </a:solidFill>
              </a:rPr>
              <a:t>CONTROLAR EL ENFOQUE QUIRÚRGICO CON CÁMARA</a:t>
            </a:r>
          </a:p>
          <a:p>
            <a:endParaRPr lang="pt-BR" sz="2000" dirty="0">
              <a:solidFill>
                <a:srgbClr val="2B767D"/>
              </a:solidFill>
            </a:endParaRPr>
          </a:p>
          <a:p>
            <a:r>
              <a:rPr lang="es-ES" sz="1600" dirty="0">
                <a:solidFill>
                  <a:schemeClr val="bg2">
                    <a:lumMod val="50000"/>
                  </a:schemeClr>
                </a:solidFill>
              </a:rPr>
              <a:t>El sistema de control de pared con pantalla táctil opcional “COMMAND S2” realiza el siguiente comandos de la lámpara quirúrgica y lámpara quirúrgica con cámara:</a:t>
            </a:r>
          </a:p>
          <a:p>
            <a:pPr marL="285750" indent="-285750">
              <a:buFont typeface="Arial" panose="020B0604020202020204" pitchFamily="34" charset="0"/>
              <a:buChar char="•"/>
            </a:pPr>
            <a:r>
              <a:rPr lang="es-ES" sz="1600" dirty="0">
                <a:solidFill>
                  <a:schemeClr val="bg2">
                    <a:lumMod val="50000"/>
                  </a:schemeClr>
                </a:solidFill>
              </a:rPr>
              <a:t>Enciende / apaga</a:t>
            </a:r>
          </a:p>
          <a:p>
            <a:pPr marL="285750" indent="-285750">
              <a:buFont typeface="Arial" panose="020B0604020202020204" pitchFamily="34" charset="0"/>
              <a:buChar char="•"/>
            </a:pPr>
            <a:r>
              <a:rPr lang="es-ES" sz="1600" dirty="0">
                <a:solidFill>
                  <a:schemeClr val="bg2">
                    <a:lumMod val="50000"/>
                  </a:schemeClr>
                </a:solidFill>
              </a:rPr>
              <a:t>Control de intensidad</a:t>
            </a:r>
          </a:p>
          <a:p>
            <a:pPr marL="285750" indent="-285750">
              <a:buFont typeface="Arial" panose="020B0604020202020204" pitchFamily="34" charset="0"/>
              <a:buChar char="•"/>
            </a:pPr>
            <a:r>
              <a:rPr lang="es-ES" sz="1600" dirty="0">
                <a:solidFill>
                  <a:schemeClr val="bg2">
                    <a:lumMod val="50000"/>
                  </a:schemeClr>
                </a:solidFill>
              </a:rPr>
              <a:t>Control de temperatura de color</a:t>
            </a:r>
          </a:p>
          <a:p>
            <a:pPr marL="285750" indent="-285750">
              <a:buFont typeface="Arial" panose="020B0604020202020204" pitchFamily="34" charset="0"/>
              <a:buChar char="•"/>
            </a:pPr>
            <a:r>
              <a:rPr lang="es-ES" sz="1600" dirty="0">
                <a:solidFill>
                  <a:schemeClr val="bg2">
                    <a:lumMod val="50000"/>
                  </a:schemeClr>
                </a:solidFill>
              </a:rPr>
              <a:t>Iluminación ENDO</a:t>
            </a:r>
          </a:p>
          <a:p>
            <a:pPr marL="285750" indent="-285750">
              <a:buFont typeface="Arial" panose="020B0604020202020204" pitchFamily="34" charset="0"/>
              <a:buChar char="•"/>
            </a:pPr>
            <a:r>
              <a:rPr lang="es-ES" sz="1600" dirty="0">
                <a:solidFill>
                  <a:schemeClr val="bg2">
                    <a:lumMod val="50000"/>
                  </a:schemeClr>
                </a:solidFill>
              </a:rPr>
              <a:t>Zoom (+-)</a:t>
            </a:r>
          </a:p>
          <a:p>
            <a:pPr marL="285750" indent="-285750">
              <a:buFont typeface="Arial" panose="020B0604020202020204" pitchFamily="34" charset="0"/>
              <a:buChar char="•"/>
            </a:pPr>
            <a:r>
              <a:rPr lang="es-ES" sz="1600" dirty="0">
                <a:solidFill>
                  <a:schemeClr val="bg2">
                    <a:lumMod val="50000"/>
                  </a:schemeClr>
                </a:solidFill>
              </a:rPr>
              <a:t>Zoom (automático/manual)</a:t>
            </a:r>
          </a:p>
          <a:p>
            <a:pPr marL="285750" indent="-285750">
              <a:buFont typeface="Arial" panose="020B0604020202020204" pitchFamily="34" charset="0"/>
              <a:buChar char="•"/>
            </a:pPr>
            <a:r>
              <a:rPr lang="es-ES" sz="1600" dirty="0">
                <a:solidFill>
                  <a:schemeClr val="bg2">
                    <a:lumMod val="50000"/>
                  </a:schemeClr>
                </a:solidFill>
              </a:rPr>
              <a:t>Iris (+-)</a:t>
            </a:r>
          </a:p>
          <a:p>
            <a:pPr marL="285750" indent="-285750">
              <a:buFont typeface="Arial" panose="020B0604020202020204" pitchFamily="34" charset="0"/>
              <a:buChar char="•"/>
            </a:pPr>
            <a:r>
              <a:rPr lang="es-ES" sz="1600" dirty="0">
                <a:solidFill>
                  <a:schemeClr val="bg2">
                    <a:lumMod val="50000"/>
                  </a:schemeClr>
                </a:solidFill>
              </a:rPr>
              <a:t>Iris (automático/manual)</a:t>
            </a:r>
          </a:p>
          <a:p>
            <a:pPr marL="285750" indent="-285750">
              <a:buFont typeface="Arial" panose="020B0604020202020204" pitchFamily="34" charset="0"/>
              <a:buChar char="•"/>
            </a:pPr>
            <a:r>
              <a:rPr lang="es-ES" sz="1600" dirty="0">
                <a:solidFill>
                  <a:schemeClr val="bg2">
                    <a:lumMod val="50000"/>
                  </a:schemeClr>
                </a:solidFill>
              </a:rPr>
              <a:t>Balance de blancos (WB)</a:t>
            </a:r>
          </a:p>
          <a:p>
            <a:endParaRPr lang="es-ES" sz="1600" dirty="0">
              <a:solidFill>
                <a:schemeClr val="bg2">
                  <a:lumMod val="50000"/>
                </a:schemeClr>
              </a:solidFill>
            </a:endParaRPr>
          </a:p>
          <a:p>
            <a:r>
              <a:rPr lang="es-ES" sz="1600" dirty="0">
                <a:solidFill>
                  <a:schemeClr val="bg2">
                    <a:lumMod val="50000"/>
                  </a:schemeClr>
                </a:solidFill>
              </a:rPr>
              <a:t>*Cámara satelital opcional</a:t>
            </a:r>
            <a:endParaRPr lang="pt-BR" sz="1600" dirty="0">
              <a:solidFill>
                <a:schemeClr val="bg2">
                  <a:lumMod val="50000"/>
                </a:schemeClr>
              </a:solidFill>
            </a:endParaRPr>
          </a:p>
        </p:txBody>
      </p:sp>
      <p:sp>
        <p:nvSpPr>
          <p:cNvPr id="14"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3200" dirty="0">
                <a:solidFill>
                  <a:srgbClr val="2B767D"/>
                </a:solidFill>
                <a:ea typeface="SimHei" panose="02010609060101010101" pitchFamily="49" charset="-122"/>
              </a:rPr>
              <a:t>COMMAND VERSIÓN – S2</a:t>
            </a:r>
          </a:p>
        </p:txBody>
      </p:sp>
      <p:grpSp>
        <p:nvGrpSpPr>
          <p:cNvPr id="15" name="Grupo 14"/>
          <p:cNvGrpSpPr/>
          <p:nvPr/>
        </p:nvGrpSpPr>
        <p:grpSpPr>
          <a:xfrm>
            <a:off x="1" y="-34583"/>
            <a:ext cx="12192000" cy="1100339"/>
            <a:chOff x="1" y="-34583"/>
            <a:chExt cx="12192000" cy="1100339"/>
          </a:xfrm>
        </p:grpSpPr>
        <p:pic>
          <p:nvPicPr>
            <p:cNvPr id="21" name="Image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2" name="Imagem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3" name="Imagem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1646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255E1281-F04F-11B6-180B-FBF51F7F9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864917" y="1708365"/>
            <a:ext cx="3257904" cy="4181562"/>
          </a:xfrm>
          <a:prstGeom prst="rect">
            <a:avLst/>
          </a:prstGeom>
        </p:spPr>
      </p:pic>
      <p:sp>
        <p:nvSpPr>
          <p:cNvPr id="20" name="Retângulo 19"/>
          <p:cNvSpPr/>
          <p:nvPr/>
        </p:nvSpPr>
        <p:spPr>
          <a:xfrm>
            <a:off x="364176" y="1708365"/>
            <a:ext cx="6598484" cy="4009389"/>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CaixaDeTexto 18">
            <a:extLst>
              <a:ext uri="{FF2B5EF4-FFF2-40B4-BE49-F238E27FC236}">
                <a16:creationId xmlns:a16="http://schemas.microsoft.com/office/drawing/2014/main" id="{50037D28-DB48-4C50-A137-C5203DCF8260}"/>
              </a:ext>
            </a:extLst>
          </p:cNvPr>
          <p:cNvSpPr txBox="1"/>
          <p:nvPr/>
        </p:nvSpPr>
        <p:spPr>
          <a:xfrm>
            <a:off x="542366" y="1756703"/>
            <a:ext cx="6155889" cy="3908762"/>
          </a:xfrm>
          <a:prstGeom prst="rect">
            <a:avLst/>
          </a:prstGeom>
          <a:noFill/>
        </p:spPr>
        <p:txBody>
          <a:bodyPr wrap="square" rtlCol="0">
            <a:spAutoFit/>
          </a:bodyPr>
          <a:lstStyle/>
          <a:p>
            <a:r>
              <a:rPr lang="pt-BR" sz="2000" dirty="0">
                <a:solidFill>
                  <a:srgbClr val="2B767D"/>
                </a:solidFill>
              </a:rPr>
              <a:t>CONTROL DE LA LÁMPARA QUIRÚRICA Y MONITOR</a:t>
            </a:r>
          </a:p>
          <a:p>
            <a:endParaRPr lang="pt-BR" sz="2000" dirty="0">
              <a:solidFill>
                <a:srgbClr val="2B767D"/>
              </a:solidFill>
            </a:endParaRPr>
          </a:p>
          <a:p>
            <a:r>
              <a:rPr lang="es-ES" sz="1600" dirty="0">
                <a:solidFill>
                  <a:schemeClr val="bg2">
                    <a:lumMod val="50000"/>
                  </a:schemeClr>
                </a:solidFill>
              </a:rPr>
              <a:t>El sistema de control de pared con pantalla táctil opcional “COMMAND S3” emite los siguientes comandos de la lámpara quirúrgica y el monitor:</a:t>
            </a:r>
          </a:p>
          <a:p>
            <a:pPr marL="285750" indent="-285750">
              <a:buFont typeface="Arial" panose="020B0604020202020204" pitchFamily="34" charset="0"/>
              <a:buChar char="•"/>
            </a:pPr>
            <a:r>
              <a:rPr lang="es-ES" sz="1600" dirty="0">
                <a:solidFill>
                  <a:schemeClr val="bg2">
                    <a:lumMod val="50000"/>
                  </a:schemeClr>
                </a:solidFill>
              </a:rPr>
              <a:t>Enciende / Apaga lámpara quirúrgica</a:t>
            </a:r>
          </a:p>
          <a:p>
            <a:pPr marL="285750" indent="-285750">
              <a:buFont typeface="Arial" panose="020B0604020202020204" pitchFamily="34" charset="0"/>
              <a:buChar char="•"/>
            </a:pPr>
            <a:r>
              <a:rPr lang="es-ES" sz="1600" dirty="0">
                <a:solidFill>
                  <a:schemeClr val="bg2">
                    <a:lumMod val="50000"/>
                  </a:schemeClr>
                </a:solidFill>
              </a:rPr>
              <a:t>Control de intensidad</a:t>
            </a:r>
          </a:p>
          <a:p>
            <a:pPr marL="285750" indent="-285750">
              <a:buFont typeface="Arial" panose="020B0604020202020204" pitchFamily="34" charset="0"/>
              <a:buChar char="•"/>
            </a:pPr>
            <a:r>
              <a:rPr lang="es-ES" sz="1600" dirty="0">
                <a:solidFill>
                  <a:schemeClr val="bg2">
                    <a:lumMod val="50000"/>
                  </a:schemeClr>
                </a:solidFill>
              </a:rPr>
              <a:t>Control de temperatura de color</a:t>
            </a:r>
          </a:p>
          <a:p>
            <a:pPr marL="285750" indent="-285750">
              <a:buFont typeface="Arial" panose="020B0604020202020204" pitchFamily="34" charset="0"/>
              <a:buChar char="•"/>
            </a:pPr>
            <a:r>
              <a:rPr lang="es-ES" sz="1600" dirty="0">
                <a:solidFill>
                  <a:schemeClr val="bg2">
                    <a:lumMod val="50000"/>
                  </a:schemeClr>
                </a:solidFill>
              </a:rPr>
              <a:t>Iluminación ENDO</a:t>
            </a:r>
          </a:p>
          <a:p>
            <a:pPr marL="285750" indent="-285750">
              <a:buFont typeface="Arial" panose="020B0604020202020204" pitchFamily="34" charset="0"/>
              <a:buChar char="•"/>
            </a:pPr>
            <a:r>
              <a:rPr lang="es-ES" sz="1600" dirty="0">
                <a:solidFill>
                  <a:schemeClr val="bg2">
                    <a:lumMod val="50000"/>
                  </a:schemeClr>
                </a:solidFill>
              </a:rPr>
              <a:t>Enciende / Apaga monitor</a:t>
            </a:r>
          </a:p>
          <a:p>
            <a:pPr marL="285750" indent="-285750">
              <a:buFont typeface="Arial" panose="020B0604020202020204" pitchFamily="34" charset="0"/>
              <a:buChar char="•"/>
            </a:pPr>
            <a:r>
              <a:rPr lang="es-ES" sz="1600" dirty="0">
                <a:solidFill>
                  <a:schemeClr val="bg2">
                    <a:lumMod val="50000"/>
                  </a:schemeClr>
                </a:solidFill>
              </a:rPr>
              <a:t>Configuración de las pantallas de visualización del monitor</a:t>
            </a:r>
          </a:p>
          <a:p>
            <a:pPr marL="285750" indent="-285750">
              <a:buFont typeface="Arial" panose="020B0604020202020204" pitchFamily="34" charset="0"/>
              <a:buChar char="•"/>
            </a:pPr>
            <a:r>
              <a:rPr lang="es-ES" sz="1600" dirty="0">
                <a:solidFill>
                  <a:schemeClr val="bg2">
                    <a:lumMod val="50000"/>
                  </a:schemeClr>
                </a:solidFill>
              </a:rPr>
              <a:t>Sistema de visualización de múltiples imágenes.</a:t>
            </a:r>
          </a:p>
          <a:p>
            <a:pPr marL="285750" indent="-285750">
              <a:buFont typeface="Arial" panose="020B0604020202020204" pitchFamily="34" charset="0"/>
              <a:buChar char="•"/>
            </a:pPr>
            <a:r>
              <a:rPr lang="es-ES" sz="1600" dirty="0">
                <a:solidFill>
                  <a:schemeClr val="bg2">
                    <a:lumMod val="50000"/>
                  </a:schemeClr>
                </a:solidFill>
              </a:rPr>
              <a:t>Enrutamiento de señal</a:t>
            </a:r>
          </a:p>
          <a:p>
            <a:endParaRPr lang="es-ES" sz="1600" dirty="0">
              <a:solidFill>
                <a:schemeClr val="bg2">
                  <a:lumMod val="50000"/>
                </a:schemeClr>
              </a:solidFill>
            </a:endParaRPr>
          </a:p>
          <a:p>
            <a:r>
              <a:rPr lang="es-ES" sz="1600" dirty="0">
                <a:solidFill>
                  <a:schemeClr val="bg2">
                    <a:lumMod val="50000"/>
                  </a:schemeClr>
                </a:solidFill>
              </a:rPr>
              <a:t>*Cámara satelital opcional</a:t>
            </a:r>
            <a:endParaRPr lang="pt-BR" sz="1600" dirty="0">
              <a:solidFill>
                <a:schemeClr val="bg2">
                  <a:lumMod val="50000"/>
                </a:schemeClr>
              </a:solidFill>
            </a:endParaRPr>
          </a:p>
        </p:txBody>
      </p:sp>
      <p:sp>
        <p:nvSpPr>
          <p:cNvPr id="14"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3200" dirty="0">
                <a:solidFill>
                  <a:srgbClr val="2B767D"/>
                </a:solidFill>
                <a:ea typeface="SimHei" panose="02010609060101010101" pitchFamily="49" charset="-122"/>
              </a:rPr>
              <a:t>COMMAND VERSIÓN – S3</a:t>
            </a:r>
          </a:p>
        </p:txBody>
      </p:sp>
      <p:grpSp>
        <p:nvGrpSpPr>
          <p:cNvPr id="15" name="Grupo 14"/>
          <p:cNvGrpSpPr/>
          <p:nvPr/>
        </p:nvGrpSpPr>
        <p:grpSpPr>
          <a:xfrm>
            <a:off x="1" y="-34583"/>
            <a:ext cx="12192000" cy="1100339"/>
            <a:chOff x="1" y="-34583"/>
            <a:chExt cx="12192000" cy="1100339"/>
          </a:xfrm>
        </p:grpSpPr>
        <p:pic>
          <p:nvPicPr>
            <p:cNvPr id="21" name="Image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2" name="Imagem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3" name="Imagem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3994775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255E1281-F04F-11B6-180B-FBF51F7F9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129322" y="1756701"/>
            <a:ext cx="3501580" cy="3499477"/>
          </a:xfrm>
          <a:prstGeom prst="rect">
            <a:avLst/>
          </a:prstGeom>
        </p:spPr>
      </p:pic>
      <p:sp>
        <p:nvSpPr>
          <p:cNvPr id="20" name="Retângulo 19"/>
          <p:cNvSpPr/>
          <p:nvPr/>
        </p:nvSpPr>
        <p:spPr>
          <a:xfrm>
            <a:off x="321068" y="1756701"/>
            <a:ext cx="6994132" cy="4601896"/>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CaixaDeTexto 18">
            <a:extLst>
              <a:ext uri="{FF2B5EF4-FFF2-40B4-BE49-F238E27FC236}">
                <a16:creationId xmlns:a16="http://schemas.microsoft.com/office/drawing/2014/main" id="{50037D28-DB48-4C50-A137-C5203DCF8260}"/>
              </a:ext>
            </a:extLst>
          </p:cNvPr>
          <p:cNvSpPr txBox="1"/>
          <p:nvPr/>
        </p:nvSpPr>
        <p:spPr>
          <a:xfrm>
            <a:off x="542366" y="1756703"/>
            <a:ext cx="6155889" cy="4462760"/>
          </a:xfrm>
          <a:prstGeom prst="rect">
            <a:avLst/>
          </a:prstGeom>
          <a:noFill/>
        </p:spPr>
        <p:txBody>
          <a:bodyPr wrap="square" rtlCol="0">
            <a:spAutoFit/>
          </a:bodyPr>
          <a:lstStyle/>
          <a:p>
            <a:r>
              <a:rPr lang="es-ES" sz="2000" dirty="0">
                <a:solidFill>
                  <a:srgbClr val="2B767D"/>
                </a:solidFill>
              </a:rPr>
              <a:t>CONTROL DE LA LÁMPARA QUIRÚRICA </a:t>
            </a:r>
            <a:r>
              <a:rPr lang="pt-BR" sz="2000" dirty="0">
                <a:solidFill>
                  <a:srgbClr val="2B767D"/>
                </a:solidFill>
              </a:rPr>
              <a:t>Y DOS MONITORES</a:t>
            </a:r>
          </a:p>
          <a:p>
            <a:endParaRPr lang="pt-BR" sz="2000" dirty="0">
              <a:solidFill>
                <a:srgbClr val="2B767D"/>
              </a:solidFill>
            </a:endParaRPr>
          </a:p>
          <a:p>
            <a:r>
              <a:rPr lang="es-ES" sz="1600" dirty="0">
                <a:solidFill>
                  <a:schemeClr val="bg2">
                    <a:lumMod val="50000"/>
                  </a:schemeClr>
                </a:solidFill>
              </a:rPr>
              <a:t>El sistema de control de pared con pantalla táctil opcional “COMMAND S4” emite los siguientes comandos de la lámpara quirúrgica y de los dos monitores:</a:t>
            </a:r>
          </a:p>
          <a:p>
            <a:pPr marL="285750" indent="-285750">
              <a:buFont typeface="Arial" panose="020B0604020202020204" pitchFamily="34" charset="0"/>
              <a:buChar char="•"/>
            </a:pPr>
            <a:r>
              <a:rPr lang="es-ES" sz="1600" dirty="0">
                <a:solidFill>
                  <a:schemeClr val="bg2">
                    <a:lumMod val="50000"/>
                  </a:schemeClr>
                </a:solidFill>
              </a:rPr>
              <a:t>Enciende / Apaga lámpara quirúrgica</a:t>
            </a:r>
          </a:p>
          <a:p>
            <a:pPr marL="285750" indent="-285750">
              <a:buFont typeface="Arial" panose="020B0604020202020204" pitchFamily="34" charset="0"/>
              <a:buChar char="•"/>
            </a:pPr>
            <a:r>
              <a:rPr lang="es-ES" sz="1600" dirty="0">
                <a:solidFill>
                  <a:schemeClr val="bg2">
                    <a:lumMod val="50000"/>
                  </a:schemeClr>
                </a:solidFill>
              </a:rPr>
              <a:t>Control de intensidad</a:t>
            </a:r>
          </a:p>
          <a:p>
            <a:pPr marL="285750" indent="-285750">
              <a:buFont typeface="Arial" panose="020B0604020202020204" pitchFamily="34" charset="0"/>
              <a:buChar char="•"/>
            </a:pPr>
            <a:r>
              <a:rPr lang="es-ES" sz="1600" dirty="0">
                <a:solidFill>
                  <a:schemeClr val="bg2">
                    <a:lumMod val="50000"/>
                  </a:schemeClr>
                </a:solidFill>
              </a:rPr>
              <a:t>Control de temperatura de color</a:t>
            </a:r>
          </a:p>
          <a:p>
            <a:pPr marL="285750" indent="-285750">
              <a:buFont typeface="Arial" panose="020B0604020202020204" pitchFamily="34" charset="0"/>
              <a:buChar char="•"/>
            </a:pPr>
            <a:r>
              <a:rPr lang="es-ES" sz="1600" dirty="0">
                <a:solidFill>
                  <a:schemeClr val="bg2">
                    <a:lumMod val="50000"/>
                  </a:schemeClr>
                </a:solidFill>
              </a:rPr>
              <a:t>Iluminación ENDO</a:t>
            </a:r>
          </a:p>
          <a:p>
            <a:pPr marL="285750" indent="-285750">
              <a:buFont typeface="Arial" panose="020B0604020202020204" pitchFamily="34" charset="0"/>
              <a:buChar char="•"/>
            </a:pPr>
            <a:r>
              <a:rPr lang="es-ES" sz="1600" dirty="0">
                <a:solidFill>
                  <a:schemeClr val="bg2">
                    <a:lumMod val="50000"/>
                  </a:schemeClr>
                </a:solidFill>
              </a:rPr>
              <a:t>Prende /  Apaga los monitores 1 y 2</a:t>
            </a:r>
          </a:p>
          <a:p>
            <a:pPr marL="285750" indent="-285750">
              <a:buFont typeface="Arial" panose="020B0604020202020204" pitchFamily="34" charset="0"/>
              <a:buChar char="•"/>
            </a:pPr>
            <a:r>
              <a:rPr lang="es-ES" sz="1600" dirty="0">
                <a:solidFill>
                  <a:schemeClr val="bg2">
                    <a:lumMod val="50000"/>
                  </a:schemeClr>
                </a:solidFill>
              </a:rPr>
              <a:t>Configuración de las pantallas de visualización del monitor 1 y 2</a:t>
            </a:r>
          </a:p>
          <a:p>
            <a:pPr marL="285750" indent="-285750">
              <a:buFont typeface="Arial" panose="020B0604020202020204" pitchFamily="34" charset="0"/>
              <a:buChar char="•"/>
            </a:pPr>
            <a:r>
              <a:rPr lang="es-ES" sz="1600" dirty="0">
                <a:solidFill>
                  <a:schemeClr val="bg2">
                    <a:lumMod val="50000"/>
                  </a:schemeClr>
                </a:solidFill>
              </a:rPr>
              <a:t>Sistema de visualización de múltiples imágenes de los Monitores 1 y 2 </a:t>
            </a:r>
          </a:p>
          <a:p>
            <a:pPr marL="285750" indent="-285750">
              <a:buFont typeface="Arial" panose="020B0604020202020204" pitchFamily="34" charset="0"/>
              <a:buChar char="•"/>
            </a:pPr>
            <a:r>
              <a:rPr lang="es-ES" sz="1600" dirty="0">
                <a:solidFill>
                  <a:schemeClr val="bg2">
                    <a:lumMod val="50000"/>
                  </a:schemeClr>
                </a:solidFill>
              </a:rPr>
              <a:t>Enrutamiento de señales de monitor 1 y 2</a:t>
            </a:r>
          </a:p>
          <a:p>
            <a:endParaRPr lang="es-ES" sz="1600" dirty="0">
              <a:solidFill>
                <a:schemeClr val="bg2">
                  <a:lumMod val="50000"/>
                </a:schemeClr>
              </a:solidFill>
            </a:endParaRPr>
          </a:p>
          <a:p>
            <a:r>
              <a:rPr lang="es-ES" sz="1600" dirty="0">
                <a:solidFill>
                  <a:schemeClr val="bg2">
                    <a:lumMod val="50000"/>
                  </a:schemeClr>
                </a:solidFill>
              </a:rPr>
              <a:t>*Cámara satelital opcional</a:t>
            </a:r>
            <a:endParaRPr lang="pt-BR" sz="1600" dirty="0">
              <a:solidFill>
                <a:schemeClr val="bg2">
                  <a:lumMod val="50000"/>
                </a:schemeClr>
              </a:solidFill>
            </a:endParaRPr>
          </a:p>
        </p:txBody>
      </p:sp>
      <p:sp>
        <p:nvSpPr>
          <p:cNvPr id="14"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3200" dirty="0">
                <a:solidFill>
                  <a:srgbClr val="2B767D"/>
                </a:solidFill>
                <a:ea typeface="SimHei" panose="02010609060101010101" pitchFamily="49" charset="-122"/>
              </a:rPr>
              <a:t>COMMAND VERSIÓN – S4</a:t>
            </a:r>
          </a:p>
        </p:txBody>
      </p:sp>
      <p:grpSp>
        <p:nvGrpSpPr>
          <p:cNvPr id="15" name="Grupo 14"/>
          <p:cNvGrpSpPr/>
          <p:nvPr/>
        </p:nvGrpSpPr>
        <p:grpSpPr>
          <a:xfrm>
            <a:off x="1" y="-34583"/>
            <a:ext cx="12192000" cy="1100339"/>
            <a:chOff x="1" y="-34583"/>
            <a:chExt cx="12192000" cy="1100339"/>
          </a:xfrm>
        </p:grpSpPr>
        <p:pic>
          <p:nvPicPr>
            <p:cNvPr id="21" name="Image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2" name="Imagem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3" name="Imagem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2834774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255E1281-F04F-11B6-180B-FBF51F7F9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129323" y="1756701"/>
            <a:ext cx="3501579" cy="3499477"/>
          </a:xfrm>
          <a:prstGeom prst="rect">
            <a:avLst/>
          </a:prstGeom>
        </p:spPr>
      </p:pic>
      <p:sp>
        <p:nvSpPr>
          <p:cNvPr id="20" name="Retângulo 19"/>
          <p:cNvSpPr/>
          <p:nvPr/>
        </p:nvSpPr>
        <p:spPr>
          <a:xfrm>
            <a:off x="364175" y="1708365"/>
            <a:ext cx="7765147" cy="5139869"/>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CaixaDeTexto 18">
            <a:extLst>
              <a:ext uri="{FF2B5EF4-FFF2-40B4-BE49-F238E27FC236}">
                <a16:creationId xmlns:a16="http://schemas.microsoft.com/office/drawing/2014/main" id="{50037D28-DB48-4C50-A137-C5203DCF8260}"/>
              </a:ext>
            </a:extLst>
          </p:cNvPr>
          <p:cNvSpPr txBox="1"/>
          <p:nvPr/>
        </p:nvSpPr>
        <p:spPr>
          <a:xfrm>
            <a:off x="452146" y="1708364"/>
            <a:ext cx="7588082" cy="5139869"/>
          </a:xfrm>
          <a:prstGeom prst="rect">
            <a:avLst/>
          </a:prstGeom>
          <a:noFill/>
        </p:spPr>
        <p:txBody>
          <a:bodyPr wrap="square" rtlCol="0">
            <a:spAutoFit/>
          </a:bodyPr>
          <a:lstStyle/>
          <a:p>
            <a:r>
              <a:rPr lang="es-ES" sz="2000" dirty="0">
                <a:solidFill>
                  <a:srgbClr val="2B767D"/>
                </a:solidFill>
              </a:rPr>
              <a:t>CONTROL DE LA LÁMPARA QUIRÚRICA </a:t>
            </a:r>
            <a:r>
              <a:rPr lang="pt-BR" sz="2000" dirty="0">
                <a:solidFill>
                  <a:srgbClr val="2B767D"/>
                </a:solidFill>
              </a:rPr>
              <a:t>CON CÁMARA Y MONITOR</a:t>
            </a:r>
          </a:p>
          <a:p>
            <a:endParaRPr lang="pt-BR" sz="2000" dirty="0">
              <a:solidFill>
                <a:srgbClr val="2B767D"/>
              </a:solidFill>
            </a:endParaRPr>
          </a:p>
          <a:p>
            <a:r>
              <a:rPr lang="es-ES" sz="1600" dirty="0">
                <a:solidFill>
                  <a:schemeClr val="bg2">
                    <a:lumMod val="50000"/>
                  </a:schemeClr>
                </a:solidFill>
              </a:rPr>
              <a:t>El sistema de control de pared con pantalla táctil opcional “COMMAND S5” realiza los siguientes comandos de la lámpara quirúrgica, lámpara quirúrgica con cámara , el enfoque quirúrgico con cámara y del monitor:</a:t>
            </a:r>
          </a:p>
          <a:p>
            <a:pPr marL="285750" indent="-285750">
              <a:buFont typeface="Arial" panose="020B0604020202020204" pitchFamily="34" charset="0"/>
              <a:buChar char="•"/>
            </a:pPr>
            <a:r>
              <a:rPr lang="es-ES" sz="1600" dirty="0">
                <a:solidFill>
                  <a:schemeClr val="bg2">
                    <a:lumMod val="50000"/>
                  </a:schemeClr>
                </a:solidFill>
              </a:rPr>
              <a:t>Enciende / Apaga lámpara quirúrgico</a:t>
            </a:r>
          </a:p>
          <a:p>
            <a:pPr marL="285750" indent="-285750">
              <a:buFont typeface="Arial" panose="020B0604020202020204" pitchFamily="34" charset="0"/>
              <a:buChar char="•"/>
            </a:pPr>
            <a:r>
              <a:rPr lang="es-ES" sz="1600" dirty="0">
                <a:solidFill>
                  <a:schemeClr val="bg2">
                    <a:lumMod val="50000"/>
                  </a:schemeClr>
                </a:solidFill>
              </a:rPr>
              <a:t>Control de intensidad</a:t>
            </a:r>
          </a:p>
          <a:p>
            <a:pPr marL="285750" indent="-285750">
              <a:buFont typeface="Arial" panose="020B0604020202020204" pitchFamily="34" charset="0"/>
              <a:buChar char="•"/>
            </a:pPr>
            <a:r>
              <a:rPr lang="es-ES" sz="1600" dirty="0">
                <a:solidFill>
                  <a:schemeClr val="bg2">
                    <a:lumMod val="50000"/>
                  </a:schemeClr>
                </a:solidFill>
              </a:rPr>
              <a:t>Control de temperatura de color</a:t>
            </a:r>
          </a:p>
          <a:p>
            <a:pPr marL="285750" indent="-285750">
              <a:buFont typeface="Arial" panose="020B0604020202020204" pitchFamily="34" charset="0"/>
              <a:buChar char="•"/>
            </a:pPr>
            <a:r>
              <a:rPr lang="es-ES" sz="1600" dirty="0">
                <a:solidFill>
                  <a:schemeClr val="bg2">
                    <a:lumMod val="50000"/>
                  </a:schemeClr>
                </a:solidFill>
              </a:rPr>
              <a:t>Iluminación ENDO</a:t>
            </a:r>
          </a:p>
          <a:p>
            <a:pPr marL="285750" indent="-285750">
              <a:buFont typeface="Arial" panose="020B0604020202020204" pitchFamily="34" charset="0"/>
              <a:buChar char="•"/>
            </a:pPr>
            <a:r>
              <a:rPr lang="es-ES" sz="1600" dirty="0">
                <a:solidFill>
                  <a:schemeClr val="bg2">
                    <a:lumMod val="50000"/>
                  </a:schemeClr>
                </a:solidFill>
              </a:rPr>
              <a:t>Zoom (+-)</a:t>
            </a:r>
          </a:p>
          <a:p>
            <a:pPr marL="285750" indent="-285750">
              <a:buFont typeface="Arial" panose="020B0604020202020204" pitchFamily="34" charset="0"/>
              <a:buChar char="•"/>
            </a:pPr>
            <a:r>
              <a:rPr lang="es-ES" sz="1600" dirty="0">
                <a:solidFill>
                  <a:schemeClr val="bg2">
                    <a:lumMod val="50000"/>
                  </a:schemeClr>
                </a:solidFill>
              </a:rPr>
              <a:t>Zoom (automático/manual)</a:t>
            </a:r>
          </a:p>
          <a:p>
            <a:pPr marL="285750" indent="-285750">
              <a:buFont typeface="Arial" panose="020B0604020202020204" pitchFamily="34" charset="0"/>
              <a:buChar char="•"/>
            </a:pPr>
            <a:r>
              <a:rPr lang="es-ES" sz="1600" dirty="0">
                <a:solidFill>
                  <a:schemeClr val="bg2">
                    <a:lumMod val="50000"/>
                  </a:schemeClr>
                </a:solidFill>
              </a:rPr>
              <a:t>Iris (+-)</a:t>
            </a:r>
          </a:p>
          <a:p>
            <a:pPr marL="285750" indent="-285750">
              <a:buFont typeface="Arial" panose="020B0604020202020204" pitchFamily="34" charset="0"/>
              <a:buChar char="•"/>
            </a:pPr>
            <a:r>
              <a:rPr lang="es-ES" sz="1600" dirty="0">
                <a:solidFill>
                  <a:schemeClr val="bg2">
                    <a:lumMod val="50000"/>
                  </a:schemeClr>
                </a:solidFill>
              </a:rPr>
              <a:t>Iris (automático/manual)</a:t>
            </a:r>
          </a:p>
          <a:p>
            <a:pPr marL="285750" indent="-285750">
              <a:buFont typeface="Arial" panose="020B0604020202020204" pitchFamily="34" charset="0"/>
              <a:buChar char="•"/>
            </a:pPr>
            <a:r>
              <a:rPr lang="es-ES" sz="1600" dirty="0">
                <a:solidFill>
                  <a:schemeClr val="bg2">
                    <a:lumMod val="50000"/>
                  </a:schemeClr>
                </a:solidFill>
              </a:rPr>
              <a:t>Balance de blancos (WB)</a:t>
            </a:r>
          </a:p>
          <a:p>
            <a:pPr marL="285750" indent="-285750">
              <a:buFont typeface="Arial" panose="020B0604020202020204" pitchFamily="34" charset="0"/>
              <a:buChar char="•"/>
            </a:pPr>
            <a:r>
              <a:rPr lang="es-ES" sz="1600" dirty="0">
                <a:solidFill>
                  <a:schemeClr val="bg2">
                    <a:lumMod val="50000"/>
                  </a:schemeClr>
                </a:solidFill>
              </a:rPr>
              <a:t>Enciende / Apaga Monitor  </a:t>
            </a:r>
          </a:p>
          <a:p>
            <a:pPr marL="285750" indent="-285750">
              <a:buFont typeface="Arial" panose="020B0604020202020204" pitchFamily="34" charset="0"/>
              <a:buChar char="•"/>
            </a:pPr>
            <a:r>
              <a:rPr lang="es-ES" sz="1600" dirty="0">
                <a:solidFill>
                  <a:schemeClr val="bg2">
                    <a:lumMod val="50000"/>
                  </a:schemeClr>
                </a:solidFill>
              </a:rPr>
              <a:t>Configuración de las pantallas de visualización del monitor</a:t>
            </a:r>
          </a:p>
          <a:p>
            <a:pPr marL="285750" indent="-285750">
              <a:buFont typeface="Arial" panose="020B0604020202020204" pitchFamily="34" charset="0"/>
              <a:buChar char="•"/>
            </a:pPr>
            <a:r>
              <a:rPr lang="es-ES" sz="1600" dirty="0">
                <a:solidFill>
                  <a:schemeClr val="bg2">
                    <a:lumMod val="50000"/>
                  </a:schemeClr>
                </a:solidFill>
              </a:rPr>
              <a:t>Sistema de visualización de múltiples imágenes.</a:t>
            </a:r>
          </a:p>
          <a:p>
            <a:pPr marL="285750" indent="-285750">
              <a:buFont typeface="Arial" panose="020B0604020202020204" pitchFamily="34" charset="0"/>
              <a:buChar char="•"/>
            </a:pPr>
            <a:r>
              <a:rPr lang="es-ES" sz="1600" dirty="0">
                <a:solidFill>
                  <a:schemeClr val="bg2">
                    <a:lumMod val="50000"/>
                  </a:schemeClr>
                </a:solidFill>
              </a:rPr>
              <a:t>Enrutamiento de señal</a:t>
            </a:r>
          </a:p>
          <a:p>
            <a:endParaRPr lang="es-ES" sz="1600" dirty="0">
              <a:solidFill>
                <a:schemeClr val="bg2">
                  <a:lumMod val="50000"/>
                </a:schemeClr>
              </a:solidFill>
            </a:endParaRPr>
          </a:p>
          <a:p>
            <a:r>
              <a:rPr lang="es-ES" sz="1600" dirty="0">
                <a:solidFill>
                  <a:schemeClr val="bg2">
                    <a:lumMod val="50000"/>
                  </a:schemeClr>
                </a:solidFill>
              </a:rPr>
              <a:t>*Cámara satelital opcional</a:t>
            </a:r>
            <a:endParaRPr lang="pt-BR" sz="1600" dirty="0">
              <a:solidFill>
                <a:schemeClr val="bg2">
                  <a:lumMod val="50000"/>
                </a:schemeClr>
              </a:solidFill>
            </a:endParaRPr>
          </a:p>
        </p:txBody>
      </p:sp>
      <p:sp>
        <p:nvSpPr>
          <p:cNvPr id="14"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3200" dirty="0">
                <a:solidFill>
                  <a:srgbClr val="2B767D"/>
                </a:solidFill>
                <a:ea typeface="SimHei" panose="02010609060101010101" pitchFamily="49" charset="-122"/>
              </a:rPr>
              <a:t>COMMAND VERSIÓN – S5</a:t>
            </a:r>
          </a:p>
        </p:txBody>
      </p:sp>
      <p:grpSp>
        <p:nvGrpSpPr>
          <p:cNvPr id="15" name="Grupo 14"/>
          <p:cNvGrpSpPr/>
          <p:nvPr/>
        </p:nvGrpSpPr>
        <p:grpSpPr>
          <a:xfrm>
            <a:off x="1" y="-34583"/>
            <a:ext cx="12192000" cy="1100339"/>
            <a:chOff x="1" y="-34583"/>
            <a:chExt cx="12192000" cy="1100339"/>
          </a:xfrm>
        </p:grpSpPr>
        <p:pic>
          <p:nvPicPr>
            <p:cNvPr id="21" name="Image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2" name="Imagem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3" name="Imagem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1260363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364176" y="1708365"/>
            <a:ext cx="7865424" cy="5149635"/>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CaixaDeTexto 18">
            <a:extLst>
              <a:ext uri="{FF2B5EF4-FFF2-40B4-BE49-F238E27FC236}">
                <a16:creationId xmlns:a16="http://schemas.microsoft.com/office/drawing/2014/main" id="{50037D28-DB48-4C50-A137-C5203DCF8260}"/>
              </a:ext>
            </a:extLst>
          </p:cNvPr>
          <p:cNvSpPr txBox="1"/>
          <p:nvPr/>
        </p:nvSpPr>
        <p:spPr>
          <a:xfrm>
            <a:off x="267512" y="1656576"/>
            <a:ext cx="7588082" cy="5139869"/>
          </a:xfrm>
          <a:prstGeom prst="rect">
            <a:avLst/>
          </a:prstGeom>
          <a:noFill/>
        </p:spPr>
        <p:txBody>
          <a:bodyPr wrap="square" rtlCol="0">
            <a:spAutoFit/>
          </a:bodyPr>
          <a:lstStyle/>
          <a:p>
            <a:r>
              <a:rPr lang="es-ES" sz="2000" dirty="0">
                <a:solidFill>
                  <a:srgbClr val="2B767D"/>
                </a:solidFill>
              </a:rPr>
              <a:t>CONTROL DE LA LÁMPARA QUIRÚRICA </a:t>
            </a:r>
            <a:r>
              <a:rPr lang="pt-BR" sz="2000" dirty="0">
                <a:solidFill>
                  <a:srgbClr val="2B767D"/>
                </a:solidFill>
              </a:rPr>
              <a:t>CON CÁMARA Y DOS MONITORES</a:t>
            </a:r>
          </a:p>
          <a:p>
            <a:r>
              <a:rPr lang="es-ES" sz="1600" dirty="0">
                <a:solidFill>
                  <a:schemeClr val="bg2">
                    <a:lumMod val="50000"/>
                  </a:schemeClr>
                </a:solidFill>
              </a:rPr>
              <a:t>El sistema de control de pared con pantalla táctil opcional “COMMAND S6” realiza los siguientes comandos para la lámpara quirúrgica, lámpara quirúrgica con cámara y del monitor:</a:t>
            </a:r>
          </a:p>
          <a:p>
            <a:pPr marL="285750" indent="-285750">
              <a:buFont typeface="Arial" panose="020B0604020202020204" pitchFamily="34" charset="0"/>
              <a:buChar char="•"/>
            </a:pPr>
            <a:r>
              <a:rPr lang="es-ES" sz="1600" dirty="0">
                <a:solidFill>
                  <a:schemeClr val="bg2">
                    <a:lumMod val="50000"/>
                  </a:schemeClr>
                </a:solidFill>
              </a:rPr>
              <a:t>Enciende / Apaga lámpara quirúrgico</a:t>
            </a:r>
          </a:p>
          <a:p>
            <a:pPr marL="285750" indent="-285750">
              <a:buFont typeface="Arial" panose="020B0604020202020204" pitchFamily="34" charset="0"/>
              <a:buChar char="•"/>
            </a:pPr>
            <a:r>
              <a:rPr lang="es-ES" sz="1600" dirty="0">
                <a:solidFill>
                  <a:schemeClr val="bg2">
                    <a:lumMod val="50000"/>
                  </a:schemeClr>
                </a:solidFill>
              </a:rPr>
              <a:t>Control de intensidad</a:t>
            </a:r>
          </a:p>
          <a:p>
            <a:pPr marL="285750" indent="-285750">
              <a:buFont typeface="Arial" panose="020B0604020202020204" pitchFamily="34" charset="0"/>
              <a:buChar char="•"/>
            </a:pPr>
            <a:r>
              <a:rPr lang="es-ES" sz="1600" dirty="0">
                <a:solidFill>
                  <a:schemeClr val="bg2">
                    <a:lumMod val="50000"/>
                  </a:schemeClr>
                </a:solidFill>
              </a:rPr>
              <a:t>Control de temperatura de color</a:t>
            </a:r>
          </a:p>
          <a:p>
            <a:pPr marL="285750" indent="-285750">
              <a:buFont typeface="Arial" panose="020B0604020202020204" pitchFamily="34" charset="0"/>
              <a:buChar char="•"/>
            </a:pPr>
            <a:r>
              <a:rPr lang="es-ES" sz="1600" dirty="0">
                <a:solidFill>
                  <a:schemeClr val="bg2">
                    <a:lumMod val="50000"/>
                  </a:schemeClr>
                </a:solidFill>
              </a:rPr>
              <a:t>Iluminación ENDO</a:t>
            </a:r>
          </a:p>
          <a:p>
            <a:pPr marL="285750" indent="-285750">
              <a:buFont typeface="Arial" panose="020B0604020202020204" pitchFamily="34" charset="0"/>
              <a:buChar char="•"/>
            </a:pPr>
            <a:r>
              <a:rPr lang="es-ES" sz="1600" dirty="0">
                <a:solidFill>
                  <a:schemeClr val="bg2">
                    <a:lumMod val="50000"/>
                  </a:schemeClr>
                </a:solidFill>
              </a:rPr>
              <a:t>Zoom (+-)</a:t>
            </a:r>
          </a:p>
          <a:p>
            <a:pPr marL="285750" indent="-285750">
              <a:buFont typeface="Arial" panose="020B0604020202020204" pitchFamily="34" charset="0"/>
              <a:buChar char="•"/>
            </a:pPr>
            <a:r>
              <a:rPr lang="es-ES" sz="1600" dirty="0">
                <a:solidFill>
                  <a:schemeClr val="bg2">
                    <a:lumMod val="50000"/>
                  </a:schemeClr>
                </a:solidFill>
              </a:rPr>
              <a:t>Zoom (automático/manual)</a:t>
            </a:r>
          </a:p>
          <a:p>
            <a:pPr marL="285750" indent="-285750">
              <a:buFont typeface="Arial" panose="020B0604020202020204" pitchFamily="34" charset="0"/>
              <a:buChar char="•"/>
            </a:pPr>
            <a:r>
              <a:rPr lang="es-ES" sz="1600" dirty="0">
                <a:solidFill>
                  <a:schemeClr val="bg2">
                    <a:lumMod val="50000"/>
                  </a:schemeClr>
                </a:solidFill>
              </a:rPr>
              <a:t>Iris (+-)</a:t>
            </a:r>
          </a:p>
          <a:p>
            <a:pPr marL="285750" indent="-285750">
              <a:buFont typeface="Arial" panose="020B0604020202020204" pitchFamily="34" charset="0"/>
              <a:buChar char="•"/>
            </a:pPr>
            <a:r>
              <a:rPr lang="es-ES" sz="1600" dirty="0">
                <a:solidFill>
                  <a:schemeClr val="bg2">
                    <a:lumMod val="50000"/>
                  </a:schemeClr>
                </a:solidFill>
              </a:rPr>
              <a:t>Iris (automático/manual)</a:t>
            </a:r>
          </a:p>
          <a:p>
            <a:pPr marL="285750" indent="-285750">
              <a:buFont typeface="Arial" panose="020B0604020202020204" pitchFamily="34" charset="0"/>
              <a:buChar char="•"/>
            </a:pPr>
            <a:r>
              <a:rPr lang="es-ES" sz="1600" dirty="0">
                <a:solidFill>
                  <a:schemeClr val="bg2">
                    <a:lumMod val="50000"/>
                  </a:schemeClr>
                </a:solidFill>
              </a:rPr>
              <a:t>Balance de blancos (WB)</a:t>
            </a:r>
          </a:p>
          <a:p>
            <a:pPr marL="285750" indent="-285750">
              <a:buFont typeface="Arial" panose="020B0604020202020204" pitchFamily="34" charset="0"/>
              <a:buChar char="•"/>
            </a:pPr>
            <a:r>
              <a:rPr lang="es-ES" sz="1600" dirty="0">
                <a:solidFill>
                  <a:schemeClr val="bg2">
                    <a:lumMod val="50000"/>
                  </a:schemeClr>
                </a:solidFill>
              </a:rPr>
              <a:t>Enciende / Apaga los monitores 1 y 2</a:t>
            </a:r>
          </a:p>
          <a:p>
            <a:pPr marL="285750" indent="-285750">
              <a:buFont typeface="Arial" panose="020B0604020202020204" pitchFamily="34" charset="0"/>
              <a:buChar char="•"/>
            </a:pPr>
            <a:r>
              <a:rPr lang="es-ES" sz="1600" dirty="0">
                <a:solidFill>
                  <a:schemeClr val="bg2">
                    <a:lumMod val="50000"/>
                  </a:schemeClr>
                </a:solidFill>
              </a:rPr>
              <a:t>Configuración de las pantallas de visualización del monitor 1 y 2</a:t>
            </a:r>
          </a:p>
          <a:p>
            <a:pPr marL="285750" indent="-285750">
              <a:buFont typeface="Arial" panose="020B0604020202020204" pitchFamily="34" charset="0"/>
              <a:buChar char="•"/>
            </a:pPr>
            <a:r>
              <a:rPr lang="es-ES" sz="1600" dirty="0">
                <a:solidFill>
                  <a:schemeClr val="bg2">
                    <a:lumMod val="50000"/>
                  </a:schemeClr>
                </a:solidFill>
              </a:rPr>
              <a:t>Monitor del sistema de visualización de imágenes múltiples 1 y 2</a:t>
            </a:r>
          </a:p>
          <a:p>
            <a:pPr marL="285750" indent="-285750">
              <a:buFont typeface="Arial" panose="020B0604020202020204" pitchFamily="34" charset="0"/>
              <a:buChar char="•"/>
            </a:pPr>
            <a:r>
              <a:rPr lang="es-ES" sz="1600" dirty="0">
                <a:solidFill>
                  <a:schemeClr val="bg2">
                    <a:lumMod val="50000"/>
                  </a:schemeClr>
                </a:solidFill>
              </a:rPr>
              <a:t>Enrutamiento de señales de monitor 1 y 2</a:t>
            </a:r>
          </a:p>
          <a:p>
            <a:pPr marL="285750" indent="-285750">
              <a:buFont typeface="Arial" panose="020B0604020202020204" pitchFamily="34" charset="0"/>
              <a:buChar char="•"/>
            </a:pPr>
            <a:endParaRPr lang="pt-BR" sz="1600" dirty="0">
              <a:solidFill>
                <a:schemeClr val="bg2">
                  <a:lumMod val="50000"/>
                </a:schemeClr>
              </a:solidFill>
            </a:endParaRPr>
          </a:p>
          <a:p>
            <a:r>
              <a:rPr lang="pt-BR" sz="1600" dirty="0">
                <a:solidFill>
                  <a:schemeClr val="bg2">
                    <a:lumMod val="50000"/>
                  </a:schemeClr>
                </a:solidFill>
              </a:rPr>
              <a:t>*Opcional Câmera Satelital</a:t>
            </a:r>
          </a:p>
        </p:txBody>
      </p:sp>
      <p:sp>
        <p:nvSpPr>
          <p:cNvPr id="14"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3200" dirty="0">
                <a:solidFill>
                  <a:srgbClr val="2B767D"/>
                </a:solidFill>
                <a:ea typeface="SimHei" panose="02010609060101010101" pitchFamily="49" charset="-122"/>
              </a:rPr>
              <a:t>COMMAND VERSIÓN – S6</a:t>
            </a:r>
          </a:p>
        </p:txBody>
      </p:sp>
      <p:grpSp>
        <p:nvGrpSpPr>
          <p:cNvPr id="15" name="Grupo 14"/>
          <p:cNvGrpSpPr/>
          <p:nvPr/>
        </p:nvGrpSpPr>
        <p:grpSpPr>
          <a:xfrm>
            <a:off x="1" y="-34583"/>
            <a:ext cx="12192000" cy="1100339"/>
            <a:chOff x="1" y="-34583"/>
            <a:chExt cx="12192000" cy="1100339"/>
          </a:xfrm>
        </p:grpSpPr>
        <p:pic>
          <p:nvPicPr>
            <p:cNvPr id="21" name="Imagem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2" name="Imagem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3" name="Imagem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pic>
        <p:nvPicPr>
          <p:cNvPr id="2" name="Imagem 1">
            <a:extLst>
              <a:ext uri="{FF2B5EF4-FFF2-40B4-BE49-F238E27FC236}">
                <a16:creationId xmlns:a16="http://schemas.microsoft.com/office/drawing/2014/main" id="{255E1281-F04F-11B6-180B-FBF51F7F917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130448" y="1756703"/>
            <a:ext cx="3499476" cy="3499476"/>
          </a:xfrm>
          <a:prstGeom prst="rect">
            <a:avLst/>
          </a:prstGeom>
        </p:spPr>
      </p:pic>
    </p:spTree>
    <p:extLst>
      <p:ext uri="{BB962C8B-B14F-4D97-AF65-F5344CB8AC3E}">
        <p14:creationId xmlns:p14="http://schemas.microsoft.com/office/powerpoint/2010/main" val="2743973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32891" y="-18156"/>
            <a:ext cx="12224890" cy="6875807"/>
            <a:chOff x="-32891" y="-18156"/>
            <a:chExt cx="12224890" cy="6875807"/>
          </a:xfrm>
        </p:grpSpPr>
        <p:pic>
          <p:nvPicPr>
            <p:cNvPr id="11" name="Espaço Reservado para Conteúdo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1" y="-18156"/>
              <a:ext cx="12224890" cy="6875807"/>
            </a:xfrm>
            <a:prstGeom prst="rect">
              <a:avLst/>
            </a:prstGeom>
          </p:spPr>
        </p:pic>
        <p:grpSp>
          <p:nvGrpSpPr>
            <p:cNvPr id="13" name="Grupo 12"/>
            <p:cNvGrpSpPr/>
            <p:nvPr/>
          </p:nvGrpSpPr>
          <p:grpSpPr>
            <a:xfrm>
              <a:off x="302063" y="800498"/>
              <a:ext cx="2274802" cy="5354416"/>
              <a:chOff x="215120" y="1562210"/>
              <a:chExt cx="1486409" cy="3498708"/>
            </a:xfrm>
          </p:grpSpPr>
          <p:pic>
            <p:nvPicPr>
              <p:cNvPr id="14" name="Image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52" y="1562210"/>
                <a:ext cx="1043745" cy="731937"/>
              </a:xfrm>
              <a:prstGeom prst="rect">
                <a:avLst/>
              </a:prstGeom>
            </p:spPr>
          </p:pic>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120" y="4366458"/>
                <a:ext cx="1486409" cy="694460"/>
              </a:xfrm>
              <a:prstGeom prst="rect">
                <a:avLst/>
              </a:prstGeom>
            </p:spPr>
          </p:pic>
        </p:grpSp>
      </p:grpSp>
      <p:sp>
        <p:nvSpPr>
          <p:cNvPr id="7" name="Retângulo 6"/>
          <p:cNvSpPr/>
          <p:nvPr/>
        </p:nvSpPr>
        <p:spPr>
          <a:xfrm>
            <a:off x="1931352" y="2924740"/>
            <a:ext cx="8296403" cy="1887696"/>
          </a:xfrm>
          <a:prstGeom prst="rect">
            <a:avLst/>
          </a:prstGeom>
          <a:effectLst>
            <a:outerShdw blurRad="50800" dist="38100" dir="2700000" algn="tl" rotWithShape="0">
              <a:prstClr val="black">
                <a:alpha val="40000"/>
              </a:prstClr>
            </a:outerShdw>
          </a:effectLst>
        </p:spPr>
        <p:txBody>
          <a:bodyPr wrap="square">
            <a:spAutoFit/>
          </a:bodyPr>
          <a:lstStyle/>
          <a:p>
            <a:pPr algn="ctr">
              <a:lnSpc>
                <a:spcPts val="7000"/>
              </a:lnSpc>
            </a:pPr>
            <a:r>
              <a:rPr lang="pt-BR" sz="6600" dirty="0">
                <a:solidFill>
                  <a:schemeClr val="bg1"/>
                </a:solidFill>
              </a:rPr>
              <a:t>SISTEMA DE EMERGENCIA</a:t>
            </a:r>
            <a:endParaRPr lang="pt-BR" sz="800" dirty="0">
              <a:solidFill>
                <a:schemeClr val="bg1"/>
              </a:solidFill>
            </a:endParaRPr>
          </a:p>
        </p:txBody>
      </p:sp>
    </p:spTree>
    <p:extLst>
      <p:ext uri="{BB962C8B-B14F-4D97-AF65-F5344CB8AC3E}">
        <p14:creationId xmlns:p14="http://schemas.microsoft.com/office/powerpoint/2010/main" val="1950627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148" y="2662930"/>
            <a:ext cx="3181023" cy="4195070"/>
          </a:xfrm>
          <a:prstGeom prst="rect">
            <a:avLst/>
          </a:prstGeom>
        </p:spPr>
      </p:pic>
      <p:sp>
        <p:nvSpPr>
          <p:cNvPr id="14"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3200" dirty="0">
                <a:solidFill>
                  <a:srgbClr val="2B767D"/>
                </a:solidFill>
                <a:ea typeface="SimHei" panose="02010609060101010101" pitchFamily="49" charset="-122"/>
              </a:rPr>
              <a:t>SISTEMA DE EMERGENCIA</a:t>
            </a:r>
          </a:p>
        </p:txBody>
      </p:sp>
      <p:sp>
        <p:nvSpPr>
          <p:cNvPr id="15" name="Retângulo 14"/>
          <p:cNvSpPr/>
          <p:nvPr/>
        </p:nvSpPr>
        <p:spPr>
          <a:xfrm>
            <a:off x="6104954" y="3578093"/>
            <a:ext cx="4694650" cy="1938992"/>
          </a:xfrm>
          <a:prstGeom prst="rect">
            <a:avLst/>
          </a:prstGeom>
        </p:spPr>
        <p:txBody>
          <a:bodyPr wrap="square">
            <a:spAutoFit/>
          </a:bodyPr>
          <a:lstStyle/>
          <a:p>
            <a:pPr marL="342900" indent="-342900">
              <a:buFont typeface="Arial" panose="020B0604020202020204" pitchFamily="34" charset="0"/>
              <a:buChar char="•"/>
            </a:pPr>
            <a:r>
              <a:rPr lang="es-ES" sz="2000" dirty="0">
                <a:solidFill>
                  <a:srgbClr val="2B767D"/>
                </a:solidFill>
              </a:rPr>
              <a:t>COMPACTO</a:t>
            </a:r>
          </a:p>
          <a:p>
            <a:pPr marL="342900" indent="-342900">
              <a:buFont typeface="Arial" panose="020B0604020202020204" pitchFamily="34" charset="0"/>
              <a:buChar char="•"/>
            </a:pPr>
            <a:r>
              <a:rPr lang="es-ES" sz="2000" dirty="0">
                <a:solidFill>
                  <a:srgbClr val="2B767D"/>
                </a:solidFill>
              </a:rPr>
              <a:t>MONTAJE EN PARED</a:t>
            </a:r>
          </a:p>
          <a:p>
            <a:pPr marL="342900" indent="-342900">
              <a:buFont typeface="Arial" panose="020B0604020202020204" pitchFamily="34" charset="0"/>
              <a:buChar char="•"/>
            </a:pPr>
            <a:r>
              <a:rPr lang="es-ES" sz="2000" dirty="0">
                <a:solidFill>
                  <a:srgbClr val="2B767D"/>
                </a:solidFill>
              </a:rPr>
              <a:t>PINTURA EN POLVO ELECTROSTÁTICA</a:t>
            </a:r>
          </a:p>
          <a:p>
            <a:pPr marL="342900" indent="-342900">
              <a:buFont typeface="Arial" panose="020B0604020202020204" pitchFamily="34" charset="0"/>
              <a:buChar char="•"/>
            </a:pPr>
            <a:r>
              <a:rPr lang="es-ES" sz="2000" dirty="0">
                <a:solidFill>
                  <a:srgbClr val="2B767D"/>
                </a:solidFill>
              </a:rPr>
              <a:t>6 INDICADORES DE NIVEL DE BATERÍA</a:t>
            </a:r>
          </a:p>
          <a:p>
            <a:pPr marL="342900" indent="-342900">
              <a:buFont typeface="Arial" panose="020B0604020202020204" pitchFamily="34" charset="0"/>
              <a:buChar char="•"/>
            </a:pPr>
            <a:r>
              <a:rPr lang="es-ES" sz="2000" dirty="0">
                <a:solidFill>
                  <a:srgbClr val="2B767D"/>
                </a:solidFill>
              </a:rPr>
              <a:t>INDICADOR DE FALLO DE RED</a:t>
            </a:r>
          </a:p>
          <a:p>
            <a:pPr marL="342900" indent="-342900">
              <a:buFont typeface="Arial" panose="020B0604020202020204" pitchFamily="34" charset="0"/>
              <a:buChar char="•"/>
            </a:pPr>
            <a:r>
              <a:rPr lang="es-ES" sz="2000" dirty="0">
                <a:solidFill>
                  <a:srgbClr val="2B767D"/>
                </a:solidFill>
              </a:rPr>
              <a:t>INDICADOR DE BATERÍA DAÑADA</a:t>
            </a:r>
          </a:p>
        </p:txBody>
      </p:sp>
      <p:sp>
        <p:nvSpPr>
          <p:cNvPr id="7" name="CaixaDeTexto 6"/>
          <p:cNvSpPr txBox="1"/>
          <p:nvPr/>
        </p:nvSpPr>
        <p:spPr>
          <a:xfrm>
            <a:off x="5692208" y="1809926"/>
            <a:ext cx="6169234" cy="1323439"/>
          </a:xfrm>
          <a:prstGeom prst="rect">
            <a:avLst/>
          </a:prstGeom>
          <a:noFill/>
        </p:spPr>
        <p:txBody>
          <a:bodyPr wrap="square" rtlCol="0">
            <a:spAutoFit/>
          </a:bodyPr>
          <a:lstStyle/>
          <a:p>
            <a:r>
              <a:rPr lang="es-ES" sz="2000" dirty="0">
                <a:solidFill>
                  <a:schemeClr val="tx1">
                    <a:lumMod val="50000"/>
                    <a:lumOff val="50000"/>
                  </a:schemeClr>
                </a:solidFill>
              </a:rPr>
              <a:t>Es un sistema de suministro ininterrumpido de energía (SAI) diseñado para garantizar la continuidad de los procedimientos quirúrgicos en caso de fallas en la red eléctrica.</a:t>
            </a:r>
            <a:endParaRPr lang="pt-BR" sz="2000" dirty="0">
              <a:solidFill>
                <a:schemeClr val="tx1">
                  <a:lumMod val="50000"/>
                  <a:lumOff val="50000"/>
                </a:schemeClr>
              </a:solidFill>
            </a:endParaRPr>
          </a:p>
        </p:txBody>
      </p:sp>
      <p:grpSp>
        <p:nvGrpSpPr>
          <p:cNvPr id="12" name="Grupo 11"/>
          <p:cNvGrpSpPr/>
          <p:nvPr/>
        </p:nvGrpSpPr>
        <p:grpSpPr>
          <a:xfrm>
            <a:off x="1" y="-34583"/>
            <a:ext cx="12192000" cy="1100339"/>
            <a:chOff x="1" y="-34583"/>
            <a:chExt cx="12192000" cy="1100339"/>
          </a:xfrm>
        </p:grpSpPr>
        <p:pic>
          <p:nvPicPr>
            <p:cNvPr id="17" name="Image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8" name="Imagem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9" name="Imagem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2415362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a:stretch>
            <a:fillRect/>
          </a:stretch>
        </p:blipFill>
        <p:spPr>
          <a:xfrm>
            <a:off x="542366" y="2682673"/>
            <a:ext cx="4152900" cy="3171825"/>
          </a:xfrm>
          <a:prstGeom prst="rect">
            <a:avLst/>
          </a:prstGeom>
        </p:spPr>
      </p:pic>
      <p:sp>
        <p:nvSpPr>
          <p:cNvPr id="15" name="Retângulo 14"/>
          <p:cNvSpPr/>
          <p:nvPr/>
        </p:nvSpPr>
        <p:spPr>
          <a:xfrm>
            <a:off x="10241309" y="1625192"/>
            <a:ext cx="619080" cy="423449"/>
          </a:xfrm>
          <a:prstGeom prst="rect">
            <a:avLst/>
          </a:prstGeom>
        </p:spPr>
        <p:txBody>
          <a:bodyPr wrap="none">
            <a:spAutoFit/>
          </a:bodyPr>
          <a:lstStyle/>
          <a:p>
            <a:pPr>
              <a:lnSpc>
                <a:spcPct val="150000"/>
              </a:lnSpc>
            </a:pPr>
            <a:r>
              <a:rPr lang="es-ES" sz="1600" dirty="0">
                <a:solidFill>
                  <a:schemeClr val="bg1"/>
                </a:solidFill>
              </a:rPr>
              <a:t>18Ah</a:t>
            </a:r>
          </a:p>
        </p:txBody>
      </p:sp>
      <p:sp>
        <p:nvSpPr>
          <p:cNvPr id="18"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3200" dirty="0">
                <a:solidFill>
                  <a:srgbClr val="2B767D"/>
                </a:solidFill>
                <a:ea typeface="SimHei" panose="02010609060101010101" pitchFamily="49" charset="-122"/>
              </a:rPr>
              <a:t>SISTEMA DE EMERGENCIA - TÉCNICO</a:t>
            </a:r>
          </a:p>
        </p:txBody>
      </p:sp>
      <p:graphicFrame>
        <p:nvGraphicFramePr>
          <p:cNvPr id="9" name="Objeto 8"/>
          <p:cNvGraphicFramePr>
            <a:graphicFrameLocks noChangeAspect="1"/>
          </p:cNvGraphicFramePr>
          <p:nvPr>
            <p:extLst>
              <p:ext uri="{D42A27DB-BD31-4B8C-83A1-F6EECF244321}">
                <p14:modId xmlns:p14="http://schemas.microsoft.com/office/powerpoint/2010/main" val="3004640070"/>
              </p:ext>
            </p:extLst>
          </p:nvPr>
        </p:nvGraphicFramePr>
        <p:xfrm>
          <a:off x="4846638" y="1893888"/>
          <a:ext cx="7008812" cy="4270375"/>
        </p:xfrm>
        <a:graphic>
          <a:graphicData uri="http://schemas.openxmlformats.org/presentationml/2006/ole">
            <mc:AlternateContent xmlns:mc="http://schemas.openxmlformats.org/markup-compatibility/2006">
              <mc:Choice xmlns:v="urn:schemas-microsoft-com:vml" Requires="v">
                <p:oleObj name="Worksheet" r:id="rId3" imgW="5972153" imgH="3638665" progId="Excel.Sheet.12">
                  <p:embed/>
                </p:oleObj>
              </mc:Choice>
              <mc:Fallback>
                <p:oleObj name="Worksheet" r:id="rId3" imgW="5972153" imgH="3638665" progId="Excel.Sheet.12">
                  <p:embed/>
                  <p:pic>
                    <p:nvPicPr>
                      <p:cNvPr id="0" name=""/>
                      <p:cNvPicPr/>
                      <p:nvPr/>
                    </p:nvPicPr>
                    <p:blipFill>
                      <a:blip r:embed="rId4"/>
                      <a:stretch>
                        <a:fillRect/>
                      </a:stretch>
                    </p:blipFill>
                    <p:spPr>
                      <a:xfrm>
                        <a:off x="4846638" y="1893888"/>
                        <a:ext cx="7008812" cy="4270375"/>
                      </a:xfrm>
                      <a:prstGeom prst="rect">
                        <a:avLst/>
                      </a:prstGeom>
                    </p:spPr>
                  </p:pic>
                </p:oleObj>
              </mc:Fallback>
            </mc:AlternateContent>
          </a:graphicData>
        </a:graphic>
      </p:graphicFrame>
      <p:grpSp>
        <p:nvGrpSpPr>
          <p:cNvPr id="11" name="Grupo 10"/>
          <p:cNvGrpSpPr/>
          <p:nvPr/>
        </p:nvGrpSpPr>
        <p:grpSpPr>
          <a:xfrm>
            <a:off x="1" y="-34583"/>
            <a:ext cx="12192000" cy="1100339"/>
            <a:chOff x="1" y="-34583"/>
            <a:chExt cx="12192000" cy="1100339"/>
          </a:xfrm>
        </p:grpSpPr>
        <p:pic>
          <p:nvPicPr>
            <p:cNvPr id="17" name="Image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9" name="Imagem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0" name="Imagem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1266589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32891" y="-18156"/>
            <a:ext cx="12224890" cy="6875807"/>
            <a:chOff x="-32891" y="-18156"/>
            <a:chExt cx="12224890" cy="6875807"/>
          </a:xfrm>
        </p:grpSpPr>
        <p:pic>
          <p:nvPicPr>
            <p:cNvPr id="11" name="Espaço Reservado para Conteúdo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1" y="-18156"/>
              <a:ext cx="12224890" cy="6875807"/>
            </a:xfrm>
            <a:prstGeom prst="rect">
              <a:avLst/>
            </a:prstGeom>
          </p:spPr>
        </p:pic>
        <p:grpSp>
          <p:nvGrpSpPr>
            <p:cNvPr id="13" name="Grupo 12"/>
            <p:cNvGrpSpPr/>
            <p:nvPr/>
          </p:nvGrpSpPr>
          <p:grpSpPr>
            <a:xfrm>
              <a:off x="302063" y="800498"/>
              <a:ext cx="2274802" cy="5354416"/>
              <a:chOff x="215120" y="1562210"/>
              <a:chExt cx="1486409" cy="3498708"/>
            </a:xfrm>
          </p:grpSpPr>
          <p:pic>
            <p:nvPicPr>
              <p:cNvPr id="14" name="Image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52" y="1562210"/>
                <a:ext cx="1043745" cy="731937"/>
              </a:xfrm>
              <a:prstGeom prst="rect">
                <a:avLst/>
              </a:prstGeom>
            </p:spPr>
          </p:pic>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120" y="4366458"/>
                <a:ext cx="1486409" cy="694460"/>
              </a:xfrm>
              <a:prstGeom prst="rect">
                <a:avLst/>
              </a:prstGeom>
            </p:spPr>
          </p:pic>
        </p:grpSp>
      </p:grpSp>
      <p:sp>
        <p:nvSpPr>
          <p:cNvPr id="7" name="Retângulo 6"/>
          <p:cNvSpPr/>
          <p:nvPr/>
        </p:nvSpPr>
        <p:spPr>
          <a:xfrm>
            <a:off x="1931352" y="2924740"/>
            <a:ext cx="8296403" cy="990015"/>
          </a:xfrm>
          <a:prstGeom prst="rect">
            <a:avLst/>
          </a:prstGeom>
          <a:effectLst>
            <a:outerShdw blurRad="50800" dist="38100" dir="2700000" algn="tl" rotWithShape="0">
              <a:prstClr val="black">
                <a:alpha val="40000"/>
              </a:prstClr>
            </a:outerShdw>
          </a:effectLst>
        </p:spPr>
        <p:txBody>
          <a:bodyPr wrap="square">
            <a:spAutoFit/>
          </a:bodyPr>
          <a:lstStyle/>
          <a:p>
            <a:pPr algn="ctr">
              <a:lnSpc>
                <a:spcPts val="7000"/>
              </a:lnSpc>
            </a:pPr>
            <a:r>
              <a:rPr lang="pt-BR" sz="6600" dirty="0">
                <a:solidFill>
                  <a:schemeClr val="bg1"/>
                </a:solidFill>
              </a:rPr>
              <a:t>POSICIONAMIENTO</a:t>
            </a:r>
            <a:endParaRPr lang="pt-BR" sz="800" dirty="0">
              <a:solidFill>
                <a:schemeClr val="bg1"/>
              </a:solidFill>
            </a:endParaRPr>
          </a:p>
        </p:txBody>
      </p:sp>
    </p:spTree>
    <p:extLst>
      <p:ext uri="{BB962C8B-B14F-4D97-AF65-F5344CB8AC3E}">
        <p14:creationId xmlns:p14="http://schemas.microsoft.com/office/powerpoint/2010/main" val="3823387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142CB7FF-223C-C9FF-5D63-A915DD101018}"/>
              </a:ext>
            </a:extLst>
          </p:cNvPr>
          <p:cNvGrpSpPr/>
          <p:nvPr/>
        </p:nvGrpSpPr>
        <p:grpSpPr>
          <a:xfrm>
            <a:off x="271087" y="1215206"/>
            <a:ext cx="5653378" cy="4059482"/>
            <a:chOff x="271087" y="1215206"/>
            <a:chExt cx="5653378" cy="4059482"/>
          </a:xfrm>
        </p:grpSpPr>
        <p:pic>
          <p:nvPicPr>
            <p:cNvPr id="2" name="Imagem 1"/>
            <p:cNvPicPr>
              <a:picLocks noChangeAspect="1"/>
            </p:cNvPicPr>
            <p:nvPr/>
          </p:nvPicPr>
          <p:blipFill>
            <a:blip r:embed="rId3"/>
            <a:stretch>
              <a:fillRect/>
            </a:stretch>
          </p:blipFill>
          <p:spPr>
            <a:xfrm>
              <a:off x="271087" y="1215206"/>
              <a:ext cx="5653378" cy="3758119"/>
            </a:xfrm>
            <a:prstGeom prst="rect">
              <a:avLst/>
            </a:prstGeom>
            <a:ln>
              <a:noFill/>
            </a:ln>
            <a:effectLst>
              <a:softEdge rad="112500"/>
            </a:effectLst>
          </p:spPr>
        </p:pic>
        <p:sp>
          <p:nvSpPr>
            <p:cNvPr id="15" name="Seta para a direita 14"/>
            <p:cNvSpPr/>
            <p:nvPr/>
          </p:nvSpPr>
          <p:spPr>
            <a:xfrm rot="2323574">
              <a:off x="1119203" y="3136090"/>
              <a:ext cx="301625" cy="1549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6" name="Forma livre 15"/>
            <p:cNvSpPr/>
            <p:nvPr/>
          </p:nvSpPr>
          <p:spPr>
            <a:xfrm>
              <a:off x="939619" y="3368347"/>
              <a:ext cx="4026089" cy="1002253"/>
            </a:xfrm>
            <a:custGeom>
              <a:avLst/>
              <a:gdLst>
                <a:gd name="connsiteX0" fmla="*/ 383643 w 2766495"/>
                <a:gd name="connsiteY0" fmla="*/ 146649 h 1069443"/>
                <a:gd name="connsiteX1" fmla="*/ 47213 w 2766495"/>
                <a:gd name="connsiteY1" fmla="*/ 646981 h 1069443"/>
                <a:gd name="connsiteX2" fmla="*/ 1298043 w 2766495"/>
                <a:gd name="connsiteY2" fmla="*/ 1061049 h 1069443"/>
                <a:gd name="connsiteX3" fmla="*/ 2488488 w 2766495"/>
                <a:gd name="connsiteY3" fmla="*/ 862641 h 1069443"/>
                <a:gd name="connsiteX4" fmla="*/ 2755907 w 2766495"/>
                <a:gd name="connsiteY4" fmla="*/ 146649 h 1069443"/>
                <a:gd name="connsiteX5" fmla="*/ 2255575 w 2766495"/>
                <a:gd name="connsiteY5" fmla="*/ 0 h 106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6495" h="1069443">
                  <a:moveTo>
                    <a:pt x="383643" y="146649"/>
                  </a:moveTo>
                  <a:cubicBezTo>
                    <a:pt x="139228" y="320615"/>
                    <a:pt x="-105187" y="494581"/>
                    <a:pt x="47213" y="646981"/>
                  </a:cubicBezTo>
                  <a:cubicBezTo>
                    <a:pt x="199613" y="799381"/>
                    <a:pt x="891164" y="1025106"/>
                    <a:pt x="1298043" y="1061049"/>
                  </a:cubicBezTo>
                  <a:cubicBezTo>
                    <a:pt x="1704922" y="1096992"/>
                    <a:pt x="2245511" y="1015041"/>
                    <a:pt x="2488488" y="862641"/>
                  </a:cubicBezTo>
                  <a:cubicBezTo>
                    <a:pt x="2731465" y="710241"/>
                    <a:pt x="2794726" y="290422"/>
                    <a:pt x="2755907" y="146649"/>
                  </a:cubicBezTo>
                  <a:cubicBezTo>
                    <a:pt x="2717088" y="2876"/>
                    <a:pt x="2486331" y="1438"/>
                    <a:pt x="2255575" y="0"/>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27" name="Seta para a direita 26"/>
            <p:cNvSpPr/>
            <p:nvPr/>
          </p:nvSpPr>
          <p:spPr>
            <a:xfrm rot="8275789">
              <a:off x="4212971" y="3097627"/>
              <a:ext cx="301625" cy="1549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29" name="Retângulo 28"/>
            <p:cNvSpPr/>
            <p:nvPr/>
          </p:nvSpPr>
          <p:spPr>
            <a:xfrm>
              <a:off x="2265763" y="3412640"/>
              <a:ext cx="1536251" cy="1862048"/>
            </a:xfrm>
            <a:prstGeom prst="rect">
              <a:avLst/>
            </a:prstGeom>
          </p:spPr>
          <p:txBody>
            <a:bodyPr wrap="square">
              <a:spAutoFit/>
            </a:bodyPr>
            <a:lstStyle/>
            <a:p>
              <a:r>
                <a:rPr lang="pt-BR" sz="11500" b="1" dirty="0">
                  <a:solidFill>
                    <a:srgbClr val="0070C0"/>
                  </a:solidFill>
                  <a:latin typeface="Arial" panose="020B0604020202020204" pitchFamily="34" charset="0"/>
                  <a:cs typeface="Arial" panose="020B0604020202020204" pitchFamily="34" charset="0"/>
                </a:rPr>
                <a:t>w</a:t>
              </a:r>
              <a:endParaRPr lang="pt-BR" sz="11500" dirty="0">
                <a:solidFill>
                  <a:srgbClr val="0070C0"/>
                </a:solidFill>
                <a:latin typeface="Arial" panose="020B0604020202020204" pitchFamily="34" charset="0"/>
                <a:cs typeface="Arial" panose="020B0604020202020204" pitchFamily="34" charset="0"/>
              </a:endParaRPr>
            </a:p>
          </p:txBody>
        </p:sp>
      </p:grpSp>
      <p:sp>
        <p:nvSpPr>
          <p:cNvPr id="4" name="Retângulo 3"/>
          <p:cNvSpPr/>
          <p:nvPr/>
        </p:nvSpPr>
        <p:spPr>
          <a:xfrm>
            <a:off x="0" y="6231138"/>
            <a:ext cx="12191999" cy="651185"/>
          </a:xfrm>
          <a:prstGeom prst="rect">
            <a:avLst/>
          </a:prstGeom>
          <a:solidFill>
            <a:srgbClr val="2B767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solidFill>
                  <a:schemeClr val="bg1"/>
                </a:solidFill>
              </a:rPr>
              <a:t>Colocando los brazos en forma de “W”. Esta es la posición que garantiza mayor libertad de movimiento al cirujano y minimiza las sombras en el campo operatorio.</a:t>
            </a:r>
            <a:endParaRPr lang="pt-BR" sz="1400" dirty="0">
              <a:solidFill>
                <a:schemeClr val="bg1"/>
              </a:solidFill>
            </a:endParaRPr>
          </a:p>
        </p:txBody>
      </p:sp>
      <p:sp>
        <p:nvSpPr>
          <p:cNvPr id="18" name="Retângulo 17"/>
          <p:cNvSpPr/>
          <p:nvPr/>
        </p:nvSpPr>
        <p:spPr>
          <a:xfrm>
            <a:off x="1214930" y="5344072"/>
            <a:ext cx="3950466" cy="656128"/>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Mantenga siempre los domos a una distancia mínima de 1 m para evitar la exposición a radiaciones superiores a 1000 W/m².</a:t>
            </a:r>
            <a:endParaRPr lang="es-AR" sz="1400" dirty="0">
              <a:latin typeface="Arial Narrow" panose="020B0606020202030204" pitchFamily="34" charset="0"/>
            </a:endParaRPr>
          </a:p>
        </p:txBody>
      </p:sp>
      <p:sp>
        <p:nvSpPr>
          <p:cNvPr id="24" name="Retângulo 23"/>
          <p:cNvSpPr/>
          <p:nvPr/>
        </p:nvSpPr>
        <p:spPr>
          <a:xfrm>
            <a:off x="526804" y="5327632"/>
            <a:ext cx="603135" cy="672568"/>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25" name="Imagem 24"/>
          <p:cNvPicPr/>
          <p:nvPr/>
        </p:nvPicPr>
        <p:blipFill>
          <a:blip r:embed="rId4" cstate="print">
            <a:extLst>
              <a:ext uri="{28A0092B-C50C-407E-A947-70E740481C1C}">
                <a14:useLocalDpi xmlns:a14="http://schemas.microsoft.com/office/drawing/2010/main" val="0"/>
              </a:ext>
            </a:extLst>
          </a:blip>
          <a:stretch>
            <a:fillRect/>
          </a:stretch>
        </p:blipFill>
        <p:spPr>
          <a:xfrm>
            <a:off x="644221" y="5498351"/>
            <a:ext cx="368300" cy="333375"/>
          </a:xfrm>
          <a:prstGeom prst="rect">
            <a:avLst/>
          </a:prstGeom>
          <a:ln>
            <a:noFill/>
          </a:ln>
        </p:spPr>
      </p:pic>
      <p:sp>
        <p:nvSpPr>
          <p:cNvPr id="20" name="Espaço Reservado para Conteúdo 2"/>
          <p:cNvSpPr txBox="1">
            <a:spLocks/>
          </p:cNvSpPr>
          <p:nvPr/>
        </p:nvSpPr>
        <p:spPr>
          <a:xfrm>
            <a:off x="90077" y="1155193"/>
            <a:ext cx="6399213"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3200" dirty="0">
                <a:solidFill>
                  <a:srgbClr val="2B767D"/>
                </a:solidFill>
                <a:ea typeface="SimHei" panose="02010609060101010101" pitchFamily="49" charset="-122"/>
              </a:rPr>
              <a:t>POSICIONAMIENTO DEL CÚPULAS </a:t>
            </a:r>
            <a:endParaRPr lang="pt-BR" sz="3200" dirty="0">
              <a:solidFill>
                <a:srgbClr val="FF0000"/>
              </a:solidFill>
              <a:ea typeface="SimHei" panose="02010609060101010101" pitchFamily="49" charset="-122"/>
            </a:endParaRPr>
          </a:p>
        </p:txBody>
      </p:sp>
      <p:sp>
        <p:nvSpPr>
          <p:cNvPr id="14" name="Retângulo 13"/>
          <p:cNvSpPr/>
          <p:nvPr/>
        </p:nvSpPr>
        <p:spPr>
          <a:xfrm>
            <a:off x="6088740" y="1782395"/>
            <a:ext cx="5274488" cy="3539430"/>
          </a:xfrm>
          <a:prstGeom prst="rect">
            <a:avLst/>
          </a:prstGeom>
        </p:spPr>
        <p:txBody>
          <a:bodyPr wrap="square">
            <a:spAutoFit/>
          </a:bodyPr>
          <a:lstStyle/>
          <a:p>
            <a:pPr marL="285750" indent="-285750">
              <a:buFont typeface="Arial" panose="020B0604020202020204" pitchFamily="34" charset="0"/>
              <a:buChar char="•"/>
            </a:pPr>
            <a:r>
              <a:rPr lang="es-ES" sz="1600" dirty="0">
                <a:solidFill>
                  <a:schemeClr val="bg1">
                    <a:lumMod val="50000"/>
                  </a:schemeClr>
                </a:solidFill>
                <a:latin typeface="Arial" panose="020B0604020202020204" pitchFamily="34" charset="0"/>
                <a:cs typeface="Arial" panose="020B0604020202020204" pitchFamily="34" charset="0"/>
              </a:rPr>
              <a:t>Coloque los brazos en el lado opuesto al cirujano principal que opera.</a:t>
            </a:r>
          </a:p>
          <a:p>
            <a:pPr marL="285750" indent="-285750">
              <a:buFont typeface="Arial" panose="020B0604020202020204" pitchFamily="34" charset="0"/>
              <a:buChar char="•"/>
            </a:pPr>
            <a:r>
              <a:rPr lang="es-ES" sz="1600" dirty="0">
                <a:solidFill>
                  <a:schemeClr val="bg1">
                    <a:lumMod val="50000"/>
                  </a:schemeClr>
                </a:solidFill>
                <a:latin typeface="Arial" panose="020B0604020202020204" pitchFamily="34" charset="0"/>
                <a:cs typeface="Arial" panose="020B0604020202020204" pitchFamily="34" charset="0"/>
              </a:rPr>
              <a:t>Las cúpulas deben colocarse a una distancia mínima de 1 metro del campo operatorio.</a:t>
            </a:r>
          </a:p>
          <a:p>
            <a:pPr marL="285750" indent="-285750">
              <a:buFont typeface="Arial" panose="020B0604020202020204" pitchFamily="34" charset="0"/>
              <a:buChar char="•"/>
            </a:pPr>
            <a:r>
              <a:rPr lang="es-ES" sz="1600" dirty="0">
                <a:solidFill>
                  <a:schemeClr val="bg1">
                    <a:lumMod val="50000"/>
                  </a:schemeClr>
                </a:solidFill>
                <a:latin typeface="Arial" panose="020B0604020202020204" pitchFamily="34" charset="0"/>
                <a:cs typeface="Arial" panose="020B0604020202020204" pitchFamily="34" charset="0"/>
              </a:rPr>
              <a:t> Las cúpulas deben colocarse de manera que los haces de luz incidan diagonalmente sobre el campo operatorio (reduce la incidencia de sombras).</a:t>
            </a:r>
          </a:p>
          <a:p>
            <a:pPr marL="285750" indent="-285750">
              <a:buFont typeface="Arial" panose="020B0604020202020204" pitchFamily="34" charset="0"/>
              <a:buChar char="•"/>
            </a:pPr>
            <a:r>
              <a:rPr lang="es-ES" sz="1600" dirty="0">
                <a:solidFill>
                  <a:schemeClr val="bg1">
                    <a:lumMod val="50000"/>
                  </a:schemeClr>
                </a:solidFill>
                <a:latin typeface="Arial" panose="020B0604020202020204" pitchFamily="34" charset="0"/>
                <a:cs typeface="Arial" panose="020B0604020202020204" pitchFamily="34" charset="0"/>
              </a:rPr>
              <a:t>Los controles de la lámpara quirúrgica deben colocarse externamente, facilitando así el acceso para ajustar los parámetros de iluminación de la lámpara quirúrgica.</a:t>
            </a:r>
          </a:p>
          <a:p>
            <a:pPr marL="285750" indent="-285750">
              <a:buFont typeface="Arial" panose="020B0604020202020204" pitchFamily="34" charset="0"/>
              <a:buChar char="•"/>
            </a:pPr>
            <a:r>
              <a:rPr lang="es-ES" sz="1600" dirty="0">
                <a:solidFill>
                  <a:schemeClr val="bg1">
                    <a:lumMod val="50000"/>
                  </a:schemeClr>
                </a:solidFill>
                <a:latin typeface="Arial" panose="020B0604020202020204" pitchFamily="34" charset="0"/>
                <a:cs typeface="Arial" panose="020B0604020202020204" pitchFamily="34" charset="0"/>
              </a:rPr>
              <a:t>Tenga cuidado al superponer la iluminación de dos cúpulas, ya que esto puede generar un calor excesivo.</a:t>
            </a:r>
            <a:endParaRPr lang="pt-BR" sz="1600" dirty="0">
              <a:solidFill>
                <a:schemeClr val="bg1">
                  <a:lumMod val="50000"/>
                </a:schemeClr>
              </a:solidFill>
              <a:latin typeface="Arial" panose="020B0604020202020204" pitchFamily="34" charset="0"/>
              <a:cs typeface="Arial" panose="020B0604020202020204" pitchFamily="34" charset="0"/>
            </a:endParaRPr>
          </a:p>
        </p:txBody>
      </p:sp>
      <p:grpSp>
        <p:nvGrpSpPr>
          <p:cNvPr id="19" name="Grupo 18"/>
          <p:cNvGrpSpPr/>
          <p:nvPr/>
        </p:nvGrpSpPr>
        <p:grpSpPr>
          <a:xfrm>
            <a:off x="1" y="-34583"/>
            <a:ext cx="12192000" cy="1100339"/>
            <a:chOff x="1" y="-34583"/>
            <a:chExt cx="12192000" cy="1100339"/>
          </a:xfrm>
        </p:grpSpPr>
        <p:pic>
          <p:nvPicPr>
            <p:cNvPr id="21" name="Imagem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3" name="Imagem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30" name="Imagem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1403180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8">
            <a:extLst>
              <a:ext uri="{FF2B5EF4-FFF2-40B4-BE49-F238E27FC236}">
                <a16:creationId xmlns:a16="http://schemas.microsoft.com/office/drawing/2014/main" id="{B3CA231A-D967-0DBF-F553-142705FF25B5}"/>
              </a:ext>
            </a:extLst>
          </p:cNvPr>
          <p:cNvGrpSpPr/>
          <p:nvPr/>
        </p:nvGrpSpPr>
        <p:grpSpPr>
          <a:xfrm>
            <a:off x="-32891" y="-18156"/>
            <a:ext cx="12224890" cy="6875807"/>
            <a:chOff x="-32891" y="-18156"/>
            <a:chExt cx="12224890" cy="6875807"/>
          </a:xfrm>
        </p:grpSpPr>
        <p:pic>
          <p:nvPicPr>
            <p:cNvPr id="3" name="Espaço Reservado para Conteúdo 4">
              <a:extLst>
                <a:ext uri="{FF2B5EF4-FFF2-40B4-BE49-F238E27FC236}">
                  <a16:creationId xmlns:a16="http://schemas.microsoft.com/office/drawing/2014/main" id="{78916FDE-360C-40BF-CF11-6E50D771D0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1" y="-18156"/>
              <a:ext cx="12224890" cy="6875807"/>
            </a:xfrm>
            <a:prstGeom prst="rect">
              <a:avLst/>
            </a:prstGeom>
          </p:spPr>
        </p:pic>
        <p:grpSp>
          <p:nvGrpSpPr>
            <p:cNvPr id="4" name="Grupo 12">
              <a:extLst>
                <a:ext uri="{FF2B5EF4-FFF2-40B4-BE49-F238E27FC236}">
                  <a16:creationId xmlns:a16="http://schemas.microsoft.com/office/drawing/2014/main" id="{C619D65A-209A-A3A3-9CC0-87015E734F57}"/>
                </a:ext>
              </a:extLst>
            </p:cNvPr>
            <p:cNvGrpSpPr/>
            <p:nvPr/>
          </p:nvGrpSpPr>
          <p:grpSpPr>
            <a:xfrm>
              <a:off x="302063" y="800498"/>
              <a:ext cx="2274802" cy="5354416"/>
              <a:chOff x="215120" y="1562210"/>
              <a:chExt cx="1486409" cy="3498708"/>
            </a:xfrm>
          </p:grpSpPr>
          <p:pic>
            <p:nvPicPr>
              <p:cNvPr id="5" name="Imagem 4">
                <a:extLst>
                  <a:ext uri="{FF2B5EF4-FFF2-40B4-BE49-F238E27FC236}">
                    <a16:creationId xmlns:a16="http://schemas.microsoft.com/office/drawing/2014/main" id="{C0538534-BD60-8839-5E2B-00796B3863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52" y="1562210"/>
                <a:ext cx="1043745" cy="731937"/>
              </a:xfrm>
              <a:prstGeom prst="rect">
                <a:avLst/>
              </a:prstGeom>
            </p:spPr>
          </p:pic>
          <p:pic>
            <p:nvPicPr>
              <p:cNvPr id="6" name="Imagem 5">
                <a:extLst>
                  <a:ext uri="{FF2B5EF4-FFF2-40B4-BE49-F238E27FC236}">
                    <a16:creationId xmlns:a16="http://schemas.microsoft.com/office/drawing/2014/main" id="{7A0596C4-A91A-D7B1-78CC-3C2436CCA9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120" y="4366458"/>
                <a:ext cx="1486409" cy="694460"/>
              </a:xfrm>
              <a:prstGeom prst="rect">
                <a:avLst/>
              </a:prstGeom>
            </p:spPr>
          </p:pic>
        </p:grpSp>
      </p:grpSp>
      <p:sp>
        <p:nvSpPr>
          <p:cNvPr id="8" name="Retângulo 7">
            <a:extLst>
              <a:ext uri="{FF2B5EF4-FFF2-40B4-BE49-F238E27FC236}">
                <a16:creationId xmlns:a16="http://schemas.microsoft.com/office/drawing/2014/main" id="{6E8F359F-B350-65B2-1296-26BEA03CD859}"/>
              </a:ext>
            </a:extLst>
          </p:cNvPr>
          <p:cNvSpPr/>
          <p:nvPr/>
        </p:nvSpPr>
        <p:spPr>
          <a:xfrm>
            <a:off x="1931352" y="2924740"/>
            <a:ext cx="8296403" cy="990015"/>
          </a:xfrm>
          <a:prstGeom prst="rect">
            <a:avLst/>
          </a:prstGeom>
          <a:effectLst>
            <a:outerShdw blurRad="50800" dist="38100" dir="2700000" algn="tl" rotWithShape="0">
              <a:prstClr val="black">
                <a:alpha val="40000"/>
              </a:prstClr>
            </a:outerShdw>
          </a:effectLst>
        </p:spPr>
        <p:txBody>
          <a:bodyPr wrap="square">
            <a:spAutoFit/>
          </a:bodyPr>
          <a:lstStyle/>
          <a:p>
            <a:pPr algn="ctr">
              <a:lnSpc>
                <a:spcPts val="7000"/>
              </a:lnSpc>
            </a:pPr>
            <a:r>
              <a:rPr lang="pt-BR" sz="6600" dirty="0">
                <a:solidFill>
                  <a:schemeClr val="bg1"/>
                </a:solidFill>
              </a:rPr>
              <a:t>CONTROL DE PARED</a:t>
            </a:r>
          </a:p>
        </p:txBody>
      </p:sp>
    </p:spTree>
    <p:extLst>
      <p:ext uri="{BB962C8B-B14F-4D97-AF65-F5344CB8AC3E}">
        <p14:creationId xmlns:p14="http://schemas.microsoft.com/office/powerpoint/2010/main" val="1634542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32891" y="-18156"/>
            <a:ext cx="12224890" cy="6875807"/>
            <a:chOff x="-32891" y="-18156"/>
            <a:chExt cx="12224890" cy="6875807"/>
          </a:xfrm>
        </p:grpSpPr>
        <p:pic>
          <p:nvPicPr>
            <p:cNvPr id="11" name="Espaço Reservado para Conteúdo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1" y="-18156"/>
              <a:ext cx="12224890" cy="6875807"/>
            </a:xfrm>
            <a:prstGeom prst="rect">
              <a:avLst/>
            </a:prstGeom>
          </p:spPr>
        </p:pic>
        <p:grpSp>
          <p:nvGrpSpPr>
            <p:cNvPr id="13" name="Grupo 12"/>
            <p:cNvGrpSpPr/>
            <p:nvPr/>
          </p:nvGrpSpPr>
          <p:grpSpPr>
            <a:xfrm>
              <a:off x="302063" y="800498"/>
              <a:ext cx="2274802" cy="5354416"/>
              <a:chOff x="215120" y="1562210"/>
              <a:chExt cx="1486409" cy="3498708"/>
            </a:xfrm>
          </p:grpSpPr>
          <p:pic>
            <p:nvPicPr>
              <p:cNvPr id="14" name="Image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52" y="1562210"/>
                <a:ext cx="1043745" cy="731937"/>
              </a:xfrm>
              <a:prstGeom prst="rect">
                <a:avLst/>
              </a:prstGeom>
            </p:spPr>
          </p:pic>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120" y="4366458"/>
                <a:ext cx="1486409" cy="694460"/>
              </a:xfrm>
              <a:prstGeom prst="rect">
                <a:avLst/>
              </a:prstGeom>
            </p:spPr>
          </p:pic>
        </p:grpSp>
      </p:grpSp>
      <p:sp>
        <p:nvSpPr>
          <p:cNvPr id="7" name="Retângulo 6"/>
          <p:cNvSpPr/>
          <p:nvPr/>
        </p:nvSpPr>
        <p:spPr>
          <a:xfrm>
            <a:off x="1931352" y="2328216"/>
            <a:ext cx="8296403" cy="2785378"/>
          </a:xfrm>
          <a:prstGeom prst="rect">
            <a:avLst/>
          </a:prstGeom>
          <a:effectLst>
            <a:outerShdw blurRad="50800" dist="38100" dir="2700000" algn="tl" rotWithShape="0">
              <a:prstClr val="black">
                <a:alpha val="40000"/>
              </a:prstClr>
            </a:outerShdw>
          </a:effectLst>
        </p:spPr>
        <p:txBody>
          <a:bodyPr wrap="square">
            <a:spAutoFit/>
          </a:bodyPr>
          <a:lstStyle/>
          <a:p>
            <a:pPr algn="ctr">
              <a:lnSpc>
                <a:spcPts val="7000"/>
              </a:lnSpc>
            </a:pPr>
            <a:r>
              <a:rPr lang="pt-BR" sz="6600" dirty="0">
                <a:solidFill>
                  <a:schemeClr val="bg1"/>
                </a:solidFill>
              </a:rPr>
              <a:t>CHECK LIST ENTRENAMIENTO DE USUARIO</a:t>
            </a:r>
            <a:endParaRPr lang="pt-BR" sz="800" dirty="0">
              <a:solidFill>
                <a:schemeClr val="bg1"/>
              </a:solidFill>
            </a:endParaRPr>
          </a:p>
        </p:txBody>
      </p:sp>
    </p:spTree>
    <p:extLst>
      <p:ext uri="{BB962C8B-B14F-4D97-AF65-F5344CB8AC3E}">
        <p14:creationId xmlns:p14="http://schemas.microsoft.com/office/powerpoint/2010/main" val="3918061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Conteúdo 2"/>
          <p:cNvSpPr txBox="1">
            <a:spLocks/>
          </p:cNvSpPr>
          <p:nvPr/>
        </p:nvSpPr>
        <p:spPr>
          <a:xfrm>
            <a:off x="90077" y="1155193"/>
            <a:ext cx="5725171"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3200" dirty="0">
                <a:solidFill>
                  <a:srgbClr val="2B767D"/>
                </a:solidFill>
                <a:ea typeface="SimHei" panose="02010609060101010101" pitchFamily="49" charset="-122"/>
              </a:rPr>
              <a:t>CHECK LIST </a:t>
            </a:r>
            <a:endParaRPr lang="pt-BR" sz="3200" dirty="0">
              <a:solidFill>
                <a:srgbClr val="FF0000"/>
              </a:solidFill>
              <a:ea typeface="SimHei" panose="02010609060101010101" pitchFamily="49" charset="-122"/>
            </a:endParaRPr>
          </a:p>
        </p:txBody>
      </p:sp>
      <p:sp>
        <p:nvSpPr>
          <p:cNvPr id="14" name="Retângulo 13"/>
          <p:cNvSpPr/>
          <p:nvPr/>
        </p:nvSpPr>
        <p:spPr>
          <a:xfrm>
            <a:off x="393549" y="2228669"/>
            <a:ext cx="4528309" cy="3539430"/>
          </a:xfrm>
          <a:prstGeom prst="rect">
            <a:avLst/>
          </a:prstGeom>
        </p:spPr>
        <p:txBody>
          <a:bodyPr wrap="square">
            <a:spAutoFit/>
          </a:bodyPr>
          <a:lstStyle/>
          <a:p>
            <a:r>
              <a:rPr lang="es-CO" sz="1600" b="1" dirty="0">
                <a:solidFill>
                  <a:srgbClr val="4F7578"/>
                </a:solidFill>
                <a:latin typeface="Arial" panose="020B0604020202020204" pitchFamily="34" charset="0"/>
                <a:cs typeface="Arial" panose="020B0604020202020204" pitchFamily="34" charset="0"/>
              </a:rPr>
              <a:t>PARTES Y CARACTERÍSTICAS</a:t>
            </a:r>
          </a:p>
          <a:p>
            <a:pPr marL="285750" indent="-285750">
              <a:buFont typeface="Wingdings" panose="05000000000000000000" pitchFamily="2" charset="2"/>
              <a:buChar char="ü"/>
            </a:pPr>
            <a:r>
              <a:rPr lang="es-CO" sz="1600" dirty="0">
                <a:solidFill>
                  <a:schemeClr val="bg1">
                    <a:lumMod val="50000"/>
                  </a:schemeClr>
                </a:solidFill>
                <a:latin typeface="Arial" panose="020B0604020202020204" pitchFamily="34" charset="0"/>
                <a:cs typeface="Arial" panose="020B0604020202020204" pitchFamily="34" charset="0"/>
              </a:rPr>
              <a:t>Características conforme modelo adquirido</a:t>
            </a:r>
          </a:p>
          <a:p>
            <a:endParaRPr lang="es-CO" sz="1600" dirty="0">
              <a:solidFill>
                <a:schemeClr val="bg1">
                  <a:lumMod val="50000"/>
                </a:schemeClr>
              </a:solidFill>
              <a:latin typeface="Arial" panose="020B0604020202020204" pitchFamily="34" charset="0"/>
              <a:cs typeface="Arial" panose="020B0604020202020204" pitchFamily="34" charset="0"/>
            </a:endParaRPr>
          </a:p>
          <a:p>
            <a:r>
              <a:rPr lang="es-CO" sz="1600" b="1" dirty="0">
                <a:solidFill>
                  <a:srgbClr val="4F7578"/>
                </a:solidFill>
                <a:latin typeface="Arial" panose="020B0604020202020204" pitchFamily="34" charset="0"/>
                <a:cs typeface="Arial" panose="020B0604020202020204" pitchFamily="34" charset="0"/>
              </a:rPr>
              <a:t>ÁNGULOS Y DIMENSIONES</a:t>
            </a:r>
          </a:p>
          <a:p>
            <a:pPr marL="285750" indent="-285750">
              <a:buFont typeface="Wingdings" panose="05000000000000000000" pitchFamily="2" charset="2"/>
              <a:buChar char="ü"/>
            </a:pPr>
            <a:r>
              <a:rPr lang="es-CO" sz="1600" dirty="0">
                <a:solidFill>
                  <a:schemeClr val="bg1">
                    <a:lumMod val="50000"/>
                  </a:schemeClr>
                </a:solidFill>
                <a:latin typeface="Arial" panose="020B0604020202020204" pitchFamily="34" charset="0"/>
                <a:cs typeface="Arial" panose="020B0604020202020204" pitchFamily="34" charset="0"/>
              </a:rPr>
              <a:t>Simple, Doble, Triple, Monitor (alerta movimientos con parada)</a:t>
            </a:r>
          </a:p>
          <a:p>
            <a:endParaRPr lang="es-CO" sz="1600" dirty="0">
              <a:solidFill>
                <a:schemeClr val="bg1">
                  <a:lumMod val="50000"/>
                </a:schemeClr>
              </a:solidFill>
              <a:latin typeface="Arial" panose="020B0604020202020204" pitchFamily="34" charset="0"/>
              <a:cs typeface="Arial" panose="020B0604020202020204" pitchFamily="34" charset="0"/>
            </a:endParaRPr>
          </a:p>
          <a:p>
            <a:r>
              <a:rPr lang="es-CO" sz="1600" b="1" dirty="0">
                <a:solidFill>
                  <a:srgbClr val="4F7578"/>
                </a:solidFill>
                <a:latin typeface="Arial" panose="020B0604020202020204" pitchFamily="34" charset="0"/>
                <a:cs typeface="Arial" panose="020B0604020202020204" pitchFamily="34" charset="0"/>
              </a:rPr>
              <a:t>MOVIMIENTO DE LAS CÚPULAS  </a:t>
            </a:r>
          </a:p>
          <a:p>
            <a:pPr marL="285750" indent="-285750">
              <a:buFont typeface="Wingdings" panose="05000000000000000000" pitchFamily="2" charset="2"/>
              <a:buChar char="ü"/>
            </a:pPr>
            <a:r>
              <a:rPr lang="es-CO" sz="1600" dirty="0">
                <a:solidFill>
                  <a:schemeClr val="bg1">
                    <a:lumMod val="50000"/>
                  </a:schemeClr>
                </a:solidFill>
                <a:latin typeface="Arial" panose="020B0604020202020204" pitchFamily="34" charset="0"/>
                <a:cs typeface="Arial" panose="020B0604020202020204" pitchFamily="34" charset="0"/>
              </a:rPr>
              <a:t>Manijas laterales (no estériles)</a:t>
            </a:r>
          </a:p>
          <a:p>
            <a:pPr marL="285750" indent="-285750">
              <a:buFont typeface="Wingdings" panose="05000000000000000000" pitchFamily="2" charset="2"/>
              <a:buChar char="ü"/>
            </a:pPr>
            <a:r>
              <a:rPr lang="es-CO" sz="1600" dirty="0">
                <a:solidFill>
                  <a:schemeClr val="bg1">
                    <a:lumMod val="50000"/>
                  </a:schemeClr>
                </a:solidFill>
                <a:latin typeface="Arial" panose="020B0604020202020204" pitchFamily="34" charset="0"/>
                <a:cs typeface="Arial" panose="020B0604020202020204" pitchFamily="34" charset="0"/>
              </a:rPr>
              <a:t>Mango (estéril)</a:t>
            </a:r>
          </a:p>
          <a:p>
            <a:pPr marL="285750" indent="-285750">
              <a:buFont typeface="Wingdings" panose="05000000000000000000" pitchFamily="2" charset="2"/>
              <a:buChar char="ü"/>
            </a:pPr>
            <a:r>
              <a:rPr lang="es-CO" sz="1600" dirty="0">
                <a:solidFill>
                  <a:schemeClr val="bg1">
                    <a:lumMod val="50000"/>
                  </a:schemeClr>
                </a:solidFill>
                <a:latin typeface="Arial" panose="020B0604020202020204" pitchFamily="34" charset="0"/>
                <a:cs typeface="Arial" panose="020B0604020202020204" pitchFamily="34" charset="0"/>
              </a:rPr>
              <a:t>Ajuste de campo em el mango (estéril) campo fijo o ajustable</a:t>
            </a:r>
          </a:p>
          <a:p>
            <a:pPr marL="285750" indent="-285750">
              <a:buFont typeface="Wingdings" panose="05000000000000000000" pitchFamily="2" charset="2"/>
              <a:buChar char="ü"/>
            </a:pPr>
            <a:r>
              <a:rPr lang="es-CO" sz="1600" dirty="0">
                <a:solidFill>
                  <a:schemeClr val="bg1">
                    <a:lumMod val="50000"/>
                  </a:schemeClr>
                </a:solidFill>
                <a:latin typeface="Arial" panose="020B0604020202020204" pitchFamily="34" charset="0"/>
                <a:cs typeface="Arial" panose="020B0604020202020204" pitchFamily="34" charset="0"/>
              </a:rPr>
              <a:t>Retirar y colocar el mango</a:t>
            </a:r>
          </a:p>
          <a:p>
            <a:endParaRPr lang="pt-BR" sz="1600" dirty="0">
              <a:solidFill>
                <a:schemeClr val="bg1">
                  <a:lumMod val="50000"/>
                </a:schemeClr>
              </a:solidFill>
              <a:latin typeface="Arial" panose="020B0604020202020204" pitchFamily="34" charset="0"/>
              <a:cs typeface="Arial" panose="020B0604020202020204" pitchFamily="34" charset="0"/>
            </a:endParaRPr>
          </a:p>
        </p:txBody>
      </p:sp>
      <p:grpSp>
        <p:nvGrpSpPr>
          <p:cNvPr id="19" name="Grupo 18"/>
          <p:cNvGrpSpPr/>
          <p:nvPr/>
        </p:nvGrpSpPr>
        <p:grpSpPr>
          <a:xfrm>
            <a:off x="1" y="-34583"/>
            <a:ext cx="12192000" cy="1100339"/>
            <a:chOff x="1" y="-34583"/>
            <a:chExt cx="12192000" cy="1100339"/>
          </a:xfrm>
        </p:grpSpPr>
        <p:pic>
          <p:nvPicPr>
            <p:cNvPr id="21" name="Image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3" name="Imagem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30" name="Imagem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
        <p:nvSpPr>
          <p:cNvPr id="3" name="Retângulo 2">
            <a:extLst>
              <a:ext uri="{FF2B5EF4-FFF2-40B4-BE49-F238E27FC236}">
                <a16:creationId xmlns:a16="http://schemas.microsoft.com/office/drawing/2014/main" id="{1DA579BC-3773-3391-C7F3-B7682EEF7AAB}"/>
              </a:ext>
            </a:extLst>
          </p:cNvPr>
          <p:cNvSpPr/>
          <p:nvPr/>
        </p:nvSpPr>
        <p:spPr>
          <a:xfrm>
            <a:off x="6215229" y="2228669"/>
            <a:ext cx="4799467" cy="3785652"/>
          </a:xfrm>
          <a:prstGeom prst="rect">
            <a:avLst/>
          </a:prstGeom>
        </p:spPr>
        <p:txBody>
          <a:bodyPr wrap="square">
            <a:spAutoFit/>
          </a:bodyPr>
          <a:lstStyle/>
          <a:p>
            <a:r>
              <a:rPr lang="pt-BR" sz="1600" b="1" dirty="0">
                <a:solidFill>
                  <a:srgbClr val="4F7578"/>
                </a:solidFill>
                <a:latin typeface="Arial" panose="020B0604020202020204" pitchFamily="34" charset="0"/>
                <a:cs typeface="Arial" panose="020B0604020202020204" pitchFamily="34" charset="0"/>
              </a:rPr>
              <a:t>COMANDOS</a:t>
            </a:r>
          </a:p>
          <a:p>
            <a:pPr marL="285750" indent="-285750">
              <a:buFont typeface="Wingdings" panose="05000000000000000000" pitchFamily="2" charset="2"/>
              <a:buChar char="ü"/>
            </a:pPr>
            <a:r>
              <a:rPr lang="es-CO" sz="1600" dirty="0">
                <a:solidFill>
                  <a:schemeClr val="bg1">
                    <a:lumMod val="50000"/>
                  </a:schemeClr>
                </a:solidFill>
                <a:latin typeface="Arial" panose="020B0604020202020204" pitchFamily="34" charset="0"/>
                <a:cs typeface="Arial" panose="020B0604020202020204" pitchFamily="34" charset="0"/>
              </a:rPr>
              <a:t>Control de pared</a:t>
            </a:r>
          </a:p>
          <a:p>
            <a:pPr marL="285750" indent="-285750">
              <a:buFont typeface="Wingdings" panose="05000000000000000000" pitchFamily="2" charset="2"/>
              <a:buChar char="ü"/>
            </a:pPr>
            <a:r>
              <a:rPr lang="es-CO" sz="1600" dirty="0">
                <a:solidFill>
                  <a:schemeClr val="bg1">
                    <a:lumMod val="50000"/>
                  </a:schemeClr>
                </a:solidFill>
                <a:latin typeface="Arial" panose="020B0604020202020204" pitchFamily="34" charset="0"/>
                <a:cs typeface="Arial" panose="020B0604020202020204" pitchFamily="34" charset="0"/>
              </a:rPr>
              <a:t>Control en el arco (encendido/apagado, ajuste de intensidad, ajuste de temperatura de color, luz </a:t>
            </a:r>
            <a:r>
              <a:rPr lang="es-CO" sz="1600" dirty="0" err="1">
                <a:solidFill>
                  <a:schemeClr val="bg1">
                    <a:lumMod val="50000"/>
                  </a:schemeClr>
                </a:solidFill>
                <a:latin typeface="Arial" panose="020B0604020202020204" pitchFamily="34" charset="0"/>
                <a:cs typeface="Arial" panose="020B0604020202020204" pitchFamily="34" charset="0"/>
              </a:rPr>
              <a:t>endo</a:t>
            </a:r>
            <a:r>
              <a:rPr lang="es-CO" sz="1600" dirty="0">
                <a:solidFill>
                  <a:schemeClr val="bg1">
                    <a:lumMod val="50000"/>
                  </a:schemeClr>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ü"/>
            </a:pPr>
            <a:r>
              <a:rPr lang="es-CO" sz="1600" dirty="0">
                <a:solidFill>
                  <a:schemeClr val="bg1">
                    <a:lumMod val="50000"/>
                  </a:schemeClr>
                </a:solidFill>
                <a:latin typeface="Arial" panose="020B0604020202020204" pitchFamily="34" charset="0"/>
                <a:cs typeface="Arial" panose="020B0604020202020204" pitchFamily="34" charset="0"/>
              </a:rPr>
              <a:t>Ajustar intensidad - cúpula 1L</a:t>
            </a:r>
          </a:p>
          <a:p>
            <a:pPr marL="285750" indent="-285750">
              <a:buFont typeface="Wingdings" panose="05000000000000000000" pitchFamily="2" charset="2"/>
              <a:buChar char="ü"/>
            </a:pPr>
            <a:r>
              <a:rPr lang="es-CO" sz="1600" dirty="0">
                <a:solidFill>
                  <a:schemeClr val="bg1">
                    <a:lumMod val="50000"/>
                  </a:schemeClr>
                </a:solidFill>
                <a:latin typeface="Arial" panose="020B0604020202020204" pitchFamily="34" charset="0"/>
                <a:cs typeface="Arial" panose="020B0604020202020204" pitchFamily="34" charset="0"/>
              </a:rPr>
              <a:t>Control de cámara de la lámpara quirúrgica</a:t>
            </a:r>
          </a:p>
          <a:p>
            <a:pPr marL="285750" indent="-285750">
              <a:buFont typeface="Wingdings" panose="05000000000000000000" pitchFamily="2" charset="2"/>
              <a:buChar char="ü"/>
            </a:pPr>
            <a:r>
              <a:rPr lang="es-CO" sz="1600" dirty="0">
                <a:solidFill>
                  <a:schemeClr val="bg1">
                    <a:lumMod val="50000"/>
                  </a:schemeClr>
                </a:solidFill>
                <a:latin typeface="Arial" panose="020B0604020202020204" pitchFamily="34" charset="0"/>
                <a:cs typeface="Arial" panose="020B0604020202020204" pitchFamily="34" charset="0"/>
              </a:rPr>
              <a:t>Control monitor</a:t>
            </a:r>
          </a:p>
          <a:p>
            <a:pPr marL="285750" indent="-285750">
              <a:buFont typeface="Wingdings" panose="05000000000000000000" pitchFamily="2" charset="2"/>
              <a:buChar char="ü"/>
            </a:pPr>
            <a:r>
              <a:rPr lang="es-CO" sz="1600" dirty="0">
                <a:solidFill>
                  <a:schemeClr val="bg1">
                    <a:lumMod val="50000"/>
                  </a:schemeClr>
                </a:solidFill>
                <a:latin typeface="Arial" panose="020B0604020202020204" pitchFamily="34" charset="0"/>
                <a:cs typeface="Arial" panose="020B0604020202020204" pitchFamily="34" charset="0"/>
              </a:rPr>
              <a:t>Control </a:t>
            </a:r>
            <a:r>
              <a:rPr lang="es-CO" sz="1600" dirty="0" err="1">
                <a:solidFill>
                  <a:schemeClr val="bg1">
                    <a:lumMod val="50000"/>
                  </a:schemeClr>
                </a:solidFill>
                <a:latin typeface="Arial" panose="020B0604020202020204" pitchFamily="34" charset="0"/>
                <a:cs typeface="Arial" panose="020B0604020202020204" pitchFamily="34" charset="0"/>
              </a:rPr>
              <a:t>touch</a:t>
            </a:r>
            <a:r>
              <a:rPr lang="es-CO" sz="1600" dirty="0">
                <a:solidFill>
                  <a:schemeClr val="bg1">
                    <a:lumMod val="50000"/>
                  </a:schemeClr>
                </a:solidFill>
                <a:latin typeface="Arial" panose="020B0604020202020204" pitchFamily="34" charset="0"/>
                <a:cs typeface="Arial" panose="020B0604020202020204" pitchFamily="34" charset="0"/>
              </a:rPr>
              <a:t> </a:t>
            </a:r>
            <a:r>
              <a:rPr lang="es-CO" sz="1600" dirty="0" err="1">
                <a:solidFill>
                  <a:schemeClr val="bg1">
                    <a:lumMod val="50000"/>
                  </a:schemeClr>
                </a:solidFill>
                <a:latin typeface="Arial" panose="020B0604020202020204" pitchFamily="34" charset="0"/>
                <a:cs typeface="Arial" panose="020B0604020202020204" pitchFamily="34" charset="0"/>
              </a:rPr>
              <a:t>screen</a:t>
            </a:r>
            <a:r>
              <a:rPr lang="es-CO" sz="1600" dirty="0">
                <a:solidFill>
                  <a:schemeClr val="bg1">
                    <a:lumMod val="50000"/>
                  </a:schemeClr>
                </a:solidFill>
                <a:latin typeface="Arial" panose="020B0604020202020204" pitchFamily="34" charset="0"/>
                <a:cs typeface="Arial" panose="020B0604020202020204" pitchFamily="34" charset="0"/>
              </a:rPr>
              <a:t> (</a:t>
            </a:r>
            <a:r>
              <a:rPr lang="es-CO" sz="1600" dirty="0" err="1">
                <a:solidFill>
                  <a:schemeClr val="bg1">
                    <a:lumMod val="50000"/>
                  </a:schemeClr>
                </a:solidFill>
                <a:latin typeface="Arial" panose="020B0604020202020204" pitchFamily="34" charset="0"/>
                <a:cs typeface="Arial" panose="020B0604020202020204" pitchFamily="34" charset="0"/>
              </a:rPr>
              <a:t>command</a:t>
            </a:r>
            <a:r>
              <a:rPr lang="es-CO" sz="1600" dirty="0">
                <a:solidFill>
                  <a:schemeClr val="bg1">
                    <a:lumMod val="50000"/>
                  </a:schemeClr>
                </a:solidFill>
                <a:latin typeface="Arial" panose="020B0604020202020204" pitchFamily="34" charset="0"/>
                <a:cs typeface="Arial" panose="020B0604020202020204" pitchFamily="34" charset="0"/>
              </a:rPr>
              <a:t>– características, diferencias, versión sistema de emergencia)</a:t>
            </a:r>
          </a:p>
          <a:p>
            <a:endParaRPr lang="pt-BR" sz="1600" dirty="0">
              <a:solidFill>
                <a:schemeClr val="bg1">
                  <a:lumMod val="50000"/>
                </a:schemeClr>
              </a:solidFill>
              <a:latin typeface="Arial" panose="020B0604020202020204" pitchFamily="34" charset="0"/>
              <a:cs typeface="Arial" panose="020B0604020202020204" pitchFamily="34" charset="0"/>
            </a:endParaRPr>
          </a:p>
          <a:p>
            <a:r>
              <a:rPr lang="pt-BR" sz="1600" b="1" dirty="0">
                <a:solidFill>
                  <a:srgbClr val="4F7578"/>
                </a:solidFill>
                <a:latin typeface="Arial" panose="020B0604020202020204" pitchFamily="34" charset="0"/>
                <a:cs typeface="Arial" panose="020B0604020202020204" pitchFamily="34" charset="0"/>
              </a:rPr>
              <a:t>POSICIONAMIENTO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ES" sz="1600" dirty="0">
                <a:solidFill>
                  <a:prstClr val="white">
                    <a:lumMod val="50000"/>
                  </a:prstClr>
                </a:solidFill>
                <a:latin typeface="Arial" panose="020B0604020202020204" pitchFamily="34" charset="0"/>
                <a:cs typeface="Arial" panose="020B0604020202020204" pitchFamily="34" charset="0"/>
              </a:rPr>
              <a:t>Parte de la formación que merece la pena repetir, sobre todo las distancias operativas.</a:t>
            </a:r>
            <a:endParaRPr lang="pt-BR" sz="1600" b="1" dirty="0">
              <a:solidFill>
                <a:srgbClr val="4F7578"/>
              </a:solidFill>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CB5FDA7D-20D0-230D-1B44-366AF61C8F28}"/>
              </a:ext>
            </a:extLst>
          </p:cNvPr>
          <p:cNvSpPr/>
          <p:nvPr/>
        </p:nvSpPr>
        <p:spPr>
          <a:xfrm>
            <a:off x="1167223" y="5869049"/>
            <a:ext cx="3950466" cy="656128"/>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No olvide obtener la firma de las personas que fueron capacitadas y del responsable de aceptar el servicio.</a:t>
            </a:r>
            <a:endParaRPr lang="es-AR" sz="1400" dirty="0">
              <a:latin typeface="Arial Narrow" panose="020B0606020202030204" pitchFamily="34" charset="0"/>
            </a:endParaRPr>
          </a:p>
        </p:txBody>
      </p:sp>
      <p:sp>
        <p:nvSpPr>
          <p:cNvPr id="6" name="Retângulo 5">
            <a:extLst>
              <a:ext uri="{FF2B5EF4-FFF2-40B4-BE49-F238E27FC236}">
                <a16:creationId xmlns:a16="http://schemas.microsoft.com/office/drawing/2014/main" id="{ACEF46A8-35C6-FCD4-BAD2-12847216D5DB}"/>
              </a:ext>
            </a:extLst>
          </p:cNvPr>
          <p:cNvSpPr/>
          <p:nvPr/>
        </p:nvSpPr>
        <p:spPr>
          <a:xfrm>
            <a:off x="479097" y="5852609"/>
            <a:ext cx="603135" cy="672568"/>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7" name="Imagem 6">
            <a:extLst>
              <a:ext uri="{FF2B5EF4-FFF2-40B4-BE49-F238E27FC236}">
                <a16:creationId xmlns:a16="http://schemas.microsoft.com/office/drawing/2014/main" id="{D9F0B71C-D18D-3EA1-04B5-F258F2174D5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96514" y="6023328"/>
            <a:ext cx="368300" cy="333375"/>
          </a:xfrm>
          <a:prstGeom prst="rect">
            <a:avLst/>
          </a:prstGeom>
          <a:ln>
            <a:noFill/>
          </a:ln>
        </p:spPr>
      </p:pic>
    </p:spTree>
    <p:extLst>
      <p:ext uri="{BB962C8B-B14F-4D97-AF65-F5344CB8AC3E}">
        <p14:creationId xmlns:p14="http://schemas.microsoft.com/office/powerpoint/2010/main" val="3078023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32891" y="-18156"/>
            <a:ext cx="12224890" cy="6875807"/>
            <a:chOff x="-32891" y="-18156"/>
            <a:chExt cx="12224890" cy="6875807"/>
          </a:xfrm>
        </p:grpSpPr>
        <p:pic>
          <p:nvPicPr>
            <p:cNvPr id="11" name="Espaço Reservado para Conteúdo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1" y="-18156"/>
              <a:ext cx="12224890" cy="6875807"/>
            </a:xfrm>
            <a:prstGeom prst="rect">
              <a:avLst/>
            </a:prstGeom>
          </p:spPr>
        </p:pic>
        <p:grpSp>
          <p:nvGrpSpPr>
            <p:cNvPr id="13" name="Grupo 12"/>
            <p:cNvGrpSpPr/>
            <p:nvPr/>
          </p:nvGrpSpPr>
          <p:grpSpPr>
            <a:xfrm>
              <a:off x="302063" y="800498"/>
              <a:ext cx="2274802" cy="5354416"/>
              <a:chOff x="215120" y="1562210"/>
              <a:chExt cx="1486409" cy="3498708"/>
            </a:xfrm>
          </p:grpSpPr>
          <p:pic>
            <p:nvPicPr>
              <p:cNvPr id="14" name="Image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52" y="1562210"/>
                <a:ext cx="1043745" cy="731937"/>
              </a:xfrm>
              <a:prstGeom prst="rect">
                <a:avLst/>
              </a:prstGeom>
            </p:spPr>
          </p:pic>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120" y="4366458"/>
                <a:ext cx="1486409" cy="694460"/>
              </a:xfrm>
              <a:prstGeom prst="rect">
                <a:avLst/>
              </a:prstGeom>
            </p:spPr>
          </p:pic>
        </p:grpSp>
      </p:grpSp>
      <p:sp>
        <p:nvSpPr>
          <p:cNvPr id="7" name="Retângulo 6"/>
          <p:cNvSpPr/>
          <p:nvPr/>
        </p:nvSpPr>
        <p:spPr>
          <a:xfrm>
            <a:off x="1931352" y="2924740"/>
            <a:ext cx="8296403" cy="990015"/>
          </a:xfrm>
          <a:prstGeom prst="rect">
            <a:avLst/>
          </a:prstGeom>
          <a:effectLst>
            <a:outerShdw blurRad="50800" dist="38100" dir="2700000" algn="tl" rotWithShape="0">
              <a:prstClr val="black">
                <a:alpha val="40000"/>
              </a:prstClr>
            </a:outerShdw>
          </a:effectLst>
        </p:spPr>
        <p:txBody>
          <a:bodyPr wrap="square">
            <a:spAutoFit/>
          </a:bodyPr>
          <a:lstStyle/>
          <a:p>
            <a:pPr algn="ctr">
              <a:lnSpc>
                <a:spcPts val="7000"/>
              </a:lnSpc>
            </a:pPr>
            <a:r>
              <a:rPr lang="pt-BR" sz="6600" dirty="0">
                <a:solidFill>
                  <a:schemeClr val="bg1"/>
                </a:solidFill>
              </a:rPr>
              <a:t>PREINSTALACIÓN</a:t>
            </a:r>
            <a:endParaRPr lang="pt-BR" sz="800" dirty="0">
              <a:solidFill>
                <a:schemeClr val="bg1"/>
              </a:solidFill>
            </a:endParaRPr>
          </a:p>
        </p:txBody>
      </p:sp>
    </p:spTree>
    <p:extLst>
      <p:ext uri="{BB962C8B-B14F-4D97-AF65-F5344CB8AC3E}">
        <p14:creationId xmlns:p14="http://schemas.microsoft.com/office/powerpoint/2010/main" val="1994977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2261295" y="2613130"/>
            <a:ext cx="7687318" cy="3076013"/>
            <a:chOff x="1584272" y="2644303"/>
            <a:chExt cx="7687318" cy="3076013"/>
          </a:xfrm>
        </p:grpSpPr>
        <p:sp>
          <p:nvSpPr>
            <p:cNvPr id="17" name="Retângulo 16"/>
            <p:cNvSpPr/>
            <p:nvPr/>
          </p:nvSpPr>
          <p:spPr>
            <a:xfrm>
              <a:off x="2244029" y="2644303"/>
              <a:ext cx="7027561" cy="3076013"/>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2000" dirty="0">
                  <a:solidFill>
                    <a:schemeClr val="tx1"/>
                  </a:solidFill>
                  <a:latin typeface="Arial" panose="020B0604020202020204" pitchFamily="34" charset="0"/>
                  <a:cs typeface="Arial" panose="020B0604020202020204" pitchFamily="34" charset="0"/>
                </a:rPr>
                <a:t>Es responsabilidad del cliente realizar un análisis estructural del sitio de instalación, así como verificar la correcta forma de fijación del equipo, que por su uso requiere su anclaje al techo. La capacidad de carga del punto de sujeción del equipo debe ser evaluada por un ingeniero especializado para tales efectos, teniendo en cuenta el mapa de carga. Bajo ninguna circunstancia el fabricante o técnico que realiza el servicio puede ser responsable de fallas estructurales causadas por la instalación de nuestros equipos.</a:t>
              </a:r>
              <a:endParaRPr lang="pt-BR" sz="2000" dirty="0">
                <a:solidFill>
                  <a:schemeClr val="tx1"/>
                </a:solidFill>
              </a:endParaRPr>
            </a:p>
          </p:txBody>
        </p:sp>
        <p:sp>
          <p:nvSpPr>
            <p:cNvPr id="18" name="Retângulo 17"/>
            <p:cNvSpPr/>
            <p:nvPr/>
          </p:nvSpPr>
          <p:spPr>
            <a:xfrm>
              <a:off x="1584272" y="2644304"/>
              <a:ext cx="603135" cy="3076012"/>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19" name="Imagem 18"/>
            <p:cNvPicPr/>
            <p:nvPr/>
          </p:nvPicPr>
          <p:blipFill>
            <a:blip r:embed="rId2" cstate="print">
              <a:extLst>
                <a:ext uri="{28A0092B-C50C-407E-A947-70E740481C1C}">
                  <a14:useLocalDpi xmlns:a14="http://schemas.microsoft.com/office/drawing/2010/main" val="0"/>
                </a:ext>
              </a:extLst>
            </a:blip>
            <a:stretch>
              <a:fillRect/>
            </a:stretch>
          </p:blipFill>
          <p:spPr>
            <a:xfrm>
              <a:off x="1701689" y="4015621"/>
              <a:ext cx="368300" cy="333375"/>
            </a:xfrm>
            <a:prstGeom prst="rect">
              <a:avLst/>
            </a:prstGeom>
            <a:ln>
              <a:noFill/>
            </a:ln>
          </p:spPr>
        </p:pic>
      </p:grpSp>
      <p:sp>
        <p:nvSpPr>
          <p:cNvPr id="8" name="Espaço Reservado para Conteúdo 2"/>
          <p:cNvSpPr txBox="1">
            <a:spLocks/>
          </p:cNvSpPr>
          <p:nvPr/>
        </p:nvSpPr>
        <p:spPr>
          <a:xfrm>
            <a:off x="542366" y="1194084"/>
            <a:ext cx="6855212"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3200" dirty="0">
                <a:solidFill>
                  <a:srgbClr val="2B767D"/>
                </a:solidFill>
                <a:ea typeface="SimHei" panose="02010609060101010101" pitchFamily="49" charset="-122"/>
              </a:rPr>
              <a:t>PREINSTALACIÓN - RESPONSABILIDADES</a:t>
            </a:r>
          </a:p>
        </p:txBody>
      </p:sp>
      <p:grpSp>
        <p:nvGrpSpPr>
          <p:cNvPr id="12" name="Grupo 11"/>
          <p:cNvGrpSpPr/>
          <p:nvPr/>
        </p:nvGrpSpPr>
        <p:grpSpPr>
          <a:xfrm>
            <a:off x="1" y="-34583"/>
            <a:ext cx="12192000" cy="1100339"/>
            <a:chOff x="1" y="-34583"/>
            <a:chExt cx="12192000" cy="1100339"/>
          </a:xfrm>
        </p:grpSpPr>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0" name="Imagem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1" name="Imagem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4244995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7336547" y="2140529"/>
            <a:ext cx="4063841" cy="260813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Es importante asegurarse de que el equipo esté conectado a tierra local. Recuerde que la función de este cable es poner a tierra el equipo y proteger al usuario. Nunca deje de conectarlo a su sistema de puesta a tierra, como lo exige la norma ABNT NBR-5410 “Instalaciones Eléctricas de Baja Tensión”.</a:t>
            </a:r>
          </a:p>
          <a:p>
            <a:pPr algn="just"/>
            <a:r>
              <a:rPr lang="es-ES" sz="1400" dirty="0">
                <a:solidFill>
                  <a:schemeClr val="tx1"/>
                </a:solidFill>
                <a:latin typeface="Arial" panose="020B0604020202020204" pitchFamily="34" charset="0"/>
                <a:cs typeface="Arial" panose="020B0604020202020204" pitchFamily="34" charset="0"/>
              </a:rPr>
              <a:t>No utilizar el cable de tierra anulará la garantía del equipo.</a:t>
            </a:r>
          </a:p>
        </p:txBody>
      </p:sp>
      <p:sp>
        <p:nvSpPr>
          <p:cNvPr id="18" name="Retângulo 17"/>
          <p:cNvSpPr/>
          <p:nvPr/>
        </p:nvSpPr>
        <p:spPr>
          <a:xfrm>
            <a:off x="6676789" y="2140529"/>
            <a:ext cx="603135" cy="260813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19" name="Imagem 18"/>
          <p:cNvPicPr/>
          <p:nvPr/>
        </p:nvPicPr>
        <p:blipFill>
          <a:blip r:embed="rId2" cstate="print">
            <a:extLst>
              <a:ext uri="{28A0092B-C50C-407E-A947-70E740481C1C}">
                <a14:useLocalDpi xmlns:a14="http://schemas.microsoft.com/office/drawing/2010/main" val="0"/>
              </a:ext>
            </a:extLst>
          </a:blip>
          <a:stretch>
            <a:fillRect/>
          </a:stretch>
        </p:blipFill>
        <p:spPr>
          <a:xfrm>
            <a:off x="6796730" y="3396969"/>
            <a:ext cx="368300" cy="333375"/>
          </a:xfrm>
          <a:prstGeom prst="rect">
            <a:avLst/>
          </a:prstGeom>
        </p:spPr>
      </p:pic>
      <p:sp>
        <p:nvSpPr>
          <p:cNvPr id="26" name="Retângulo 25"/>
          <p:cNvSpPr/>
          <p:nvPr/>
        </p:nvSpPr>
        <p:spPr>
          <a:xfrm>
            <a:off x="7336547" y="4846917"/>
            <a:ext cx="4063841" cy="1181019"/>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El uso de cableado inadecuado en el edificio provocará graves problemas en el funcionamiento del equipo y en el lugar de instalación. Un cableado inadecuado provoca que los cables se sobrecalienten.</a:t>
            </a:r>
            <a:endParaRPr lang="es-AR" sz="1400" dirty="0">
              <a:latin typeface="Arial Narrow" panose="020B0606020202030204" pitchFamily="34" charset="0"/>
            </a:endParaRPr>
          </a:p>
        </p:txBody>
      </p:sp>
      <p:sp>
        <p:nvSpPr>
          <p:cNvPr id="27" name="Retângulo 26"/>
          <p:cNvSpPr/>
          <p:nvPr/>
        </p:nvSpPr>
        <p:spPr>
          <a:xfrm>
            <a:off x="6676789" y="4878484"/>
            <a:ext cx="578533" cy="1149452"/>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28" name="Imagem 27"/>
          <p:cNvPicPr/>
          <p:nvPr/>
        </p:nvPicPr>
        <p:blipFill>
          <a:blip r:embed="rId2" cstate="print">
            <a:extLst>
              <a:ext uri="{28A0092B-C50C-407E-A947-70E740481C1C}">
                <a14:useLocalDpi xmlns:a14="http://schemas.microsoft.com/office/drawing/2010/main" val="0"/>
              </a:ext>
            </a:extLst>
          </a:blip>
          <a:stretch>
            <a:fillRect/>
          </a:stretch>
        </p:blipFill>
        <p:spPr>
          <a:xfrm>
            <a:off x="6796730" y="5270738"/>
            <a:ext cx="368300" cy="333375"/>
          </a:xfrm>
          <a:prstGeom prst="rect">
            <a:avLst/>
          </a:prstGeom>
        </p:spPr>
      </p:pic>
      <p:sp>
        <p:nvSpPr>
          <p:cNvPr id="12"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3200" dirty="0">
                <a:solidFill>
                  <a:srgbClr val="2B767D"/>
                </a:solidFill>
                <a:ea typeface="SimHei" panose="02010609060101010101" pitchFamily="49" charset="-122"/>
              </a:rPr>
              <a:t> </a:t>
            </a:r>
          </a:p>
        </p:txBody>
      </p:sp>
      <p:sp>
        <p:nvSpPr>
          <p:cNvPr id="13" name="CaixaDeTexto 12"/>
          <p:cNvSpPr txBox="1"/>
          <p:nvPr/>
        </p:nvSpPr>
        <p:spPr>
          <a:xfrm>
            <a:off x="446673" y="1843588"/>
            <a:ext cx="5931171" cy="4247317"/>
          </a:xfrm>
          <a:prstGeom prst="rect">
            <a:avLst/>
          </a:prstGeom>
          <a:noFill/>
        </p:spPr>
        <p:txBody>
          <a:bodyPr wrap="square" rtlCol="0">
            <a:spAutoFit/>
          </a:bodyPr>
          <a:lstStyle/>
          <a:p>
            <a:pPr algn="just"/>
            <a:r>
              <a:rPr lang="es-ES" dirty="0">
                <a:solidFill>
                  <a:schemeClr val="bg2">
                    <a:lumMod val="50000"/>
                  </a:schemeClr>
                </a:solidFill>
                <a:latin typeface="Calibri" panose="020F0502020204030204" pitchFamily="34" charset="0"/>
              </a:rPr>
              <a:t>La preinstalación del equipo sólo debe ser realizada por personas cualificadas. Mendel no garantiza ningún daño que se produzca como resultado de una preinstalación incorrecta.</a:t>
            </a:r>
          </a:p>
          <a:p>
            <a:pPr algn="just"/>
            <a:endParaRPr lang="es-ES" dirty="0">
              <a:solidFill>
                <a:schemeClr val="bg2">
                  <a:lumMod val="50000"/>
                </a:schemeClr>
              </a:solidFill>
              <a:latin typeface="Calibri" panose="020F0502020204030204" pitchFamily="34" charset="0"/>
            </a:endParaRPr>
          </a:p>
          <a:p>
            <a:pPr algn="just"/>
            <a:r>
              <a:rPr lang="es-ES" dirty="0">
                <a:solidFill>
                  <a:schemeClr val="bg2">
                    <a:lumMod val="50000"/>
                  </a:schemeClr>
                </a:solidFill>
                <a:latin typeface="Calibri" panose="020F0502020204030204" pitchFamily="34" charset="0"/>
              </a:rPr>
              <a:t>Se recomienda que la alimentación del circuito se suministre a través de un disyuntor,</a:t>
            </a:r>
          </a:p>
          <a:p>
            <a:pPr algn="just"/>
            <a:r>
              <a:rPr lang="es-ES" dirty="0">
                <a:solidFill>
                  <a:schemeClr val="bg2">
                    <a:lumMod val="50000"/>
                  </a:schemeClr>
                </a:solidFill>
                <a:latin typeface="Calibri" panose="020F0502020204030204" pitchFamily="34" charset="0"/>
              </a:rPr>
              <a:t>que actuará como interruptor de apagado GENERAL.</a:t>
            </a:r>
          </a:p>
          <a:p>
            <a:pPr algn="just"/>
            <a:endParaRPr lang="es-ES" dirty="0">
              <a:solidFill>
                <a:schemeClr val="bg2">
                  <a:lumMod val="50000"/>
                </a:schemeClr>
              </a:solidFill>
              <a:latin typeface="Calibri" panose="020F0502020204030204" pitchFamily="34" charset="0"/>
            </a:endParaRPr>
          </a:p>
          <a:p>
            <a:pPr algn="just"/>
            <a:r>
              <a:rPr lang="es-ES" dirty="0">
                <a:solidFill>
                  <a:schemeClr val="bg2">
                    <a:lumMod val="50000"/>
                  </a:schemeClr>
                </a:solidFill>
                <a:latin typeface="Calibri" panose="020F0502020204030204" pitchFamily="34" charset="0"/>
              </a:rPr>
              <a:t>Para dimensionar disyuntores, cables y otros componentes es necesario consultar la información de potencia y consumo energético en los esquemas eléctricos correspondientes.</a:t>
            </a:r>
          </a:p>
          <a:p>
            <a:pPr algn="just"/>
            <a:endParaRPr lang="es-ES" dirty="0">
              <a:solidFill>
                <a:schemeClr val="bg2">
                  <a:lumMod val="50000"/>
                </a:schemeClr>
              </a:solidFill>
              <a:latin typeface="Calibri" panose="020F0502020204030204" pitchFamily="34" charset="0"/>
            </a:endParaRPr>
          </a:p>
          <a:p>
            <a:pPr algn="just"/>
            <a:r>
              <a:rPr lang="es-ES" dirty="0">
                <a:solidFill>
                  <a:schemeClr val="bg2">
                    <a:lumMod val="50000"/>
                  </a:schemeClr>
                </a:solidFill>
                <a:latin typeface="Calibri" panose="020F0502020204030204" pitchFamily="34" charset="0"/>
              </a:rPr>
              <a:t>Es importante comprobar que la tensión de red (VAC) y la frecuencia (Hz) en el lugar de instalación corresponden a la indicada en la etiqueta del número de serie.</a:t>
            </a:r>
            <a:r>
              <a:rPr lang="pt-BR" dirty="0">
                <a:solidFill>
                  <a:schemeClr val="bg2">
                    <a:lumMod val="50000"/>
                  </a:schemeClr>
                </a:solidFill>
                <a:latin typeface="Calibri" panose="020F0502020204030204" pitchFamily="34" charset="0"/>
              </a:rPr>
              <a:t> </a:t>
            </a:r>
            <a:endParaRPr lang="es-ES" dirty="0">
              <a:solidFill>
                <a:schemeClr val="bg2">
                  <a:lumMod val="50000"/>
                </a:schemeClr>
              </a:solidFill>
              <a:latin typeface="Calibri" panose="020F0502020204030204" pitchFamily="34" charset="0"/>
            </a:endParaRPr>
          </a:p>
        </p:txBody>
      </p:sp>
      <p:sp>
        <p:nvSpPr>
          <p:cNvPr id="2" name="Retângulo 1"/>
          <p:cNvSpPr/>
          <p:nvPr/>
        </p:nvSpPr>
        <p:spPr>
          <a:xfrm>
            <a:off x="423880" y="1064265"/>
            <a:ext cx="6856044" cy="584775"/>
          </a:xfrm>
          <a:prstGeom prst="rect">
            <a:avLst/>
          </a:prstGeom>
        </p:spPr>
        <p:txBody>
          <a:bodyPr wrap="none">
            <a:spAutoFit/>
          </a:bodyPr>
          <a:lstStyle/>
          <a:p>
            <a:pPr algn="just"/>
            <a:r>
              <a:rPr lang="pt-BR" sz="3200" dirty="0">
                <a:solidFill>
                  <a:srgbClr val="2B767D"/>
                </a:solidFill>
                <a:ea typeface="SimHei" panose="02010609060101010101" pitchFamily="49" charset="-122"/>
              </a:rPr>
              <a:t>PREINSTALACIÓN - RESPONSABILIDADES</a:t>
            </a:r>
          </a:p>
        </p:txBody>
      </p:sp>
      <p:grpSp>
        <p:nvGrpSpPr>
          <p:cNvPr id="15" name="Grupo 14"/>
          <p:cNvGrpSpPr/>
          <p:nvPr/>
        </p:nvGrpSpPr>
        <p:grpSpPr>
          <a:xfrm>
            <a:off x="1" y="-34583"/>
            <a:ext cx="12192000" cy="1100339"/>
            <a:chOff x="1" y="-34583"/>
            <a:chExt cx="12192000" cy="1100339"/>
          </a:xfrm>
        </p:grpSpPr>
        <p:pic>
          <p:nvPicPr>
            <p:cNvPr id="20" name="Imagem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4" name="Imagem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5" name="Imagem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2515489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3200" dirty="0">
                <a:solidFill>
                  <a:srgbClr val="2B767D"/>
                </a:solidFill>
                <a:ea typeface="SimHei" panose="02010609060101010101" pitchFamily="49" charset="-122"/>
              </a:rPr>
              <a:t>PREINSTALACIÓN – FORMULARIO DE MEDIDAS</a:t>
            </a:r>
          </a:p>
        </p:txBody>
      </p:sp>
      <p:grpSp>
        <p:nvGrpSpPr>
          <p:cNvPr id="8" name="Grupo 7"/>
          <p:cNvGrpSpPr/>
          <p:nvPr/>
        </p:nvGrpSpPr>
        <p:grpSpPr>
          <a:xfrm>
            <a:off x="1" y="-34583"/>
            <a:ext cx="12192000" cy="1100339"/>
            <a:chOff x="1" y="-34583"/>
            <a:chExt cx="12192000" cy="1100339"/>
          </a:xfrm>
        </p:grpSpPr>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4" name="Image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pic>
        <p:nvPicPr>
          <p:cNvPr id="4" name="Imagem 3">
            <a:extLst>
              <a:ext uri="{FF2B5EF4-FFF2-40B4-BE49-F238E27FC236}">
                <a16:creationId xmlns:a16="http://schemas.microsoft.com/office/drawing/2014/main" id="{27D48684-CD5E-619C-FA5B-917516B6341E}"/>
              </a:ext>
            </a:extLst>
          </p:cNvPr>
          <p:cNvPicPr>
            <a:picLocks noChangeAspect="1"/>
          </p:cNvPicPr>
          <p:nvPr/>
        </p:nvPicPr>
        <p:blipFill>
          <a:blip r:embed="rId5"/>
          <a:stretch>
            <a:fillRect/>
          </a:stretch>
        </p:blipFill>
        <p:spPr>
          <a:xfrm>
            <a:off x="1228338" y="1885032"/>
            <a:ext cx="8582025" cy="4572000"/>
          </a:xfrm>
          <a:prstGeom prst="rect">
            <a:avLst/>
          </a:prstGeom>
        </p:spPr>
      </p:pic>
    </p:spTree>
    <p:extLst>
      <p:ext uri="{BB962C8B-B14F-4D97-AF65-F5344CB8AC3E}">
        <p14:creationId xmlns:p14="http://schemas.microsoft.com/office/powerpoint/2010/main" val="787673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3200" dirty="0">
                <a:solidFill>
                  <a:srgbClr val="2B767D"/>
                </a:solidFill>
                <a:ea typeface="SimHei" panose="02010609060101010101" pitchFamily="49" charset="-122"/>
              </a:rPr>
              <a:t>PREINSTALACIÓN – FORMULARIO DE MEDIDAS</a:t>
            </a:r>
          </a:p>
        </p:txBody>
      </p:sp>
      <p:grpSp>
        <p:nvGrpSpPr>
          <p:cNvPr id="8" name="Grupo 7"/>
          <p:cNvGrpSpPr/>
          <p:nvPr/>
        </p:nvGrpSpPr>
        <p:grpSpPr>
          <a:xfrm>
            <a:off x="1" y="-34583"/>
            <a:ext cx="12192000" cy="1100339"/>
            <a:chOff x="1" y="-34583"/>
            <a:chExt cx="12192000" cy="1100339"/>
          </a:xfrm>
        </p:grpSpPr>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4" name="Image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pic>
        <p:nvPicPr>
          <p:cNvPr id="3" name="Imagem 2">
            <a:extLst>
              <a:ext uri="{FF2B5EF4-FFF2-40B4-BE49-F238E27FC236}">
                <a16:creationId xmlns:a16="http://schemas.microsoft.com/office/drawing/2014/main" id="{DC573512-97FA-30AE-393E-A4AC41FDDE51}"/>
              </a:ext>
            </a:extLst>
          </p:cNvPr>
          <p:cNvPicPr>
            <a:picLocks noChangeAspect="1"/>
          </p:cNvPicPr>
          <p:nvPr/>
        </p:nvPicPr>
        <p:blipFill>
          <a:blip r:embed="rId5"/>
          <a:stretch>
            <a:fillRect/>
          </a:stretch>
        </p:blipFill>
        <p:spPr>
          <a:xfrm>
            <a:off x="1704943" y="1756704"/>
            <a:ext cx="5769404" cy="5004000"/>
          </a:xfrm>
          <a:prstGeom prst="rect">
            <a:avLst/>
          </a:prstGeom>
        </p:spPr>
      </p:pic>
    </p:spTree>
    <p:extLst>
      <p:ext uri="{BB962C8B-B14F-4D97-AF65-F5344CB8AC3E}">
        <p14:creationId xmlns:p14="http://schemas.microsoft.com/office/powerpoint/2010/main" val="2690289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3200" dirty="0">
                <a:solidFill>
                  <a:srgbClr val="2B767D"/>
                </a:solidFill>
                <a:ea typeface="SimHei" panose="02010609060101010101" pitchFamily="49" charset="-122"/>
              </a:rPr>
              <a:t>PREINSTALACIÓN – FORMULARIO DE MEDIDAS</a:t>
            </a:r>
          </a:p>
        </p:txBody>
      </p:sp>
      <p:grpSp>
        <p:nvGrpSpPr>
          <p:cNvPr id="8" name="Grupo 7"/>
          <p:cNvGrpSpPr/>
          <p:nvPr/>
        </p:nvGrpSpPr>
        <p:grpSpPr>
          <a:xfrm>
            <a:off x="1" y="-34583"/>
            <a:ext cx="12192000" cy="1100339"/>
            <a:chOff x="1" y="-34583"/>
            <a:chExt cx="12192000" cy="1100339"/>
          </a:xfrm>
        </p:grpSpPr>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4" name="Image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pic>
        <p:nvPicPr>
          <p:cNvPr id="4" name="Imagem 3">
            <a:extLst>
              <a:ext uri="{FF2B5EF4-FFF2-40B4-BE49-F238E27FC236}">
                <a16:creationId xmlns:a16="http://schemas.microsoft.com/office/drawing/2014/main" id="{7BE55092-BBFB-C31B-4F1F-0DDC32CAF7D0}"/>
              </a:ext>
            </a:extLst>
          </p:cNvPr>
          <p:cNvPicPr>
            <a:picLocks noChangeAspect="1"/>
          </p:cNvPicPr>
          <p:nvPr/>
        </p:nvPicPr>
        <p:blipFill>
          <a:blip r:embed="rId5"/>
          <a:stretch>
            <a:fillRect/>
          </a:stretch>
        </p:blipFill>
        <p:spPr>
          <a:xfrm>
            <a:off x="3727369" y="1746000"/>
            <a:ext cx="4737262" cy="5112000"/>
          </a:xfrm>
          <a:prstGeom prst="rect">
            <a:avLst/>
          </a:prstGeom>
        </p:spPr>
      </p:pic>
    </p:spTree>
    <p:extLst>
      <p:ext uri="{BB962C8B-B14F-4D97-AF65-F5344CB8AC3E}">
        <p14:creationId xmlns:p14="http://schemas.microsoft.com/office/powerpoint/2010/main" val="1684471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5834742" y="3479254"/>
            <a:ext cx="4874746" cy="2932179"/>
          </a:xfrm>
          <a:prstGeom prst="rect">
            <a:avLst/>
          </a:prstGeom>
        </p:spPr>
      </p:pic>
      <p:grpSp>
        <p:nvGrpSpPr>
          <p:cNvPr id="23" name="Group 782"/>
          <p:cNvGrpSpPr>
            <a:grpSpLocks/>
          </p:cNvGrpSpPr>
          <p:nvPr/>
        </p:nvGrpSpPr>
        <p:grpSpPr bwMode="auto">
          <a:xfrm>
            <a:off x="394956" y="2154097"/>
            <a:ext cx="2132" cy="2392"/>
            <a:chOff x="7924" y="812"/>
            <a:chExt cx="2132" cy="2392"/>
          </a:xfrm>
        </p:grpSpPr>
        <p:cxnSp>
          <p:nvCxnSpPr>
            <p:cNvPr id="24" name="Line 794"/>
            <p:cNvCxnSpPr>
              <a:cxnSpLocks noChangeShapeType="1"/>
            </p:cNvCxnSpPr>
            <p:nvPr/>
          </p:nvCxnSpPr>
          <p:spPr bwMode="auto">
            <a:xfrm>
              <a:off x="9835" y="1955"/>
              <a:ext cx="0" cy="0"/>
            </a:xfrm>
            <a:prstGeom prst="line">
              <a:avLst/>
            </a:prstGeom>
            <a:noFill/>
            <a:ln w="11482">
              <a:solidFill>
                <a:srgbClr val="000000"/>
              </a:solidFill>
              <a:prstDash val="solid"/>
              <a:round/>
              <a:headEnd/>
              <a:tailEnd/>
            </a:ln>
            <a:extLst>
              <a:ext uri="{909E8E84-426E-40DD-AFC4-6F175D3DCCD1}">
                <a14:hiddenFill xmlns:a14="http://schemas.microsoft.com/office/drawing/2010/main">
                  <a:noFill/>
                </a14:hiddenFill>
              </a:ext>
            </a:extLst>
          </p:spPr>
        </p:cxnSp>
        <p:sp>
          <p:nvSpPr>
            <p:cNvPr id="25" name="Freeform 793"/>
            <p:cNvSpPr>
              <a:spLocks/>
            </p:cNvSpPr>
            <p:nvPr/>
          </p:nvSpPr>
          <p:spPr bwMode="auto">
            <a:xfrm>
              <a:off x="9732" y="1899"/>
              <a:ext cx="324" cy="111"/>
            </a:xfrm>
            <a:custGeom>
              <a:avLst/>
              <a:gdLst>
                <a:gd name="T0" fmla="+- 0 9732 9732"/>
                <a:gd name="T1" fmla="*/ T0 w 324"/>
                <a:gd name="T2" fmla="+- 0 1899 1899"/>
                <a:gd name="T3" fmla="*/ 1899 h 111"/>
                <a:gd name="T4" fmla="+- 0 9734 9732"/>
                <a:gd name="T5" fmla="*/ T4 w 324"/>
                <a:gd name="T6" fmla="+- 0 2010 1899"/>
                <a:gd name="T7" fmla="*/ 2010 h 111"/>
                <a:gd name="T8" fmla="+- 0 10056 9732"/>
                <a:gd name="T9" fmla="*/ T8 w 324"/>
                <a:gd name="T10" fmla="+- 0 1955 1899"/>
                <a:gd name="T11" fmla="*/ 1955 h 111"/>
                <a:gd name="T12" fmla="+- 0 9732 9732"/>
                <a:gd name="T13" fmla="*/ T12 w 324"/>
                <a:gd name="T14" fmla="+- 0 1899 1899"/>
                <a:gd name="T15" fmla="*/ 1899 h 111"/>
              </a:gdLst>
              <a:ahLst/>
              <a:cxnLst>
                <a:cxn ang="0">
                  <a:pos x="T1" y="T3"/>
                </a:cxn>
                <a:cxn ang="0">
                  <a:pos x="T5" y="T7"/>
                </a:cxn>
                <a:cxn ang="0">
                  <a:pos x="T9" y="T11"/>
                </a:cxn>
                <a:cxn ang="0">
                  <a:pos x="T13" y="T15"/>
                </a:cxn>
              </a:cxnLst>
              <a:rect l="0" t="0" r="r" b="b"/>
              <a:pathLst>
                <a:path w="324" h="111">
                  <a:moveTo>
                    <a:pt x="0" y="0"/>
                  </a:moveTo>
                  <a:lnTo>
                    <a:pt x="2" y="111"/>
                  </a:lnTo>
                  <a:lnTo>
                    <a:pt x="324" y="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pt-BR"/>
            </a:p>
          </p:txBody>
        </p:sp>
        <p:cxnSp>
          <p:nvCxnSpPr>
            <p:cNvPr id="26" name="Line 792"/>
            <p:cNvCxnSpPr>
              <a:cxnSpLocks noChangeShapeType="1"/>
            </p:cNvCxnSpPr>
            <p:nvPr/>
          </p:nvCxnSpPr>
          <p:spPr bwMode="auto">
            <a:xfrm>
              <a:off x="8914" y="1033"/>
              <a:ext cx="0" cy="922"/>
            </a:xfrm>
            <a:prstGeom prst="line">
              <a:avLst/>
            </a:prstGeom>
            <a:noFill/>
            <a:ln w="11648">
              <a:solidFill>
                <a:srgbClr val="000000"/>
              </a:solidFill>
              <a:prstDash val="solid"/>
              <a:round/>
              <a:headEnd/>
              <a:tailEnd/>
            </a:ln>
            <a:extLst>
              <a:ext uri="{909E8E84-426E-40DD-AFC4-6F175D3DCCD1}">
                <a14:hiddenFill xmlns:a14="http://schemas.microsoft.com/office/drawing/2010/main">
                  <a:noFill/>
                </a14:hiddenFill>
              </a:ext>
            </a:extLst>
          </p:spPr>
        </p:cxnSp>
        <p:sp>
          <p:nvSpPr>
            <p:cNvPr id="27" name="Freeform 791"/>
            <p:cNvSpPr>
              <a:spLocks/>
            </p:cNvSpPr>
            <p:nvPr/>
          </p:nvSpPr>
          <p:spPr bwMode="auto">
            <a:xfrm>
              <a:off x="8858" y="812"/>
              <a:ext cx="111" cy="324"/>
            </a:xfrm>
            <a:custGeom>
              <a:avLst/>
              <a:gdLst>
                <a:gd name="T0" fmla="+- 0 8914 8858"/>
                <a:gd name="T1" fmla="*/ T0 w 111"/>
                <a:gd name="T2" fmla="+- 0 813 813"/>
                <a:gd name="T3" fmla="*/ 813 h 324"/>
                <a:gd name="T4" fmla="+- 0 8858 8858"/>
                <a:gd name="T5" fmla="*/ T4 w 111"/>
                <a:gd name="T6" fmla="+- 0 1137 813"/>
                <a:gd name="T7" fmla="*/ 1137 h 324"/>
                <a:gd name="T8" fmla="+- 0 8969 8858"/>
                <a:gd name="T9" fmla="*/ T8 w 111"/>
                <a:gd name="T10" fmla="+- 0 1135 813"/>
                <a:gd name="T11" fmla="*/ 1135 h 324"/>
                <a:gd name="T12" fmla="+- 0 8914 8858"/>
                <a:gd name="T13" fmla="*/ T12 w 111"/>
                <a:gd name="T14" fmla="+- 0 813 813"/>
                <a:gd name="T15" fmla="*/ 813 h 324"/>
              </a:gdLst>
              <a:ahLst/>
              <a:cxnLst>
                <a:cxn ang="0">
                  <a:pos x="T1" y="T3"/>
                </a:cxn>
                <a:cxn ang="0">
                  <a:pos x="T5" y="T7"/>
                </a:cxn>
                <a:cxn ang="0">
                  <a:pos x="T9" y="T11"/>
                </a:cxn>
                <a:cxn ang="0">
                  <a:pos x="T13" y="T15"/>
                </a:cxn>
              </a:cxnLst>
              <a:rect l="0" t="0" r="r" b="b"/>
              <a:pathLst>
                <a:path w="111" h="324">
                  <a:moveTo>
                    <a:pt x="56" y="0"/>
                  </a:moveTo>
                  <a:lnTo>
                    <a:pt x="0" y="324"/>
                  </a:lnTo>
                  <a:lnTo>
                    <a:pt x="111" y="322"/>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pt-BR"/>
            </a:p>
          </p:txBody>
        </p:sp>
        <p:cxnSp>
          <p:nvCxnSpPr>
            <p:cNvPr id="28" name="Line 790"/>
            <p:cNvCxnSpPr>
              <a:cxnSpLocks noChangeShapeType="1"/>
            </p:cNvCxnSpPr>
            <p:nvPr/>
          </p:nvCxnSpPr>
          <p:spPr bwMode="auto">
            <a:xfrm>
              <a:off x="8116" y="2416"/>
              <a:ext cx="798" cy="0"/>
            </a:xfrm>
            <a:prstGeom prst="line">
              <a:avLst/>
            </a:prstGeom>
            <a:noFill/>
            <a:ln w="11524">
              <a:solidFill>
                <a:srgbClr val="000000"/>
              </a:solidFill>
              <a:prstDash val="solid"/>
              <a:round/>
              <a:headEnd/>
              <a:tailEnd/>
            </a:ln>
            <a:extLst>
              <a:ext uri="{909E8E84-426E-40DD-AFC4-6F175D3DCCD1}">
                <a14:hiddenFill xmlns:a14="http://schemas.microsoft.com/office/drawing/2010/main">
                  <a:noFill/>
                </a14:hiddenFill>
              </a:ext>
            </a:extLst>
          </p:spPr>
        </p:cxnSp>
        <p:sp>
          <p:nvSpPr>
            <p:cNvPr id="29" name="Freeform 789"/>
            <p:cNvSpPr>
              <a:spLocks/>
            </p:cNvSpPr>
            <p:nvPr/>
          </p:nvSpPr>
          <p:spPr bwMode="auto">
            <a:xfrm>
              <a:off x="7924" y="2316"/>
              <a:ext cx="309" cy="210"/>
            </a:xfrm>
            <a:custGeom>
              <a:avLst/>
              <a:gdLst>
                <a:gd name="T0" fmla="+- 0 8176 7925"/>
                <a:gd name="T1" fmla="*/ T0 w 309"/>
                <a:gd name="T2" fmla="+- 0 2317 2317"/>
                <a:gd name="T3" fmla="*/ 2317 h 210"/>
                <a:gd name="T4" fmla="+- 0 7925 7925"/>
                <a:gd name="T5" fmla="*/ T4 w 309"/>
                <a:gd name="T6" fmla="+- 0 2526 2317"/>
                <a:gd name="T7" fmla="*/ 2526 h 210"/>
                <a:gd name="T8" fmla="+- 0 8233 7925"/>
                <a:gd name="T9" fmla="*/ T8 w 309"/>
                <a:gd name="T10" fmla="+- 0 2412 2317"/>
                <a:gd name="T11" fmla="*/ 2412 h 210"/>
                <a:gd name="T12" fmla="+- 0 8176 7925"/>
                <a:gd name="T13" fmla="*/ T12 w 309"/>
                <a:gd name="T14" fmla="+- 0 2317 2317"/>
                <a:gd name="T15" fmla="*/ 2317 h 210"/>
              </a:gdLst>
              <a:ahLst/>
              <a:cxnLst>
                <a:cxn ang="0">
                  <a:pos x="T1" y="T3"/>
                </a:cxn>
                <a:cxn ang="0">
                  <a:pos x="T5" y="T7"/>
                </a:cxn>
                <a:cxn ang="0">
                  <a:pos x="T9" y="T11"/>
                </a:cxn>
                <a:cxn ang="0">
                  <a:pos x="T13" y="T15"/>
                </a:cxn>
              </a:cxnLst>
              <a:rect l="0" t="0" r="r" b="b"/>
              <a:pathLst>
                <a:path w="309" h="210">
                  <a:moveTo>
                    <a:pt x="251" y="0"/>
                  </a:moveTo>
                  <a:lnTo>
                    <a:pt x="0" y="209"/>
                  </a:lnTo>
                  <a:lnTo>
                    <a:pt x="308" y="95"/>
                  </a:lnTo>
                  <a:lnTo>
                    <a:pt x="2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pt-BR"/>
            </a:p>
          </p:txBody>
        </p:sp>
        <p:cxnSp>
          <p:nvCxnSpPr>
            <p:cNvPr id="30" name="Line 788"/>
            <p:cNvCxnSpPr>
              <a:cxnSpLocks noChangeShapeType="1"/>
            </p:cNvCxnSpPr>
            <p:nvPr/>
          </p:nvCxnSpPr>
          <p:spPr bwMode="auto">
            <a:xfrm>
              <a:off x="8914" y="2876"/>
              <a:ext cx="0" cy="0"/>
            </a:xfrm>
            <a:prstGeom prst="line">
              <a:avLst/>
            </a:prstGeom>
            <a:noFill/>
            <a:ln w="11648">
              <a:solidFill>
                <a:srgbClr val="ED1C24"/>
              </a:solidFill>
              <a:prstDash val="solid"/>
              <a:round/>
              <a:headEnd/>
              <a:tailEnd/>
            </a:ln>
            <a:extLst>
              <a:ext uri="{909E8E84-426E-40DD-AFC4-6F175D3DCCD1}">
                <a14:hiddenFill xmlns:a14="http://schemas.microsoft.com/office/drawing/2010/main">
                  <a:noFill/>
                </a14:hiddenFill>
              </a:ext>
            </a:extLst>
          </p:spPr>
        </p:cxnSp>
        <p:sp>
          <p:nvSpPr>
            <p:cNvPr id="31" name="Freeform 787"/>
            <p:cNvSpPr>
              <a:spLocks/>
            </p:cNvSpPr>
            <p:nvPr/>
          </p:nvSpPr>
          <p:spPr bwMode="auto">
            <a:xfrm>
              <a:off x="8858" y="2772"/>
              <a:ext cx="111" cy="324"/>
            </a:xfrm>
            <a:custGeom>
              <a:avLst/>
              <a:gdLst>
                <a:gd name="T0" fmla="+- 0 8858 8858"/>
                <a:gd name="T1" fmla="*/ T0 w 111"/>
                <a:gd name="T2" fmla="+- 0 2773 2773"/>
                <a:gd name="T3" fmla="*/ 2773 h 324"/>
                <a:gd name="T4" fmla="+- 0 8914 8858"/>
                <a:gd name="T5" fmla="*/ T4 w 111"/>
                <a:gd name="T6" fmla="+- 0 3097 2773"/>
                <a:gd name="T7" fmla="*/ 3097 h 324"/>
                <a:gd name="T8" fmla="+- 0 8969 8858"/>
                <a:gd name="T9" fmla="*/ T8 w 111"/>
                <a:gd name="T10" fmla="+- 0 2775 2773"/>
                <a:gd name="T11" fmla="*/ 2775 h 324"/>
                <a:gd name="T12" fmla="+- 0 8858 8858"/>
                <a:gd name="T13" fmla="*/ T12 w 111"/>
                <a:gd name="T14" fmla="+- 0 2773 2773"/>
                <a:gd name="T15" fmla="*/ 2773 h 324"/>
              </a:gdLst>
              <a:ahLst/>
              <a:cxnLst>
                <a:cxn ang="0">
                  <a:pos x="T1" y="T3"/>
                </a:cxn>
                <a:cxn ang="0">
                  <a:pos x="T5" y="T7"/>
                </a:cxn>
                <a:cxn ang="0">
                  <a:pos x="T9" y="T11"/>
                </a:cxn>
                <a:cxn ang="0">
                  <a:pos x="T13" y="T15"/>
                </a:cxn>
              </a:cxnLst>
              <a:rect l="0" t="0" r="r" b="b"/>
              <a:pathLst>
                <a:path w="111" h="324">
                  <a:moveTo>
                    <a:pt x="0" y="0"/>
                  </a:moveTo>
                  <a:lnTo>
                    <a:pt x="56" y="324"/>
                  </a:lnTo>
                  <a:lnTo>
                    <a:pt x="111" y="2"/>
                  </a:lnTo>
                  <a:lnTo>
                    <a:pt x="0"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pt-BR"/>
            </a:p>
          </p:txBody>
        </p:sp>
        <p:sp>
          <p:nvSpPr>
            <p:cNvPr id="32" name="Text Box 786"/>
            <p:cNvSpPr txBox="1">
              <a:spLocks noChangeArrowheads="1"/>
            </p:cNvSpPr>
            <p:nvPr/>
          </p:nvSpPr>
          <p:spPr bwMode="auto">
            <a:xfrm>
              <a:off x="9125" y="901"/>
              <a:ext cx="184"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200"/>
                </a:spcBef>
                <a:spcAft>
                  <a:spcPts val="0"/>
                </a:spcAft>
              </a:pPr>
              <a:endParaRPr lang="pt-BR" sz="1100"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33" name="Text Box 785"/>
            <p:cNvSpPr txBox="1">
              <a:spLocks noChangeArrowheads="1"/>
            </p:cNvSpPr>
            <p:nvPr/>
          </p:nvSpPr>
          <p:spPr bwMode="auto">
            <a:xfrm>
              <a:off x="9792" y="2034"/>
              <a:ext cx="184"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200"/>
                </a:spcBef>
                <a:spcAft>
                  <a:spcPts val="0"/>
                </a:spcAft>
              </a:pPr>
              <a:endParaRPr lang="pt-BR" sz="1100"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34" name="Text Box 784"/>
            <p:cNvSpPr txBox="1">
              <a:spLocks noChangeArrowheads="1"/>
            </p:cNvSpPr>
            <p:nvPr/>
          </p:nvSpPr>
          <p:spPr bwMode="auto">
            <a:xfrm>
              <a:off x="8171" y="2461"/>
              <a:ext cx="184"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200"/>
                </a:spcBef>
                <a:spcAft>
                  <a:spcPts val="0"/>
                </a:spcAft>
              </a:pPr>
              <a:endParaRPr lang="pt-BR" sz="1100"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35" name="Text Box 783"/>
            <p:cNvSpPr txBox="1">
              <a:spLocks noChangeArrowheads="1"/>
            </p:cNvSpPr>
            <p:nvPr/>
          </p:nvSpPr>
          <p:spPr bwMode="auto">
            <a:xfrm>
              <a:off x="9340" y="2757"/>
              <a:ext cx="202"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200"/>
                </a:spcBef>
                <a:spcAft>
                  <a:spcPts val="0"/>
                </a:spcAft>
              </a:pPr>
              <a:endParaRPr lang="pt-BR" sz="1100" dirty="0">
                <a:effectLst/>
                <a:latin typeface="Trebuchet MS" panose="020B0603020202020204" pitchFamily="34" charset="0"/>
                <a:ea typeface="Trebuchet MS" panose="020B0603020202020204" pitchFamily="34" charset="0"/>
                <a:cs typeface="Trebuchet MS" panose="020B0603020202020204" pitchFamily="34" charset="0"/>
              </a:endParaRPr>
            </a:p>
          </p:txBody>
        </p:sp>
      </p:grpSp>
      <p:pic>
        <p:nvPicPr>
          <p:cNvPr id="7" name="Imagem 6"/>
          <p:cNvPicPr>
            <a:picLocks noChangeAspect="1"/>
          </p:cNvPicPr>
          <p:nvPr/>
        </p:nvPicPr>
        <p:blipFill>
          <a:blip r:embed="rId3"/>
          <a:stretch>
            <a:fillRect/>
          </a:stretch>
        </p:blipFill>
        <p:spPr>
          <a:xfrm>
            <a:off x="10868033" y="5491683"/>
            <a:ext cx="1261981" cy="1335140"/>
          </a:xfrm>
          <a:prstGeom prst="rect">
            <a:avLst/>
          </a:prstGeom>
        </p:spPr>
      </p:pic>
      <p:sp>
        <p:nvSpPr>
          <p:cNvPr id="40"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3200" dirty="0">
                <a:solidFill>
                  <a:srgbClr val="2B767D"/>
                </a:solidFill>
                <a:ea typeface="SimHei" panose="02010609060101010101" pitchFamily="49" charset="-122"/>
              </a:rPr>
              <a:t>MAPA DE CARGAS</a:t>
            </a:r>
          </a:p>
        </p:txBody>
      </p:sp>
      <p:sp>
        <p:nvSpPr>
          <p:cNvPr id="41" name="CaixaDeTexto 40"/>
          <p:cNvSpPr txBox="1"/>
          <p:nvPr/>
        </p:nvSpPr>
        <p:spPr>
          <a:xfrm>
            <a:off x="394956" y="4410928"/>
            <a:ext cx="1813910" cy="923330"/>
          </a:xfrm>
          <a:prstGeom prst="rect">
            <a:avLst/>
          </a:prstGeom>
          <a:noFill/>
        </p:spPr>
        <p:txBody>
          <a:bodyPr wrap="square" rtlCol="0">
            <a:spAutoFit/>
          </a:bodyPr>
          <a:lstStyle/>
          <a:p>
            <a:r>
              <a:rPr lang="es-ES" dirty="0">
                <a:solidFill>
                  <a:schemeClr val="bg2">
                    <a:lumMod val="50000"/>
                  </a:schemeClr>
                </a:solidFill>
                <a:latin typeface="Calibri" panose="020F0502020204030204" pitchFamily="34" charset="0"/>
              </a:rPr>
              <a:t>Dimensiones del disco de fijación</a:t>
            </a:r>
          </a:p>
          <a:p>
            <a:r>
              <a:rPr lang="es-ES" dirty="0">
                <a:solidFill>
                  <a:schemeClr val="bg2">
                    <a:lumMod val="50000"/>
                  </a:schemeClr>
                </a:solidFill>
                <a:latin typeface="Calibri" panose="020F0502020204030204" pitchFamily="34" charset="0"/>
              </a:rPr>
              <a:t>(Disco de techo)</a:t>
            </a:r>
          </a:p>
        </p:txBody>
      </p:sp>
      <p:pic>
        <p:nvPicPr>
          <p:cNvPr id="3" name="Imagem 2"/>
          <p:cNvPicPr>
            <a:picLocks noChangeAspect="1"/>
          </p:cNvPicPr>
          <p:nvPr/>
        </p:nvPicPr>
        <p:blipFill>
          <a:blip r:embed="rId4"/>
          <a:stretch>
            <a:fillRect/>
          </a:stretch>
        </p:blipFill>
        <p:spPr>
          <a:xfrm>
            <a:off x="2208866" y="3876258"/>
            <a:ext cx="2573930" cy="2916000"/>
          </a:xfrm>
          <a:prstGeom prst="rect">
            <a:avLst/>
          </a:prstGeom>
        </p:spPr>
      </p:pic>
      <p:sp>
        <p:nvSpPr>
          <p:cNvPr id="37" name="Retângulo 36"/>
          <p:cNvSpPr/>
          <p:nvPr/>
        </p:nvSpPr>
        <p:spPr>
          <a:xfrm>
            <a:off x="2291769" y="2968545"/>
            <a:ext cx="4647348" cy="707886"/>
          </a:xfrm>
          <a:prstGeom prst="rect">
            <a:avLst/>
          </a:prstGeom>
        </p:spPr>
        <p:txBody>
          <a:bodyPr wrap="square">
            <a:spAutoFit/>
          </a:bodyPr>
          <a:lstStyle/>
          <a:p>
            <a:pPr algn="just"/>
            <a:r>
              <a:rPr lang="es-ES" sz="1000" dirty="0">
                <a:latin typeface="Calibri" panose="020F0502020204030204" pitchFamily="34" charset="0"/>
              </a:rPr>
              <a:t>Mx y </a:t>
            </a:r>
            <a:r>
              <a:rPr lang="es-ES" sz="1000" dirty="0" err="1">
                <a:latin typeface="Calibri" panose="020F0502020204030204" pitchFamily="34" charset="0"/>
              </a:rPr>
              <a:t>My</a:t>
            </a:r>
            <a:r>
              <a:rPr lang="es-ES" sz="1000" dirty="0">
                <a:latin typeface="Calibri" panose="020F0502020204030204" pitchFamily="34" charset="0"/>
              </a:rPr>
              <a:t> no concomitantes. Hay componentes</a:t>
            </a:r>
          </a:p>
          <a:p>
            <a:pPr algn="just"/>
            <a:r>
              <a:rPr lang="es-ES" sz="1000" dirty="0">
                <a:latin typeface="Calibri" panose="020F0502020204030204" pitchFamily="34" charset="0"/>
              </a:rPr>
              <a:t>Área de contacto con la losa: 0,096m² (D=0,35m)</a:t>
            </a:r>
          </a:p>
          <a:p>
            <a:pPr algn="just"/>
            <a:r>
              <a:rPr lang="es-ES" sz="1000" dirty="0">
                <a:latin typeface="Calibri" panose="020F0502020204030204" pitchFamily="34" charset="0"/>
              </a:rPr>
              <a:t>Carga operativa de la lámpara quirúrgica de 100 N (10 kg) según ABNT IEC 60601-2-41</a:t>
            </a:r>
          </a:p>
          <a:p>
            <a:pPr algn="just"/>
            <a:r>
              <a:rPr lang="es-ES" sz="1000" dirty="0">
                <a:latin typeface="Calibri" panose="020F0502020204030204" pitchFamily="34" charset="0"/>
              </a:rPr>
              <a:t>Carga Accidental del 20% del Peso Propio</a:t>
            </a:r>
          </a:p>
        </p:txBody>
      </p:sp>
      <p:graphicFrame>
        <p:nvGraphicFramePr>
          <p:cNvPr id="38" name="Objeto 37"/>
          <p:cNvGraphicFramePr>
            <a:graphicFrameLocks noChangeAspect="1"/>
          </p:cNvGraphicFramePr>
          <p:nvPr>
            <p:extLst>
              <p:ext uri="{D42A27DB-BD31-4B8C-83A1-F6EECF244321}">
                <p14:modId xmlns:p14="http://schemas.microsoft.com/office/powerpoint/2010/main" val="1361525078"/>
              </p:ext>
            </p:extLst>
          </p:nvPr>
        </p:nvGraphicFramePr>
        <p:xfrm>
          <a:off x="1096963" y="1746250"/>
          <a:ext cx="10610850" cy="1181100"/>
        </p:xfrm>
        <a:graphic>
          <a:graphicData uri="http://schemas.openxmlformats.org/presentationml/2006/ole">
            <mc:AlternateContent xmlns:mc="http://schemas.openxmlformats.org/markup-compatibility/2006">
              <mc:Choice xmlns:v="urn:schemas-microsoft-com:vml" Requires="v">
                <p:oleObj name="Worksheet" r:id="rId5" imgW="10610751" imgH="1181246" progId="Excel.Sheet.12">
                  <p:embed/>
                </p:oleObj>
              </mc:Choice>
              <mc:Fallback>
                <p:oleObj name="Worksheet" r:id="rId5" imgW="10610751" imgH="1181246" progId="Excel.Sheet.12">
                  <p:embed/>
                  <p:pic>
                    <p:nvPicPr>
                      <p:cNvPr id="0" name=""/>
                      <p:cNvPicPr/>
                      <p:nvPr/>
                    </p:nvPicPr>
                    <p:blipFill>
                      <a:blip r:embed="rId6"/>
                      <a:stretch>
                        <a:fillRect/>
                      </a:stretch>
                    </p:blipFill>
                    <p:spPr>
                      <a:xfrm>
                        <a:off x="1096963" y="1746250"/>
                        <a:ext cx="10610850" cy="1181100"/>
                      </a:xfrm>
                      <a:prstGeom prst="rect">
                        <a:avLst/>
                      </a:prstGeom>
                    </p:spPr>
                  </p:pic>
                </p:oleObj>
              </mc:Fallback>
            </mc:AlternateContent>
          </a:graphicData>
        </a:graphic>
      </p:graphicFrame>
      <p:grpSp>
        <p:nvGrpSpPr>
          <p:cNvPr id="42" name="Grupo 41"/>
          <p:cNvGrpSpPr/>
          <p:nvPr/>
        </p:nvGrpSpPr>
        <p:grpSpPr>
          <a:xfrm>
            <a:off x="1" y="-34583"/>
            <a:ext cx="12192000" cy="1100339"/>
            <a:chOff x="1" y="-34583"/>
            <a:chExt cx="12192000" cy="1100339"/>
          </a:xfrm>
        </p:grpSpPr>
        <p:pic>
          <p:nvPicPr>
            <p:cNvPr id="45" name="Imagem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46" name="Imagem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47" name="Imagem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364007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ço Reservado para Rodapé 1"/>
          <p:cNvSpPr txBox="1">
            <a:spLocks/>
          </p:cNvSpPr>
          <p:nvPr/>
        </p:nvSpPr>
        <p:spPr>
          <a:xfrm>
            <a:off x="10922396" y="6285500"/>
            <a:ext cx="1064352" cy="518277"/>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000"/>
              </a:lnSpc>
            </a:pPr>
            <a:endParaRPr lang="pt-BR" kern="600" dirty="0">
              <a:solidFill>
                <a:schemeClr val="bg1"/>
              </a:solidFill>
            </a:endParaRPr>
          </a:p>
        </p:txBody>
      </p:sp>
      <p:sp>
        <p:nvSpPr>
          <p:cNvPr id="27" name="Retângulo 26"/>
          <p:cNvSpPr/>
          <p:nvPr/>
        </p:nvSpPr>
        <p:spPr>
          <a:xfrm>
            <a:off x="6690875" y="3111350"/>
            <a:ext cx="4231521" cy="1537380"/>
          </a:xfrm>
          <a:prstGeom prst="rect">
            <a:avLst/>
          </a:prstGeom>
          <a:solidFill>
            <a:srgbClr val="2B767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solidFill>
                  <a:schemeClr val="bg1"/>
                </a:solidFill>
                <a:latin typeface="Arial" panose="020B0604020202020204" pitchFamily="34" charset="0"/>
                <a:cs typeface="Arial" panose="020B0604020202020204" pitchFamily="34" charset="0"/>
              </a:rPr>
              <a:t> *El fabricante podrá incluso sugerir el punto de instalación más adecuado, haciendo consideraciones prácticas sobre el correcto uso, la preferencia del usuario y las características del espacio de instalación/espacio disponible, sin embargo, la decisión final es del cliente.</a:t>
            </a:r>
            <a:endParaRPr lang="es-AR" sz="1400" dirty="0">
              <a:latin typeface="Arial Narrow" panose="020B0606020202030204" pitchFamily="34" charset="0"/>
            </a:endParaRPr>
          </a:p>
        </p:txBody>
      </p:sp>
      <p:sp>
        <p:nvSpPr>
          <p:cNvPr id="11"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3200" dirty="0">
                <a:solidFill>
                  <a:srgbClr val="2B767D"/>
                </a:solidFill>
                <a:ea typeface="SimHei" panose="02010609060101010101" pitchFamily="49" charset="-122"/>
              </a:rPr>
              <a:t>PRE REQUISITOS - DIMENSIONES</a:t>
            </a:r>
          </a:p>
        </p:txBody>
      </p:sp>
      <p:sp>
        <p:nvSpPr>
          <p:cNvPr id="12" name="CaixaDeTexto 11"/>
          <p:cNvSpPr txBox="1"/>
          <p:nvPr/>
        </p:nvSpPr>
        <p:spPr>
          <a:xfrm>
            <a:off x="989174" y="2894404"/>
            <a:ext cx="4549180" cy="1754326"/>
          </a:xfrm>
          <a:prstGeom prst="rect">
            <a:avLst/>
          </a:prstGeom>
          <a:noFill/>
        </p:spPr>
        <p:txBody>
          <a:bodyPr wrap="square" rtlCol="0">
            <a:spAutoFit/>
          </a:bodyPr>
          <a:lstStyle/>
          <a:p>
            <a:pPr algn="just"/>
            <a:r>
              <a:rPr lang="pt-BR" dirty="0">
                <a:solidFill>
                  <a:schemeClr val="bg2">
                    <a:lumMod val="50000"/>
                  </a:schemeClr>
                </a:solidFill>
                <a:latin typeface="Calibri" panose="020F0502020204030204" pitchFamily="34" charset="0"/>
              </a:rPr>
              <a:t> </a:t>
            </a:r>
            <a:r>
              <a:rPr lang="es-ES" dirty="0">
                <a:solidFill>
                  <a:schemeClr val="bg2">
                    <a:lumMod val="50000"/>
                  </a:schemeClr>
                </a:solidFill>
                <a:latin typeface="Calibri" panose="020F0502020204030204" pitchFamily="34" charset="0"/>
              </a:rPr>
              <a:t>A la hora de elegir tu equipo, ten en cuenta las dimensiones de los brazos y su alcance, comparando la información con el espacio disponible en el lugar de instalación. Si tiene alguna pregunta adicional, solicite ayuda a la fábrica.*</a:t>
            </a:r>
            <a:endParaRPr lang="pt-BR" dirty="0">
              <a:solidFill>
                <a:schemeClr val="bg2">
                  <a:lumMod val="50000"/>
                </a:schemeClr>
              </a:solidFill>
              <a:latin typeface="Calibri" panose="020F0502020204030204" pitchFamily="34" charset="0"/>
            </a:endParaRPr>
          </a:p>
        </p:txBody>
      </p:sp>
      <p:grpSp>
        <p:nvGrpSpPr>
          <p:cNvPr id="13" name="Grupo 12"/>
          <p:cNvGrpSpPr/>
          <p:nvPr/>
        </p:nvGrpSpPr>
        <p:grpSpPr>
          <a:xfrm>
            <a:off x="1" y="-34583"/>
            <a:ext cx="12192000" cy="1100339"/>
            <a:chOff x="1" y="-34583"/>
            <a:chExt cx="12192000" cy="1100339"/>
          </a:xfrm>
        </p:grpSpPr>
        <p:pic>
          <p:nvPicPr>
            <p:cNvPr id="14" name="Image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8" name="Imagem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
        <p:nvSpPr>
          <p:cNvPr id="3" name="CaixaDeTexto 2">
            <a:extLst>
              <a:ext uri="{FF2B5EF4-FFF2-40B4-BE49-F238E27FC236}">
                <a16:creationId xmlns:a16="http://schemas.microsoft.com/office/drawing/2014/main" id="{64CD4DA3-0939-9F9A-2F73-BDFDB3116908}"/>
              </a:ext>
            </a:extLst>
          </p:cNvPr>
          <p:cNvSpPr txBox="1"/>
          <p:nvPr/>
        </p:nvSpPr>
        <p:spPr>
          <a:xfrm>
            <a:off x="459008" y="6100834"/>
            <a:ext cx="6094674" cy="369332"/>
          </a:xfrm>
          <a:prstGeom prst="rect">
            <a:avLst/>
          </a:prstGeom>
          <a:noFill/>
        </p:spPr>
        <p:txBody>
          <a:bodyPr wrap="square">
            <a:spAutoFit/>
          </a:bodyPr>
          <a:lstStyle/>
          <a:p>
            <a:r>
              <a:rPr lang="es-ES" b="1" dirty="0">
                <a:solidFill>
                  <a:schemeClr val="bg2">
                    <a:lumMod val="50000"/>
                  </a:schemeClr>
                </a:solidFill>
                <a:latin typeface="Calibri" panose="020F0502020204030204" pitchFamily="34" charset="0"/>
              </a:rPr>
              <a:t>Detalle de dimensiones del equipo Diapositiva 46 a 58.</a:t>
            </a:r>
            <a:endParaRPr lang="pt-BR" b="1" dirty="0"/>
          </a:p>
        </p:txBody>
      </p:sp>
    </p:spTree>
    <p:extLst>
      <p:ext uri="{BB962C8B-B14F-4D97-AF65-F5344CB8AC3E}">
        <p14:creationId xmlns:p14="http://schemas.microsoft.com/office/powerpoint/2010/main" val="234633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3311371" y="1953087"/>
            <a:ext cx="5174538" cy="4885472"/>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3200" dirty="0">
                <a:solidFill>
                  <a:srgbClr val="2B767D"/>
                </a:solidFill>
                <a:ea typeface="SimHei" panose="02010609060101010101" pitchFamily="49" charset="-122"/>
              </a:rPr>
              <a:t>CÚPULAS 1L, 3LE, 4LE, M1LE, M1LEC, M1LEP, MONITOR</a:t>
            </a:r>
          </a:p>
        </p:txBody>
      </p:sp>
      <p:sp>
        <p:nvSpPr>
          <p:cNvPr id="18" name="CaixaDeTexto 17">
            <a:extLst>
              <a:ext uri="{FF2B5EF4-FFF2-40B4-BE49-F238E27FC236}">
                <a16:creationId xmlns:a16="http://schemas.microsoft.com/office/drawing/2014/main" id="{50037D28-DB48-4C50-A137-C5203DCF8260}"/>
              </a:ext>
            </a:extLst>
          </p:cNvPr>
          <p:cNvSpPr txBox="1"/>
          <p:nvPr/>
        </p:nvSpPr>
        <p:spPr>
          <a:xfrm>
            <a:off x="3526056" y="3180105"/>
            <a:ext cx="2704300" cy="2431435"/>
          </a:xfrm>
          <a:prstGeom prst="rect">
            <a:avLst/>
          </a:prstGeom>
          <a:noFill/>
        </p:spPr>
        <p:txBody>
          <a:bodyPr wrap="square" rtlCol="0">
            <a:spAutoFit/>
          </a:bodyPr>
          <a:lstStyle/>
          <a:p>
            <a:pPr algn="ctr"/>
            <a:r>
              <a:rPr lang="pt-BR" sz="2000" dirty="0">
                <a:solidFill>
                  <a:srgbClr val="2B767D"/>
                </a:solidFill>
              </a:rPr>
              <a:t>CONTROLES </a:t>
            </a:r>
          </a:p>
          <a:p>
            <a:pPr algn="ctr"/>
            <a:endParaRPr lang="pt-BR" sz="2000" dirty="0">
              <a:solidFill>
                <a:srgbClr val="2B767D"/>
              </a:solidFill>
            </a:endParaRPr>
          </a:p>
          <a:p>
            <a:r>
              <a:rPr lang="es-ES" sz="1600" dirty="0">
                <a:solidFill>
                  <a:schemeClr val="bg2">
                    <a:lumMod val="50000"/>
                  </a:schemeClr>
                </a:solidFill>
              </a:rPr>
              <a:t>PANEL DE CONTROL</a:t>
            </a:r>
          </a:p>
          <a:p>
            <a:r>
              <a:rPr lang="es-ES" sz="1600" dirty="0">
                <a:solidFill>
                  <a:schemeClr val="bg2">
                    <a:lumMod val="50000"/>
                  </a:schemeClr>
                </a:solidFill>
              </a:rPr>
              <a:t>Permite encender y apagar el equipo (transformador primario) de forma independiente para cada cúpula. Dispone de fusible de protección eléctrica.</a:t>
            </a:r>
            <a:endParaRPr lang="pt-BR" sz="1600" dirty="0">
              <a:solidFill>
                <a:schemeClr val="bg2">
                  <a:lumMod val="50000"/>
                </a:schemeClr>
              </a:solidFill>
            </a:endParaRPr>
          </a:p>
        </p:txBody>
      </p:sp>
      <p:grpSp>
        <p:nvGrpSpPr>
          <p:cNvPr id="15" name="Grupo 14"/>
          <p:cNvGrpSpPr/>
          <p:nvPr/>
        </p:nvGrpSpPr>
        <p:grpSpPr>
          <a:xfrm>
            <a:off x="1" y="-34583"/>
            <a:ext cx="12192000" cy="1100339"/>
            <a:chOff x="1" y="-34583"/>
            <a:chExt cx="12192000" cy="1100339"/>
          </a:xfrm>
        </p:grpSpPr>
        <p:pic>
          <p:nvPicPr>
            <p:cNvPr id="21" name="Imagem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2" name="Imagem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3" name="Imagem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pic>
        <p:nvPicPr>
          <p:cNvPr id="4" name="Imagem 3">
            <a:extLst>
              <a:ext uri="{FF2B5EF4-FFF2-40B4-BE49-F238E27FC236}">
                <a16:creationId xmlns:a16="http://schemas.microsoft.com/office/drawing/2014/main" id="{84FCB087-4F7A-31C8-1163-49D63FA50F1A}"/>
              </a:ext>
            </a:extLst>
          </p:cNvPr>
          <p:cNvPicPr>
            <a:picLocks noChangeAspect="1"/>
          </p:cNvPicPr>
          <p:nvPr/>
        </p:nvPicPr>
        <p:blipFill>
          <a:blip r:embed="rId5">
            <a:extLst>
              <a:ext uri="{28A0092B-C50C-407E-A947-70E740481C1C}">
                <a14:useLocalDpi xmlns:a14="http://schemas.microsoft.com/office/drawing/2010/main" val="0"/>
              </a:ext>
            </a:extLst>
          </a:blip>
          <a:srcRect l="1392" r="1392"/>
          <a:stretch/>
        </p:blipFill>
        <p:spPr>
          <a:xfrm>
            <a:off x="6416786" y="2398347"/>
            <a:ext cx="1784411" cy="3994952"/>
          </a:xfrm>
          <a:prstGeom prst="rect">
            <a:avLst/>
          </a:prstGeom>
        </p:spPr>
      </p:pic>
    </p:spTree>
    <p:extLst>
      <p:ext uri="{BB962C8B-B14F-4D97-AF65-F5344CB8AC3E}">
        <p14:creationId xmlns:p14="http://schemas.microsoft.com/office/powerpoint/2010/main" val="3168696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ço Reservado para Rodapé 1"/>
          <p:cNvSpPr txBox="1">
            <a:spLocks/>
          </p:cNvSpPr>
          <p:nvPr/>
        </p:nvSpPr>
        <p:spPr>
          <a:xfrm>
            <a:off x="10922396" y="6285500"/>
            <a:ext cx="1064352" cy="518277"/>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000"/>
              </a:lnSpc>
            </a:pPr>
            <a:endParaRPr lang="pt-BR" kern="600" dirty="0">
              <a:solidFill>
                <a:schemeClr val="bg1"/>
              </a:solidFill>
            </a:endParaRPr>
          </a:p>
        </p:txBody>
      </p:sp>
      <p:sp>
        <p:nvSpPr>
          <p:cNvPr id="28" name="Retângulo 27"/>
          <p:cNvSpPr/>
          <p:nvPr/>
        </p:nvSpPr>
        <p:spPr>
          <a:xfrm>
            <a:off x="1924684" y="5405964"/>
            <a:ext cx="8650032" cy="597833"/>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El uso de cableado inadecuado en el edificio provocará graves problemas en el funcionamiento del equipo y en el lugar de instalación. Un cableado inadecuado provoca que los cables se sobrecalienten.</a:t>
            </a:r>
            <a:endParaRPr lang="es-AR" sz="1400" dirty="0">
              <a:latin typeface="Arial Narrow" panose="020B0606020202030204" pitchFamily="34" charset="0"/>
            </a:endParaRPr>
          </a:p>
        </p:txBody>
      </p:sp>
      <p:sp>
        <p:nvSpPr>
          <p:cNvPr id="29" name="Retângulo 28"/>
          <p:cNvSpPr/>
          <p:nvPr/>
        </p:nvSpPr>
        <p:spPr>
          <a:xfrm>
            <a:off x="1178629" y="5409795"/>
            <a:ext cx="603135" cy="600502"/>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30" name="Imagem 29"/>
          <p:cNvPicPr/>
          <p:nvPr/>
        </p:nvPicPr>
        <p:blipFill>
          <a:blip r:embed="rId2" cstate="print">
            <a:extLst>
              <a:ext uri="{28A0092B-C50C-407E-A947-70E740481C1C}">
                <a14:useLocalDpi xmlns:a14="http://schemas.microsoft.com/office/drawing/2010/main" val="0"/>
              </a:ext>
            </a:extLst>
          </a:blip>
          <a:stretch>
            <a:fillRect/>
          </a:stretch>
        </p:blipFill>
        <p:spPr>
          <a:xfrm>
            <a:off x="1296046" y="5538192"/>
            <a:ext cx="368300" cy="333375"/>
          </a:xfrm>
          <a:prstGeom prst="rect">
            <a:avLst/>
          </a:prstGeom>
        </p:spPr>
      </p:pic>
      <p:sp>
        <p:nvSpPr>
          <p:cNvPr id="11"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3200" dirty="0">
                <a:solidFill>
                  <a:srgbClr val="2B767D"/>
                </a:solidFill>
                <a:ea typeface="SimHei" panose="02010609060101010101" pitchFamily="49" charset="-122"/>
              </a:rPr>
              <a:t>PRE-REQUISITOS - ELÉCTRICO</a:t>
            </a:r>
          </a:p>
        </p:txBody>
      </p:sp>
      <p:sp>
        <p:nvSpPr>
          <p:cNvPr id="12" name="CaixaDeTexto 11"/>
          <p:cNvSpPr txBox="1"/>
          <p:nvPr/>
        </p:nvSpPr>
        <p:spPr>
          <a:xfrm>
            <a:off x="1062233" y="2002750"/>
            <a:ext cx="9195079" cy="2308324"/>
          </a:xfrm>
          <a:prstGeom prst="rect">
            <a:avLst/>
          </a:prstGeom>
          <a:noFill/>
        </p:spPr>
        <p:txBody>
          <a:bodyPr wrap="square" rtlCol="0">
            <a:spAutoFit/>
          </a:bodyPr>
          <a:lstStyle/>
          <a:p>
            <a:pPr algn="just"/>
            <a:r>
              <a:rPr lang="es-ES" dirty="0">
                <a:solidFill>
                  <a:schemeClr val="bg2">
                    <a:lumMod val="50000"/>
                  </a:schemeClr>
                </a:solidFill>
                <a:latin typeface="Calibri" panose="020F0502020204030204" pitchFamily="34" charset="0"/>
              </a:rPr>
              <a:t>• Se recomienda que la lámpara quirúrgica sea montada directamente en una caja de conexiones. Si esto no es posible, las líneas de suministro de energía entrantes deben cablearse de acuerdo con todos los códigos de construcción aplicables;</a:t>
            </a:r>
          </a:p>
          <a:p>
            <a:pPr algn="just"/>
            <a:endParaRPr lang="es-ES" dirty="0">
              <a:solidFill>
                <a:schemeClr val="bg2">
                  <a:lumMod val="50000"/>
                </a:schemeClr>
              </a:solidFill>
              <a:latin typeface="Calibri" panose="020F0502020204030204" pitchFamily="34" charset="0"/>
            </a:endParaRPr>
          </a:p>
          <a:p>
            <a:pPr algn="just"/>
            <a:r>
              <a:rPr lang="es-ES" dirty="0">
                <a:solidFill>
                  <a:schemeClr val="bg2">
                    <a:lumMod val="50000"/>
                  </a:schemeClr>
                </a:solidFill>
                <a:latin typeface="Calibri" panose="020F0502020204030204" pitchFamily="34" charset="0"/>
              </a:rPr>
              <a:t>• Los interruptores internos de la caja LTT sólo conectan la energía al transformador;</a:t>
            </a:r>
          </a:p>
          <a:p>
            <a:pPr algn="just"/>
            <a:endParaRPr lang="es-ES" dirty="0">
              <a:solidFill>
                <a:schemeClr val="bg2">
                  <a:lumMod val="50000"/>
                </a:schemeClr>
              </a:solidFill>
              <a:latin typeface="Calibri" panose="020F0502020204030204" pitchFamily="34" charset="0"/>
            </a:endParaRPr>
          </a:p>
          <a:p>
            <a:pPr algn="just"/>
            <a:r>
              <a:rPr lang="es-ES" dirty="0">
                <a:solidFill>
                  <a:schemeClr val="bg2">
                    <a:lumMod val="50000"/>
                  </a:schemeClr>
                </a:solidFill>
                <a:latin typeface="Calibri" panose="020F0502020204030204" pitchFamily="34" charset="0"/>
              </a:rPr>
              <a:t>• Se recomienda que la alimentación del circuito se alimente a través de un disyuntor, el cual actuará como interruptor de desconexión de energía GENERAL.</a:t>
            </a:r>
          </a:p>
        </p:txBody>
      </p:sp>
      <p:sp>
        <p:nvSpPr>
          <p:cNvPr id="18" name="Retângulo 17"/>
          <p:cNvSpPr/>
          <p:nvPr/>
        </p:nvSpPr>
        <p:spPr>
          <a:xfrm>
            <a:off x="1890507" y="4704242"/>
            <a:ext cx="8650032" cy="597833"/>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Todas las instalaciones eléctricas deberán cumplir con los requisitos de instalación eléctrica indicados por las normas de “Instalaciones Eléctricas de Baja Tensión” o norma equivalente.</a:t>
            </a:r>
            <a:endParaRPr lang="es-AR" sz="1400" dirty="0">
              <a:latin typeface="Arial Narrow" panose="020B0606020202030204" pitchFamily="34" charset="0"/>
            </a:endParaRPr>
          </a:p>
        </p:txBody>
      </p:sp>
      <p:sp>
        <p:nvSpPr>
          <p:cNvPr id="19" name="Retângulo 18"/>
          <p:cNvSpPr/>
          <p:nvPr/>
        </p:nvSpPr>
        <p:spPr>
          <a:xfrm>
            <a:off x="1166159" y="4701573"/>
            <a:ext cx="603135" cy="600502"/>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20" name="Imagem 19"/>
          <p:cNvPicPr/>
          <p:nvPr/>
        </p:nvPicPr>
        <p:blipFill>
          <a:blip r:embed="rId2" cstate="print">
            <a:extLst>
              <a:ext uri="{28A0092B-C50C-407E-A947-70E740481C1C}">
                <a14:useLocalDpi xmlns:a14="http://schemas.microsoft.com/office/drawing/2010/main" val="0"/>
              </a:ext>
            </a:extLst>
          </a:blip>
          <a:stretch>
            <a:fillRect/>
          </a:stretch>
        </p:blipFill>
        <p:spPr>
          <a:xfrm>
            <a:off x="1277451" y="4844958"/>
            <a:ext cx="368300" cy="333375"/>
          </a:xfrm>
          <a:prstGeom prst="rect">
            <a:avLst/>
          </a:prstGeom>
        </p:spPr>
      </p:pic>
      <p:grpSp>
        <p:nvGrpSpPr>
          <p:cNvPr id="16" name="Grupo 15"/>
          <p:cNvGrpSpPr/>
          <p:nvPr/>
        </p:nvGrpSpPr>
        <p:grpSpPr>
          <a:xfrm>
            <a:off x="1" y="-34583"/>
            <a:ext cx="12192000" cy="1100339"/>
            <a:chOff x="1" y="-34583"/>
            <a:chExt cx="12192000" cy="1100339"/>
          </a:xfrm>
        </p:grpSpPr>
        <p:pic>
          <p:nvPicPr>
            <p:cNvPr id="24" name="Imagem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5" name="Imagem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6" name="Imagem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1728920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874119631"/>
              </p:ext>
            </p:extLst>
          </p:nvPr>
        </p:nvGraphicFramePr>
        <p:xfrm>
          <a:off x="2673567" y="2328990"/>
          <a:ext cx="6862774" cy="1934131"/>
        </p:xfrm>
        <a:graphic>
          <a:graphicData uri="http://schemas.openxmlformats.org/drawingml/2006/table">
            <a:tbl>
              <a:tblPr/>
              <a:tblGrid>
                <a:gridCol w="2574095">
                  <a:extLst>
                    <a:ext uri="{9D8B030D-6E8A-4147-A177-3AD203B41FA5}">
                      <a16:colId xmlns:a16="http://schemas.microsoft.com/office/drawing/2014/main" val="20000"/>
                    </a:ext>
                  </a:extLst>
                </a:gridCol>
                <a:gridCol w="2574095">
                  <a:extLst>
                    <a:ext uri="{9D8B030D-6E8A-4147-A177-3AD203B41FA5}">
                      <a16:colId xmlns:a16="http://schemas.microsoft.com/office/drawing/2014/main" val="20001"/>
                    </a:ext>
                  </a:extLst>
                </a:gridCol>
                <a:gridCol w="1714584">
                  <a:extLst>
                    <a:ext uri="{9D8B030D-6E8A-4147-A177-3AD203B41FA5}">
                      <a16:colId xmlns:a16="http://schemas.microsoft.com/office/drawing/2014/main" val="20002"/>
                    </a:ext>
                  </a:extLst>
                </a:gridCol>
              </a:tblGrid>
              <a:tr h="305389">
                <a:tc>
                  <a:txBody>
                    <a:bodyPr/>
                    <a:lstStyle/>
                    <a:p>
                      <a:pPr algn="ctr">
                        <a:lnSpc>
                          <a:spcPct val="150000"/>
                        </a:lnSpc>
                        <a:spcAft>
                          <a:spcPts val="0"/>
                        </a:spcAft>
                        <a:tabLst>
                          <a:tab pos="2700020" algn="ctr"/>
                          <a:tab pos="5400040" algn="r"/>
                        </a:tabLst>
                      </a:pPr>
                      <a:endParaRPr lang="pt-BR" sz="1200" dirty="0">
                        <a:solidFill>
                          <a:schemeClr val="bg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020" algn="ctr"/>
                          <a:tab pos="5400040" algn="r"/>
                        </a:tabLst>
                      </a:pPr>
                      <a:r>
                        <a:rPr lang="pt-BR" sz="1200" b="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DESCRIPCIÓN</a:t>
                      </a:r>
                      <a:endParaRPr lang="pt-BR" sz="1200" dirty="0">
                        <a:solidFill>
                          <a:schemeClr val="bg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200" b="1"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rPr>
                        <a:t>CONSUMO</a:t>
                      </a:r>
                      <a:r>
                        <a:rPr lang="pt-BR" sz="1200" b="1" baseline="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rPr>
                        <a:t> EN</a:t>
                      </a:r>
                      <a:r>
                        <a:rPr lang="pt-BR" sz="1200" b="1"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rPr>
                        <a:t> VA</a:t>
                      </a:r>
                      <a:endParaRPr lang="pt-BR"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1457">
                <a:tc rowSpan="6">
                  <a:txBody>
                    <a:bodyPr/>
                    <a:lstStyle/>
                    <a:p>
                      <a:pPr algn="ctr">
                        <a:lnSpc>
                          <a:spcPct val="150000"/>
                        </a:lnSpc>
                        <a:spcAft>
                          <a:spcPts val="800"/>
                        </a:spcAft>
                      </a:pPr>
                      <a:r>
                        <a:rPr lang="pt-BR"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LÁMPARA TECHO / PARED</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pt-BR"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Cúpula LED 1L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pt-BR" sz="12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87</a:t>
                      </a:r>
                      <a:endParaRPr lang="pt-BR"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1457">
                <a:tc vMerge="1">
                  <a:txBody>
                    <a:bodyPr/>
                    <a:lstStyle/>
                    <a:p>
                      <a:endParaRPr lang="pt-BR"/>
                    </a:p>
                  </a:txBody>
                  <a:tcPr/>
                </a:tc>
                <a:tc>
                  <a:txBody>
                    <a:bodyPr/>
                    <a:lstStyle/>
                    <a:p>
                      <a:pPr algn="ctr">
                        <a:lnSpc>
                          <a:spcPct val="150000"/>
                        </a:lnSpc>
                        <a:spcAft>
                          <a:spcPts val="800"/>
                        </a:spcAft>
                      </a:pPr>
                      <a:r>
                        <a:rPr lang="pt-BR"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Cúpula LED 3LE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pt-BR" sz="12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206</a:t>
                      </a:r>
                      <a:endParaRPr lang="pt-BR"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1457">
                <a:tc vMerge="1">
                  <a:txBody>
                    <a:bodyPr/>
                    <a:lstStyle/>
                    <a:p>
                      <a:endParaRPr lang="pt-BR"/>
                    </a:p>
                  </a:txBody>
                  <a:tcPr/>
                </a:tc>
                <a:tc>
                  <a:txBody>
                    <a:bodyPr/>
                    <a:lstStyle/>
                    <a:p>
                      <a:pPr algn="ctr">
                        <a:lnSpc>
                          <a:spcPct val="150000"/>
                        </a:lnSpc>
                        <a:spcAft>
                          <a:spcPts val="800"/>
                        </a:spcAft>
                      </a:pPr>
                      <a:r>
                        <a:rPr lang="pt-BR"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Cúpula LED 4LE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pt-BR" sz="12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282</a:t>
                      </a:r>
                      <a:endParaRPr lang="pt-BR"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1457">
                <a:tc vMerge="1">
                  <a:txBody>
                    <a:bodyPr/>
                    <a:lstStyle/>
                    <a:p>
                      <a:endParaRPr lang="pt-BR"/>
                    </a:p>
                  </a:txBody>
                  <a:tcPr/>
                </a:tc>
                <a:tc>
                  <a:txBody>
                    <a:bodyPr/>
                    <a:lstStyle/>
                    <a:p>
                      <a:pPr algn="ctr">
                        <a:lnSpc>
                          <a:spcPct val="150000"/>
                        </a:lnSpc>
                        <a:spcAft>
                          <a:spcPts val="800"/>
                        </a:spcAft>
                      </a:pPr>
                      <a:r>
                        <a:rPr lang="pt-BR"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Cúpula LED M1LE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pt-BR" sz="12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359</a:t>
                      </a:r>
                      <a:endParaRPr lang="pt-BR"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1457">
                <a:tc vMerge="1">
                  <a:txBody>
                    <a:bodyPr/>
                    <a:lstStyle/>
                    <a:p>
                      <a:endParaRPr lang="pt-BR"/>
                    </a:p>
                  </a:txBody>
                  <a:tcPr/>
                </a:tc>
                <a:tc>
                  <a:txBody>
                    <a:bodyPr/>
                    <a:lstStyle/>
                    <a:p>
                      <a:pPr algn="ctr">
                        <a:lnSpc>
                          <a:spcPct val="150000"/>
                        </a:lnSpc>
                        <a:spcAft>
                          <a:spcPts val="800"/>
                        </a:spcAft>
                      </a:pPr>
                      <a:r>
                        <a:rPr lang="pt-BR"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Cúpula LED M1LEC</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pt-BR" sz="12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369</a:t>
                      </a:r>
                      <a:endParaRPr lang="pt-BR"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457">
                <a:tc vMerge="1">
                  <a:txBody>
                    <a:bodyPr/>
                    <a:lstStyle/>
                    <a:p>
                      <a:endParaRPr lang="pt-BR"/>
                    </a:p>
                  </a:txBody>
                  <a:tcPr/>
                </a:tc>
                <a:tc>
                  <a:txBody>
                    <a:bodyPr/>
                    <a:lstStyle/>
                    <a:p>
                      <a:pPr algn="ctr">
                        <a:lnSpc>
                          <a:spcPct val="150000"/>
                        </a:lnSpc>
                        <a:spcAft>
                          <a:spcPts val="800"/>
                        </a:spcAft>
                      </a:pPr>
                      <a:r>
                        <a:rPr lang="pt-BR"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Monitor</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pt-BR" sz="12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187</a:t>
                      </a:r>
                      <a:endParaRPr lang="pt-BR"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Retângulo 2"/>
          <p:cNvSpPr/>
          <p:nvPr/>
        </p:nvSpPr>
        <p:spPr>
          <a:xfrm>
            <a:off x="2673567" y="4835407"/>
            <a:ext cx="6862773" cy="1107676"/>
          </a:xfrm>
          <a:prstGeom prst="rect">
            <a:avLst/>
          </a:prstGeom>
        </p:spPr>
        <p:txBody>
          <a:bodyPr wrap="square">
            <a:spAutoFit/>
          </a:bodyPr>
          <a:lstStyle/>
          <a:p>
            <a:pPr indent="449580" algn="ctr">
              <a:lnSpc>
                <a:spcPct val="107000"/>
              </a:lnSpc>
              <a:spcAft>
                <a:spcPts val="800"/>
              </a:spcAft>
            </a:pPr>
            <a:r>
              <a:rPr lang="pt-BR" sz="1600" b="1"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EJEMPLO:</a:t>
            </a:r>
          </a:p>
          <a:p>
            <a:pPr indent="449580" algn="ctr">
              <a:lnSpc>
                <a:spcPct val="107000"/>
              </a:lnSpc>
              <a:spcAft>
                <a:spcPts val="800"/>
              </a:spcAft>
            </a:pPr>
            <a:r>
              <a:rPr lang="pt-BR" sz="1600" b="1"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LÁMPARA QUIRÚRGICA DE TECHO DOBLE 4LE/M1LE.</a:t>
            </a:r>
          </a:p>
          <a:p>
            <a:pPr indent="449580" algn="ctr">
              <a:lnSpc>
                <a:spcPct val="107000"/>
              </a:lnSpc>
              <a:spcAft>
                <a:spcPts val="800"/>
              </a:spcAft>
            </a:pPr>
            <a:r>
              <a:rPr lang="pt-BR" b="1"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Consumo </a:t>
            </a:r>
            <a:r>
              <a:rPr lang="pt-BR" b="1" dirty="0" err="1">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en</a:t>
            </a:r>
            <a:r>
              <a:rPr lang="pt-BR" b="1"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 VA: 282 + 359 = </a:t>
            </a:r>
            <a:r>
              <a:rPr lang="pt-BR" b="1" u="sng"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641VA</a:t>
            </a:r>
            <a:endParaRPr lang="pt-BR"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3200" dirty="0">
                <a:solidFill>
                  <a:srgbClr val="2B767D"/>
                </a:solidFill>
                <a:ea typeface="SimHei" panose="02010609060101010101" pitchFamily="49" charset="-122"/>
              </a:rPr>
              <a:t>PRE-REQUISITOS - ELÉCTRICO - CONSUMO</a:t>
            </a:r>
          </a:p>
        </p:txBody>
      </p:sp>
      <p:grpSp>
        <p:nvGrpSpPr>
          <p:cNvPr id="9" name="Grupo 8"/>
          <p:cNvGrpSpPr/>
          <p:nvPr/>
        </p:nvGrpSpPr>
        <p:grpSpPr>
          <a:xfrm>
            <a:off x="1" y="-34583"/>
            <a:ext cx="12192000" cy="1100339"/>
            <a:chOff x="1" y="-34583"/>
            <a:chExt cx="12192000" cy="110033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5" name="Image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6" name="Image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2962644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32891" y="-18156"/>
            <a:ext cx="12224890" cy="6875807"/>
            <a:chOff x="-32891" y="-18156"/>
            <a:chExt cx="12224890" cy="6875807"/>
          </a:xfrm>
        </p:grpSpPr>
        <p:pic>
          <p:nvPicPr>
            <p:cNvPr id="11" name="Espaço Reservado para Conteúdo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1" y="-18156"/>
              <a:ext cx="12224890" cy="6875807"/>
            </a:xfrm>
            <a:prstGeom prst="rect">
              <a:avLst/>
            </a:prstGeom>
          </p:spPr>
        </p:pic>
        <p:grpSp>
          <p:nvGrpSpPr>
            <p:cNvPr id="13" name="Grupo 12"/>
            <p:cNvGrpSpPr/>
            <p:nvPr/>
          </p:nvGrpSpPr>
          <p:grpSpPr>
            <a:xfrm>
              <a:off x="302063" y="800498"/>
              <a:ext cx="2274802" cy="5354416"/>
              <a:chOff x="215120" y="1562210"/>
              <a:chExt cx="1486409" cy="3498708"/>
            </a:xfrm>
          </p:grpSpPr>
          <p:pic>
            <p:nvPicPr>
              <p:cNvPr id="14" name="Image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52" y="1562210"/>
                <a:ext cx="1043745" cy="731937"/>
              </a:xfrm>
              <a:prstGeom prst="rect">
                <a:avLst/>
              </a:prstGeom>
            </p:spPr>
          </p:pic>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120" y="4366458"/>
                <a:ext cx="1486409" cy="694460"/>
              </a:xfrm>
              <a:prstGeom prst="rect">
                <a:avLst/>
              </a:prstGeom>
            </p:spPr>
          </p:pic>
        </p:grpSp>
      </p:grpSp>
      <p:graphicFrame>
        <p:nvGraphicFramePr>
          <p:cNvPr id="2" name="Tabela 1">
            <a:extLst>
              <a:ext uri="{FF2B5EF4-FFF2-40B4-BE49-F238E27FC236}">
                <a16:creationId xmlns:a16="http://schemas.microsoft.com/office/drawing/2014/main" id="{CE0B64C5-2E04-1B69-2C6E-C737BFEA546E}"/>
              </a:ext>
            </a:extLst>
          </p:cNvPr>
          <p:cNvGraphicFramePr>
            <a:graphicFrameLocks noGrp="1"/>
          </p:cNvGraphicFramePr>
          <p:nvPr>
            <p:extLst>
              <p:ext uri="{D42A27DB-BD31-4B8C-83A1-F6EECF244321}">
                <p14:modId xmlns:p14="http://schemas.microsoft.com/office/powerpoint/2010/main" val="2773969329"/>
              </p:ext>
            </p:extLst>
          </p:nvPr>
        </p:nvGraphicFramePr>
        <p:xfrm>
          <a:off x="3176402" y="5459049"/>
          <a:ext cx="6661150" cy="805180"/>
        </p:xfrm>
        <a:graphic>
          <a:graphicData uri="http://schemas.openxmlformats.org/drawingml/2006/table">
            <a:tbl>
              <a:tblPr firstRow="1" firstCol="1" bandRow="1">
                <a:tableStyleId>{F5AB1C69-6EDB-4FF4-983F-18BD219EF322}</a:tableStyleId>
              </a:tblPr>
              <a:tblGrid>
                <a:gridCol w="1200150">
                  <a:extLst>
                    <a:ext uri="{9D8B030D-6E8A-4147-A177-3AD203B41FA5}">
                      <a16:colId xmlns:a16="http://schemas.microsoft.com/office/drawing/2014/main" val="1219055004"/>
                    </a:ext>
                  </a:extLst>
                </a:gridCol>
                <a:gridCol w="2492375">
                  <a:extLst>
                    <a:ext uri="{9D8B030D-6E8A-4147-A177-3AD203B41FA5}">
                      <a16:colId xmlns:a16="http://schemas.microsoft.com/office/drawing/2014/main" val="4012484923"/>
                    </a:ext>
                  </a:extLst>
                </a:gridCol>
                <a:gridCol w="1015365">
                  <a:extLst>
                    <a:ext uri="{9D8B030D-6E8A-4147-A177-3AD203B41FA5}">
                      <a16:colId xmlns:a16="http://schemas.microsoft.com/office/drawing/2014/main" val="948428857"/>
                    </a:ext>
                  </a:extLst>
                </a:gridCol>
                <a:gridCol w="829945">
                  <a:extLst>
                    <a:ext uri="{9D8B030D-6E8A-4147-A177-3AD203B41FA5}">
                      <a16:colId xmlns:a16="http://schemas.microsoft.com/office/drawing/2014/main" val="879407774"/>
                    </a:ext>
                  </a:extLst>
                </a:gridCol>
                <a:gridCol w="1123315">
                  <a:extLst>
                    <a:ext uri="{9D8B030D-6E8A-4147-A177-3AD203B41FA5}">
                      <a16:colId xmlns:a16="http://schemas.microsoft.com/office/drawing/2014/main" val="372030212"/>
                    </a:ext>
                  </a:extLst>
                </a:gridCol>
              </a:tblGrid>
              <a:tr h="201295">
                <a:tc>
                  <a:txBody>
                    <a:bodyPr/>
                    <a:lstStyle/>
                    <a:p>
                      <a:pPr>
                        <a:lnSpc>
                          <a:spcPct val="115000"/>
                        </a:lnSpc>
                        <a:tabLst>
                          <a:tab pos="2700020" algn="ctr"/>
                          <a:tab pos="5400040" algn="r"/>
                        </a:tabLst>
                      </a:pPr>
                      <a:r>
                        <a:rPr lang="pt-BR" sz="1100">
                          <a:effectLst/>
                        </a:rPr>
                        <a:t>Análise Crítica</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nSpc>
                          <a:spcPct val="115000"/>
                        </a:lnSpc>
                        <a:tabLst>
                          <a:tab pos="2700020" algn="ctr"/>
                          <a:tab pos="5400040" algn="r"/>
                        </a:tabLst>
                      </a:pPr>
                      <a:r>
                        <a:rPr lang="pt-BR" sz="1100">
                          <a:effectLst/>
                        </a:rPr>
                        <a:t>Nome</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gn="ctr">
                        <a:lnSpc>
                          <a:spcPct val="115000"/>
                        </a:lnSpc>
                        <a:tabLst>
                          <a:tab pos="2700020" algn="ctr"/>
                          <a:tab pos="5400040" algn="r"/>
                        </a:tabLst>
                      </a:pPr>
                      <a:r>
                        <a:rPr lang="pt-BR" sz="1100">
                          <a:effectLst/>
                        </a:rPr>
                        <a:t>Visto</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gn="ctr">
                        <a:lnSpc>
                          <a:spcPct val="115000"/>
                        </a:lnSpc>
                        <a:tabLst>
                          <a:tab pos="2700020" algn="ctr"/>
                          <a:tab pos="5400040" algn="r"/>
                        </a:tabLst>
                      </a:pPr>
                      <a:r>
                        <a:rPr lang="pt-BR" sz="1100">
                          <a:effectLst/>
                        </a:rPr>
                        <a:t>Data</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gn="ctr">
                        <a:lnSpc>
                          <a:spcPct val="115000"/>
                        </a:lnSpc>
                        <a:tabLst>
                          <a:tab pos="2700020" algn="ctr"/>
                          <a:tab pos="5400040" algn="r"/>
                        </a:tabLst>
                      </a:pPr>
                      <a:r>
                        <a:rPr lang="pt-BR" sz="1100">
                          <a:effectLst/>
                        </a:rPr>
                        <a:t>Vigência</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extLst>
                  <a:ext uri="{0D108BD9-81ED-4DB2-BD59-A6C34878D82A}">
                    <a16:rowId xmlns:a16="http://schemas.microsoft.com/office/drawing/2014/main" val="4074281739"/>
                  </a:ext>
                </a:extLst>
              </a:tr>
              <a:tr h="201295">
                <a:tc>
                  <a:txBody>
                    <a:bodyPr/>
                    <a:lstStyle/>
                    <a:p>
                      <a:pPr>
                        <a:lnSpc>
                          <a:spcPct val="115000"/>
                        </a:lnSpc>
                        <a:tabLst>
                          <a:tab pos="2700020" algn="ctr"/>
                          <a:tab pos="5400040" algn="r"/>
                        </a:tabLst>
                      </a:pPr>
                      <a:r>
                        <a:rPr lang="x-none" sz="1100">
                          <a:effectLst/>
                        </a:rPr>
                        <a:t>Elaborado por:</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nSpc>
                          <a:spcPct val="115000"/>
                        </a:lnSpc>
                        <a:tabLst>
                          <a:tab pos="2700020" algn="ctr"/>
                          <a:tab pos="5400040" algn="r"/>
                        </a:tabLst>
                      </a:pPr>
                      <a:r>
                        <a:rPr lang="pt-BR" sz="1100" dirty="0">
                          <a:effectLst/>
                        </a:rPr>
                        <a:t>Audrey Teixeira</a:t>
                      </a:r>
                      <a:endParaRPr lang="pt-BR" sz="12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nSpc>
                          <a:spcPct val="115000"/>
                        </a:lnSpc>
                        <a:tabLst>
                          <a:tab pos="2700020" algn="ctr"/>
                          <a:tab pos="5400040" algn="r"/>
                        </a:tabLst>
                      </a:pPr>
                      <a:r>
                        <a:rPr lang="pt-BR" sz="1100">
                          <a:effectLst/>
                        </a:rPr>
                        <a:t> </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gn="ctr">
                        <a:lnSpc>
                          <a:spcPct val="115000"/>
                        </a:lnSpc>
                        <a:tabLst>
                          <a:tab pos="2700020" algn="ctr"/>
                          <a:tab pos="5400040" algn="r"/>
                        </a:tabLst>
                      </a:pPr>
                      <a:r>
                        <a:rPr lang="pt-BR" sz="1100" dirty="0">
                          <a:effectLst/>
                        </a:rPr>
                        <a:t>22/01/24</a:t>
                      </a:r>
                      <a:endParaRPr lang="pt-BR" sz="12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rowSpan="3">
                  <a:txBody>
                    <a:bodyPr/>
                    <a:lstStyle/>
                    <a:p>
                      <a:pPr marL="0" marR="0" lvl="0" indent="0" algn="ctr" defTabSz="914400" rtl="0" eaLnBrk="1" fontAlgn="auto" latinLnBrk="0" hangingPunct="1">
                        <a:lnSpc>
                          <a:spcPct val="115000"/>
                        </a:lnSpc>
                        <a:spcBef>
                          <a:spcPts val="0"/>
                        </a:spcBef>
                        <a:spcAft>
                          <a:spcPts val="0"/>
                        </a:spcAft>
                        <a:buClrTx/>
                        <a:buSzTx/>
                        <a:buFontTx/>
                        <a:buNone/>
                        <a:tabLst>
                          <a:tab pos="2700020" algn="ctr"/>
                          <a:tab pos="5400040" algn="r"/>
                        </a:tabLst>
                        <a:defRPr/>
                      </a:pPr>
                      <a:r>
                        <a:rPr kumimoji="0" lang="pt-BR" sz="1100" b="0" u="none" strike="noStrike" kern="1200" cap="none" spc="0" normalizeH="0" baseline="0" noProof="0" dirty="0">
                          <a:ln>
                            <a:noFill/>
                          </a:ln>
                          <a:solidFill>
                            <a:prstClr val="black"/>
                          </a:solidFill>
                          <a:effectLst/>
                          <a:uLnTx/>
                          <a:uFillTx/>
                        </a:rPr>
                        <a:t>22/01/24</a:t>
                      </a:r>
                      <a:endParaRPr kumimoji="0" lang="pt-B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extLst>
                  <a:ext uri="{0D108BD9-81ED-4DB2-BD59-A6C34878D82A}">
                    <a16:rowId xmlns:a16="http://schemas.microsoft.com/office/drawing/2014/main" val="1133790708"/>
                  </a:ext>
                </a:extLst>
              </a:tr>
              <a:tr h="201295">
                <a:tc>
                  <a:txBody>
                    <a:bodyPr/>
                    <a:lstStyle/>
                    <a:p>
                      <a:pPr>
                        <a:lnSpc>
                          <a:spcPct val="115000"/>
                        </a:lnSpc>
                        <a:tabLst>
                          <a:tab pos="2700020" algn="ctr"/>
                          <a:tab pos="5400040" algn="r"/>
                        </a:tabLst>
                      </a:pPr>
                      <a:r>
                        <a:rPr lang="pt-BR" sz="1100">
                          <a:effectLst/>
                        </a:rPr>
                        <a:t>Revisado</a:t>
                      </a:r>
                      <a:r>
                        <a:rPr lang="x-none" sz="1100">
                          <a:effectLst/>
                        </a:rPr>
                        <a:t> por:</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nSpc>
                          <a:spcPct val="115000"/>
                        </a:lnSpc>
                        <a:tabLst>
                          <a:tab pos="2700020" algn="ctr"/>
                          <a:tab pos="5400040" algn="r"/>
                        </a:tabLst>
                      </a:pPr>
                      <a:r>
                        <a:rPr lang="pt-BR" sz="1100" dirty="0">
                          <a:effectLst/>
                        </a:rPr>
                        <a:t>Péricles Damin</a:t>
                      </a:r>
                      <a:endParaRPr lang="pt-BR" sz="12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nSpc>
                          <a:spcPct val="115000"/>
                        </a:lnSpc>
                        <a:tabLst>
                          <a:tab pos="2700020" algn="ctr"/>
                          <a:tab pos="5400040" algn="r"/>
                        </a:tabLst>
                      </a:pPr>
                      <a:r>
                        <a:rPr lang="pt-BR" sz="1100">
                          <a:effectLst/>
                        </a:rPr>
                        <a:t> </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gn="ctr">
                        <a:lnSpc>
                          <a:spcPct val="115000"/>
                        </a:lnSpc>
                        <a:tabLst>
                          <a:tab pos="2700020" algn="ctr"/>
                          <a:tab pos="5400040" algn="r"/>
                        </a:tabLst>
                      </a:pPr>
                      <a:r>
                        <a:rPr lang="pt-BR" sz="1100" dirty="0">
                          <a:effectLst/>
                        </a:rPr>
                        <a:t>22/01/24</a:t>
                      </a:r>
                      <a:endParaRPr lang="pt-BR" sz="12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vMerge="1">
                  <a:txBody>
                    <a:bodyPr/>
                    <a:lstStyle/>
                    <a:p>
                      <a:endParaRPr lang="pt-BR"/>
                    </a:p>
                  </a:txBody>
                  <a:tcPr/>
                </a:tc>
                <a:extLst>
                  <a:ext uri="{0D108BD9-81ED-4DB2-BD59-A6C34878D82A}">
                    <a16:rowId xmlns:a16="http://schemas.microsoft.com/office/drawing/2014/main" val="40037310"/>
                  </a:ext>
                </a:extLst>
              </a:tr>
              <a:tr h="201295">
                <a:tc>
                  <a:txBody>
                    <a:bodyPr/>
                    <a:lstStyle/>
                    <a:p>
                      <a:pPr>
                        <a:lnSpc>
                          <a:spcPct val="115000"/>
                        </a:lnSpc>
                        <a:tabLst>
                          <a:tab pos="2700020" algn="ctr"/>
                          <a:tab pos="5400040" algn="r"/>
                        </a:tabLst>
                      </a:pPr>
                      <a:r>
                        <a:rPr lang="pt-BR" sz="1100">
                          <a:effectLst/>
                        </a:rPr>
                        <a:t>Aprovado </a:t>
                      </a:r>
                      <a:r>
                        <a:rPr lang="x-none" sz="1100">
                          <a:effectLst/>
                        </a:rPr>
                        <a:t>por:</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nSpc>
                          <a:spcPct val="115000"/>
                        </a:lnSpc>
                        <a:tabLst>
                          <a:tab pos="2700020" algn="ctr"/>
                          <a:tab pos="5400040" algn="r"/>
                        </a:tabLst>
                      </a:pPr>
                      <a:r>
                        <a:rPr lang="pt-BR" sz="1100">
                          <a:effectLst/>
                        </a:rPr>
                        <a:t>Gisele Fontoura </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a:lnSpc>
                          <a:spcPct val="115000"/>
                        </a:lnSpc>
                        <a:tabLst>
                          <a:tab pos="2700020" algn="ctr"/>
                          <a:tab pos="5400040" algn="r"/>
                        </a:tabLst>
                      </a:pPr>
                      <a:r>
                        <a:rPr lang="pt-BR" sz="1100">
                          <a:effectLst/>
                        </a:rPr>
                        <a:t> </a:t>
                      </a:r>
                      <a:endParaRPr lang="pt-BR" sz="1200">
                        <a:effectLst/>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tab pos="2700020" algn="ctr"/>
                          <a:tab pos="5400040" algn="r"/>
                        </a:tabLst>
                        <a:defRPr/>
                      </a:pPr>
                      <a:r>
                        <a:rPr kumimoji="0" lang="pt-BR" sz="1100" b="0" u="none" strike="noStrike" kern="1200" cap="none" spc="0" normalizeH="0" baseline="0" noProof="0" dirty="0">
                          <a:ln>
                            <a:noFill/>
                          </a:ln>
                          <a:solidFill>
                            <a:prstClr val="black"/>
                          </a:solidFill>
                          <a:effectLst/>
                          <a:uLnTx/>
                          <a:uFillTx/>
                        </a:rPr>
                        <a:t>22/01/24</a:t>
                      </a:r>
                      <a:endParaRPr kumimoji="0" lang="pt-B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Gautami" panose="020B0502040204020203" pitchFamily="34" charset="0"/>
                      </a:endParaRPr>
                    </a:p>
                  </a:txBody>
                  <a:tcPr marL="68580" marR="68580" marT="0" marB="0" anchor="ctr"/>
                </a:tc>
                <a:tc vMerge="1">
                  <a:txBody>
                    <a:bodyPr/>
                    <a:lstStyle/>
                    <a:p>
                      <a:endParaRPr lang="pt-BR"/>
                    </a:p>
                  </a:txBody>
                  <a:tcPr/>
                </a:tc>
                <a:extLst>
                  <a:ext uri="{0D108BD9-81ED-4DB2-BD59-A6C34878D82A}">
                    <a16:rowId xmlns:a16="http://schemas.microsoft.com/office/drawing/2014/main" val="4042564766"/>
                  </a:ext>
                </a:extLst>
              </a:tr>
            </a:tbl>
          </a:graphicData>
        </a:graphic>
      </p:graphicFrame>
      <p:sp>
        <p:nvSpPr>
          <p:cNvPr id="3" name="Retângulo 2">
            <a:extLst>
              <a:ext uri="{FF2B5EF4-FFF2-40B4-BE49-F238E27FC236}">
                <a16:creationId xmlns:a16="http://schemas.microsoft.com/office/drawing/2014/main" id="{1083E66A-843D-A67F-A87A-1D1890210E00}"/>
              </a:ext>
            </a:extLst>
          </p:cNvPr>
          <p:cNvSpPr/>
          <p:nvPr/>
        </p:nvSpPr>
        <p:spPr>
          <a:xfrm>
            <a:off x="2321555" y="2475900"/>
            <a:ext cx="7515997" cy="1887696"/>
          </a:xfrm>
          <a:prstGeom prst="rect">
            <a:avLst/>
          </a:prstGeom>
          <a:effectLst>
            <a:outerShdw blurRad="50800" dist="38100" dir="2700000" algn="tl" rotWithShape="0">
              <a:prstClr val="black">
                <a:alpha val="40000"/>
              </a:prstClr>
            </a:outerShdw>
          </a:effectLst>
        </p:spPr>
        <p:txBody>
          <a:bodyPr wrap="square">
            <a:spAutoFit/>
          </a:bodyPr>
          <a:lstStyle/>
          <a:p>
            <a:pPr algn="ctr">
              <a:lnSpc>
                <a:spcPts val="7000"/>
              </a:lnSpc>
            </a:pPr>
            <a:r>
              <a:rPr lang="pt-BR" sz="6600" dirty="0">
                <a:solidFill>
                  <a:schemeClr val="bg1"/>
                </a:solidFill>
              </a:rPr>
              <a:t>FINAL DE ESTE CAPITULO</a:t>
            </a:r>
          </a:p>
        </p:txBody>
      </p:sp>
    </p:spTree>
    <p:extLst>
      <p:ext uri="{BB962C8B-B14F-4D97-AF65-F5344CB8AC3E}">
        <p14:creationId xmlns:p14="http://schemas.microsoft.com/office/powerpoint/2010/main" val="308955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168" y="1729219"/>
            <a:ext cx="8064769" cy="4189676"/>
          </a:xfrm>
          <a:prstGeom prst="rect">
            <a:avLst/>
          </a:prstGeom>
        </p:spPr>
      </p:pic>
      <p:sp>
        <p:nvSpPr>
          <p:cNvPr id="11" name="Retângulo 10"/>
          <p:cNvSpPr/>
          <p:nvPr/>
        </p:nvSpPr>
        <p:spPr>
          <a:xfrm>
            <a:off x="2666789" y="5974305"/>
            <a:ext cx="2893290" cy="707886"/>
          </a:xfrm>
          <a:prstGeom prst="rect">
            <a:avLst/>
          </a:prstGeom>
        </p:spPr>
        <p:txBody>
          <a:bodyPr wrap="square">
            <a:spAutoFit/>
          </a:bodyPr>
          <a:lstStyle/>
          <a:p>
            <a:pPr algn="ctr"/>
            <a:r>
              <a:rPr lang="es-ES" sz="2000" dirty="0">
                <a:solidFill>
                  <a:schemeClr val="bg1">
                    <a:lumMod val="50000"/>
                  </a:schemeClr>
                </a:solidFill>
              </a:rPr>
              <a:t>INTERRUPTOR</a:t>
            </a:r>
          </a:p>
          <a:p>
            <a:pPr algn="ctr"/>
            <a:r>
              <a:rPr lang="es-ES" sz="2000" dirty="0">
                <a:solidFill>
                  <a:schemeClr val="bg1">
                    <a:lumMod val="50000"/>
                  </a:schemeClr>
                </a:solidFill>
              </a:rPr>
              <a:t>PRENDE/APAGA</a:t>
            </a:r>
            <a:endParaRPr lang="pt-BR" sz="2000" dirty="0">
              <a:solidFill>
                <a:schemeClr val="bg1">
                  <a:lumMod val="50000"/>
                </a:schemeClr>
              </a:solidFill>
            </a:endParaRPr>
          </a:p>
        </p:txBody>
      </p:sp>
      <p:sp>
        <p:nvSpPr>
          <p:cNvPr id="12" name="Retângulo 11"/>
          <p:cNvSpPr/>
          <p:nvPr/>
        </p:nvSpPr>
        <p:spPr>
          <a:xfrm>
            <a:off x="5666041" y="5974305"/>
            <a:ext cx="2893290" cy="707886"/>
          </a:xfrm>
          <a:prstGeom prst="rect">
            <a:avLst/>
          </a:prstGeom>
        </p:spPr>
        <p:txBody>
          <a:bodyPr wrap="square">
            <a:spAutoFit/>
          </a:bodyPr>
          <a:lstStyle/>
          <a:p>
            <a:pPr algn="ctr"/>
            <a:r>
              <a:rPr lang="es-ES" sz="2000" dirty="0">
                <a:solidFill>
                  <a:schemeClr val="bg1">
                    <a:lumMod val="50000"/>
                  </a:schemeClr>
                </a:solidFill>
              </a:rPr>
              <a:t>INTERRUPTOR</a:t>
            </a:r>
          </a:p>
          <a:p>
            <a:pPr algn="ctr"/>
            <a:r>
              <a:rPr lang="es-ES" sz="2000" dirty="0">
                <a:solidFill>
                  <a:schemeClr val="bg1">
                    <a:lumMod val="50000"/>
                  </a:schemeClr>
                </a:solidFill>
              </a:rPr>
              <a:t>PRENDE/APAGA</a:t>
            </a:r>
            <a:endParaRPr lang="pt-BR" sz="2000" dirty="0">
              <a:solidFill>
                <a:schemeClr val="bg1">
                  <a:lumMod val="50000"/>
                </a:schemeClr>
              </a:solidFill>
            </a:endParaRPr>
          </a:p>
        </p:txBody>
      </p:sp>
      <p:sp>
        <p:nvSpPr>
          <p:cNvPr id="13" name="Retângulo 12"/>
          <p:cNvSpPr/>
          <p:nvPr/>
        </p:nvSpPr>
        <p:spPr>
          <a:xfrm>
            <a:off x="8665292" y="5974305"/>
            <a:ext cx="2893290" cy="707886"/>
          </a:xfrm>
          <a:prstGeom prst="rect">
            <a:avLst/>
          </a:prstGeom>
        </p:spPr>
        <p:txBody>
          <a:bodyPr wrap="square">
            <a:spAutoFit/>
          </a:bodyPr>
          <a:lstStyle/>
          <a:p>
            <a:pPr algn="ctr"/>
            <a:r>
              <a:rPr lang="es-ES" sz="2000" dirty="0">
                <a:solidFill>
                  <a:schemeClr val="bg1">
                    <a:lumMod val="50000"/>
                  </a:schemeClr>
                </a:solidFill>
              </a:rPr>
              <a:t>INTERRUPTOR</a:t>
            </a:r>
          </a:p>
          <a:p>
            <a:pPr algn="ctr"/>
            <a:r>
              <a:rPr lang="es-ES" sz="2000" dirty="0">
                <a:solidFill>
                  <a:schemeClr val="bg1">
                    <a:lumMod val="50000"/>
                  </a:schemeClr>
                </a:solidFill>
              </a:rPr>
              <a:t>PRENDE/APAGA</a:t>
            </a:r>
            <a:endParaRPr lang="pt-BR" sz="2000" dirty="0">
              <a:solidFill>
                <a:schemeClr val="bg1">
                  <a:lumMod val="50000"/>
                </a:schemeClr>
              </a:solidFill>
            </a:endParaRPr>
          </a:p>
        </p:txBody>
      </p:sp>
      <p:sp>
        <p:nvSpPr>
          <p:cNvPr id="24" name="Espaço Reservado para Conteúdo 2"/>
          <p:cNvSpPr txBox="1">
            <a:spLocks/>
          </p:cNvSpPr>
          <p:nvPr/>
        </p:nvSpPr>
        <p:spPr>
          <a:xfrm rot="16200000">
            <a:off x="-805172" y="3576337"/>
            <a:ext cx="3668687"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3200" dirty="0">
                <a:solidFill>
                  <a:srgbClr val="2B767D"/>
                </a:solidFill>
                <a:ea typeface="SimHei" panose="02010609060101010101" pitchFamily="49" charset="-122"/>
              </a:rPr>
              <a:t>CAJA DE COMANDO</a:t>
            </a:r>
          </a:p>
        </p:txBody>
      </p:sp>
      <p:sp>
        <p:nvSpPr>
          <p:cNvPr id="2" name="Retângulo 1"/>
          <p:cNvSpPr/>
          <p:nvPr/>
        </p:nvSpPr>
        <p:spPr>
          <a:xfrm>
            <a:off x="2557278" y="1344727"/>
            <a:ext cx="873957" cy="369332"/>
          </a:xfrm>
          <a:prstGeom prst="rect">
            <a:avLst/>
          </a:prstGeom>
        </p:spPr>
        <p:txBody>
          <a:bodyPr wrap="none">
            <a:spAutoFit/>
          </a:bodyPr>
          <a:lstStyle/>
          <a:p>
            <a:pPr algn="ctr"/>
            <a:r>
              <a:rPr lang="es-ES" dirty="0">
                <a:solidFill>
                  <a:schemeClr val="bg1">
                    <a:lumMod val="50000"/>
                  </a:schemeClr>
                </a:solidFill>
              </a:rPr>
              <a:t>SIMPLE</a:t>
            </a:r>
            <a:endParaRPr lang="pt-BR" dirty="0">
              <a:solidFill>
                <a:schemeClr val="bg1">
                  <a:lumMod val="50000"/>
                </a:schemeClr>
              </a:solidFill>
            </a:endParaRPr>
          </a:p>
        </p:txBody>
      </p:sp>
      <p:sp>
        <p:nvSpPr>
          <p:cNvPr id="10" name="Retângulo 9"/>
          <p:cNvSpPr/>
          <p:nvPr/>
        </p:nvSpPr>
        <p:spPr>
          <a:xfrm>
            <a:off x="5614582" y="1344727"/>
            <a:ext cx="814647" cy="369332"/>
          </a:xfrm>
          <a:prstGeom prst="rect">
            <a:avLst/>
          </a:prstGeom>
        </p:spPr>
        <p:txBody>
          <a:bodyPr wrap="none">
            <a:spAutoFit/>
          </a:bodyPr>
          <a:lstStyle/>
          <a:p>
            <a:pPr algn="ctr"/>
            <a:r>
              <a:rPr lang="es-ES" dirty="0">
                <a:solidFill>
                  <a:schemeClr val="bg1">
                    <a:lumMod val="50000"/>
                  </a:schemeClr>
                </a:solidFill>
              </a:rPr>
              <a:t>DOBLE</a:t>
            </a:r>
            <a:endParaRPr lang="pt-BR" dirty="0">
              <a:solidFill>
                <a:schemeClr val="bg1">
                  <a:lumMod val="50000"/>
                </a:schemeClr>
              </a:solidFill>
            </a:endParaRPr>
          </a:p>
        </p:txBody>
      </p:sp>
      <p:sp>
        <p:nvSpPr>
          <p:cNvPr id="14" name="Retângulo 13"/>
          <p:cNvSpPr/>
          <p:nvPr/>
        </p:nvSpPr>
        <p:spPr>
          <a:xfrm>
            <a:off x="8612573" y="1344727"/>
            <a:ext cx="808235" cy="369332"/>
          </a:xfrm>
          <a:prstGeom prst="rect">
            <a:avLst/>
          </a:prstGeom>
        </p:spPr>
        <p:txBody>
          <a:bodyPr wrap="none">
            <a:spAutoFit/>
          </a:bodyPr>
          <a:lstStyle/>
          <a:p>
            <a:pPr algn="ctr"/>
            <a:r>
              <a:rPr lang="es-ES" dirty="0">
                <a:solidFill>
                  <a:schemeClr val="bg1">
                    <a:lumMod val="50000"/>
                  </a:schemeClr>
                </a:solidFill>
              </a:rPr>
              <a:t>TRIPLE</a:t>
            </a:r>
            <a:endParaRPr lang="pt-BR" dirty="0">
              <a:solidFill>
                <a:schemeClr val="bg1">
                  <a:lumMod val="50000"/>
                </a:schemeClr>
              </a:solidFill>
            </a:endParaRPr>
          </a:p>
        </p:txBody>
      </p:sp>
      <p:grpSp>
        <p:nvGrpSpPr>
          <p:cNvPr id="15" name="Grupo 14"/>
          <p:cNvGrpSpPr/>
          <p:nvPr/>
        </p:nvGrpSpPr>
        <p:grpSpPr>
          <a:xfrm>
            <a:off x="1" y="-34583"/>
            <a:ext cx="12192000" cy="1100339"/>
            <a:chOff x="1" y="-34583"/>
            <a:chExt cx="12192000" cy="1100339"/>
          </a:xfrm>
        </p:grpSpPr>
        <p:pic>
          <p:nvPicPr>
            <p:cNvPr id="17" name="Image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9" name="Imagem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2" name="Imagem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374952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8">
            <a:extLst>
              <a:ext uri="{FF2B5EF4-FFF2-40B4-BE49-F238E27FC236}">
                <a16:creationId xmlns:a16="http://schemas.microsoft.com/office/drawing/2014/main" id="{2424F176-9A90-75E9-2B35-796D121A1A29}"/>
              </a:ext>
            </a:extLst>
          </p:cNvPr>
          <p:cNvGrpSpPr/>
          <p:nvPr/>
        </p:nvGrpSpPr>
        <p:grpSpPr>
          <a:xfrm>
            <a:off x="-32891" y="-18156"/>
            <a:ext cx="12224890" cy="6875807"/>
            <a:chOff x="-32891" y="-18156"/>
            <a:chExt cx="12224890" cy="6875807"/>
          </a:xfrm>
        </p:grpSpPr>
        <p:pic>
          <p:nvPicPr>
            <p:cNvPr id="3" name="Espaço Reservado para Conteúdo 4">
              <a:extLst>
                <a:ext uri="{FF2B5EF4-FFF2-40B4-BE49-F238E27FC236}">
                  <a16:creationId xmlns:a16="http://schemas.microsoft.com/office/drawing/2014/main" id="{522ABD03-00D5-C13E-58FB-E3E866B5B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1" y="-18156"/>
              <a:ext cx="12224890" cy="6875807"/>
            </a:xfrm>
            <a:prstGeom prst="rect">
              <a:avLst/>
            </a:prstGeom>
          </p:spPr>
        </p:pic>
        <p:grpSp>
          <p:nvGrpSpPr>
            <p:cNvPr id="4" name="Grupo 12">
              <a:extLst>
                <a:ext uri="{FF2B5EF4-FFF2-40B4-BE49-F238E27FC236}">
                  <a16:creationId xmlns:a16="http://schemas.microsoft.com/office/drawing/2014/main" id="{3381953F-CFE4-7183-931A-8E37834074FB}"/>
                </a:ext>
              </a:extLst>
            </p:cNvPr>
            <p:cNvGrpSpPr/>
            <p:nvPr/>
          </p:nvGrpSpPr>
          <p:grpSpPr>
            <a:xfrm>
              <a:off x="302063" y="800498"/>
              <a:ext cx="2274802" cy="5354416"/>
              <a:chOff x="215120" y="1562210"/>
              <a:chExt cx="1486409" cy="3498708"/>
            </a:xfrm>
          </p:grpSpPr>
          <p:pic>
            <p:nvPicPr>
              <p:cNvPr id="5" name="Imagem 4">
                <a:extLst>
                  <a:ext uri="{FF2B5EF4-FFF2-40B4-BE49-F238E27FC236}">
                    <a16:creationId xmlns:a16="http://schemas.microsoft.com/office/drawing/2014/main" id="{29F0CC2D-5293-AAC5-6E19-36B069A7B9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52" y="1562210"/>
                <a:ext cx="1043745" cy="731937"/>
              </a:xfrm>
              <a:prstGeom prst="rect">
                <a:avLst/>
              </a:prstGeom>
            </p:spPr>
          </p:pic>
          <p:pic>
            <p:nvPicPr>
              <p:cNvPr id="6" name="Imagem 5">
                <a:extLst>
                  <a:ext uri="{FF2B5EF4-FFF2-40B4-BE49-F238E27FC236}">
                    <a16:creationId xmlns:a16="http://schemas.microsoft.com/office/drawing/2014/main" id="{72924BF3-6284-5E13-5EA9-1BB9556035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120" y="4366458"/>
                <a:ext cx="1486409" cy="694460"/>
              </a:xfrm>
              <a:prstGeom prst="rect">
                <a:avLst/>
              </a:prstGeom>
            </p:spPr>
          </p:pic>
        </p:grpSp>
      </p:grpSp>
      <p:sp>
        <p:nvSpPr>
          <p:cNvPr id="8" name="Retângulo 7">
            <a:extLst>
              <a:ext uri="{FF2B5EF4-FFF2-40B4-BE49-F238E27FC236}">
                <a16:creationId xmlns:a16="http://schemas.microsoft.com/office/drawing/2014/main" id="{0E58042D-F2CC-B8B8-76A2-B6A5415ED405}"/>
              </a:ext>
            </a:extLst>
          </p:cNvPr>
          <p:cNvSpPr/>
          <p:nvPr/>
        </p:nvSpPr>
        <p:spPr>
          <a:xfrm>
            <a:off x="1931352" y="2924740"/>
            <a:ext cx="8296403" cy="990015"/>
          </a:xfrm>
          <a:prstGeom prst="rect">
            <a:avLst/>
          </a:prstGeom>
          <a:effectLst>
            <a:outerShdw blurRad="50800" dist="38100" dir="2700000" algn="tl" rotWithShape="0">
              <a:prstClr val="black">
                <a:alpha val="40000"/>
              </a:prstClr>
            </a:outerShdw>
          </a:effectLst>
        </p:spPr>
        <p:txBody>
          <a:bodyPr wrap="square">
            <a:spAutoFit/>
          </a:bodyPr>
          <a:lstStyle/>
          <a:p>
            <a:pPr algn="ctr">
              <a:lnSpc>
                <a:spcPts val="7000"/>
              </a:lnSpc>
            </a:pPr>
            <a:r>
              <a:rPr lang="pt-BR" sz="6600" dirty="0">
                <a:solidFill>
                  <a:schemeClr val="bg1"/>
                </a:solidFill>
              </a:rPr>
              <a:t>CONTROL EN EL ARCO</a:t>
            </a:r>
          </a:p>
        </p:txBody>
      </p:sp>
    </p:spTree>
    <p:extLst>
      <p:ext uri="{BB962C8B-B14F-4D97-AF65-F5344CB8AC3E}">
        <p14:creationId xmlns:p14="http://schemas.microsoft.com/office/powerpoint/2010/main" val="2704952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1981200" y="1953087"/>
            <a:ext cx="6504709" cy="4885472"/>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924" y="4428583"/>
            <a:ext cx="3300152" cy="2149877"/>
          </a:xfrm>
          <a:prstGeom prst="rect">
            <a:avLst/>
          </a:prstGeom>
        </p:spPr>
      </p:pic>
      <p:sp>
        <p:nvSpPr>
          <p:cNvPr id="14"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3200" dirty="0">
                <a:solidFill>
                  <a:srgbClr val="2B767D"/>
                </a:solidFill>
                <a:ea typeface="SimHei" panose="02010609060101010101" pitchFamily="49" charset="-122"/>
              </a:rPr>
              <a:t>CÚPULAS 3LE, 4LE, M1LE, M1LEC E M1LEP</a:t>
            </a:r>
          </a:p>
        </p:txBody>
      </p:sp>
      <p:pic>
        <p:nvPicPr>
          <p:cNvPr id="2" name="Imagem 1"/>
          <p:cNvPicPr>
            <a:picLocks noChangeAspect="1"/>
          </p:cNvPicPr>
          <p:nvPr/>
        </p:nvPicPr>
        <p:blipFill>
          <a:blip r:embed="rId3" cstate="print">
            <a:lum bright="2000"/>
            <a:extLst>
              <a:ext uri="{28A0092B-C50C-407E-A947-70E740481C1C}">
                <a14:useLocalDpi xmlns:a14="http://schemas.microsoft.com/office/drawing/2010/main" val="0"/>
              </a:ext>
            </a:extLst>
          </a:blip>
          <a:stretch>
            <a:fillRect/>
          </a:stretch>
        </p:blipFill>
        <p:spPr>
          <a:xfrm>
            <a:off x="6652742" y="3514434"/>
            <a:ext cx="1752657" cy="1308100"/>
          </a:xfrm>
          <a:prstGeom prst="rect">
            <a:avLst/>
          </a:prstGeom>
        </p:spPr>
      </p:pic>
      <p:sp>
        <p:nvSpPr>
          <p:cNvPr id="18" name="CaixaDeTexto 17">
            <a:extLst>
              <a:ext uri="{FF2B5EF4-FFF2-40B4-BE49-F238E27FC236}">
                <a16:creationId xmlns:a16="http://schemas.microsoft.com/office/drawing/2014/main" id="{50037D28-DB48-4C50-A137-C5203DCF8260}"/>
              </a:ext>
            </a:extLst>
          </p:cNvPr>
          <p:cNvSpPr txBox="1"/>
          <p:nvPr/>
        </p:nvSpPr>
        <p:spPr>
          <a:xfrm>
            <a:off x="2054195" y="1902535"/>
            <a:ext cx="3179359" cy="3908762"/>
          </a:xfrm>
          <a:prstGeom prst="rect">
            <a:avLst/>
          </a:prstGeom>
          <a:noFill/>
        </p:spPr>
        <p:txBody>
          <a:bodyPr wrap="square" rtlCol="0">
            <a:spAutoFit/>
          </a:bodyPr>
          <a:lstStyle/>
          <a:p>
            <a:pPr algn="ctr"/>
            <a:r>
              <a:rPr lang="pt-BR" sz="2000" dirty="0">
                <a:solidFill>
                  <a:srgbClr val="2B767D"/>
                </a:solidFill>
              </a:rPr>
              <a:t>PANEL DE CONTROL EN EL ARCO</a:t>
            </a:r>
          </a:p>
          <a:p>
            <a:endParaRPr lang="pt-BR" sz="1600" dirty="0">
              <a:solidFill>
                <a:schemeClr val="bg2">
                  <a:lumMod val="50000"/>
                </a:schemeClr>
              </a:solidFill>
            </a:endParaRPr>
          </a:p>
          <a:p>
            <a:pPr>
              <a:lnSpc>
                <a:spcPct val="150000"/>
              </a:lnSpc>
            </a:pPr>
            <a:r>
              <a:rPr lang="es-CO" sz="1600" dirty="0">
                <a:solidFill>
                  <a:schemeClr val="bg2">
                    <a:lumMod val="50000"/>
                  </a:schemeClr>
                </a:solidFill>
              </a:rPr>
              <a:t>Permite el ajuste de:</a:t>
            </a:r>
          </a:p>
          <a:p>
            <a:pPr>
              <a:lnSpc>
                <a:spcPct val="150000"/>
              </a:lnSpc>
            </a:pPr>
            <a:r>
              <a:rPr lang="es-CO" sz="1600" dirty="0">
                <a:solidFill>
                  <a:schemeClr val="bg2">
                    <a:lumMod val="50000"/>
                  </a:schemeClr>
                </a:solidFill>
              </a:rPr>
              <a:t>• Prende y Apaga;</a:t>
            </a:r>
          </a:p>
          <a:p>
            <a:pPr>
              <a:lnSpc>
                <a:spcPct val="150000"/>
              </a:lnSpc>
            </a:pPr>
            <a:r>
              <a:rPr lang="es-CO" sz="1600" dirty="0">
                <a:solidFill>
                  <a:schemeClr val="bg2">
                    <a:lumMod val="50000"/>
                  </a:schemeClr>
                </a:solidFill>
              </a:rPr>
              <a:t>• Temperatura de color;</a:t>
            </a:r>
          </a:p>
          <a:p>
            <a:pPr>
              <a:lnSpc>
                <a:spcPct val="150000"/>
              </a:lnSpc>
            </a:pPr>
            <a:r>
              <a:rPr lang="es-CO" sz="1600" dirty="0">
                <a:solidFill>
                  <a:schemeClr val="bg2">
                    <a:lumMod val="50000"/>
                  </a:schemeClr>
                </a:solidFill>
              </a:rPr>
              <a:t>• Intensidad de luz(20-100%);</a:t>
            </a:r>
          </a:p>
          <a:p>
            <a:pPr>
              <a:lnSpc>
                <a:spcPct val="150000"/>
              </a:lnSpc>
            </a:pPr>
            <a:r>
              <a:rPr lang="es-CO" sz="1600" dirty="0">
                <a:solidFill>
                  <a:schemeClr val="bg2">
                    <a:lumMod val="50000"/>
                  </a:schemeClr>
                </a:solidFill>
              </a:rPr>
              <a:t>• Endo (iluminación ambiente);</a:t>
            </a:r>
          </a:p>
          <a:p>
            <a:pPr>
              <a:lnSpc>
                <a:spcPct val="150000"/>
              </a:lnSpc>
            </a:pPr>
            <a:r>
              <a:rPr lang="es-CO" sz="1600" dirty="0">
                <a:solidFill>
                  <a:schemeClr val="bg2">
                    <a:lumMod val="50000"/>
                  </a:schemeClr>
                </a:solidFill>
              </a:rPr>
              <a:t>• Intensidad Endo (120 a 600 Lux).</a:t>
            </a:r>
          </a:p>
          <a:p>
            <a:endParaRPr lang="pt-BR" sz="1600" dirty="0">
              <a:solidFill>
                <a:schemeClr val="bg2">
                  <a:lumMod val="50000"/>
                </a:schemeClr>
              </a:solidFill>
            </a:endParaRPr>
          </a:p>
          <a:p>
            <a:endParaRPr lang="pt-BR" sz="1600" dirty="0">
              <a:solidFill>
                <a:schemeClr val="bg2">
                  <a:lumMod val="50000"/>
                </a:schemeClr>
              </a:solidFill>
            </a:endParaRPr>
          </a:p>
          <a:p>
            <a:r>
              <a:rPr lang="pt-BR" sz="1600" dirty="0">
                <a:solidFill>
                  <a:schemeClr val="bg2">
                    <a:lumMod val="50000"/>
                  </a:schemeClr>
                </a:solidFill>
              </a:rPr>
              <a:t> </a:t>
            </a:r>
          </a:p>
        </p:txBody>
      </p:sp>
      <p:grpSp>
        <p:nvGrpSpPr>
          <p:cNvPr id="15" name="Grupo 14"/>
          <p:cNvGrpSpPr/>
          <p:nvPr/>
        </p:nvGrpSpPr>
        <p:grpSpPr>
          <a:xfrm>
            <a:off x="1" y="-34583"/>
            <a:ext cx="12192000" cy="1100339"/>
            <a:chOff x="1" y="-34583"/>
            <a:chExt cx="12192000" cy="1100339"/>
          </a:xfrm>
        </p:grpSpPr>
        <p:pic>
          <p:nvPicPr>
            <p:cNvPr id="21" name="Imagem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22" name="Imagem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3" name="Imagem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2891962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4209" y="1769573"/>
            <a:ext cx="6647792" cy="2463007"/>
          </a:xfrm>
          <a:prstGeom prst="rect">
            <a:avLst/>
          </a:prstGeom>
        </p:spPr>
      </p:pic>
      <p:sp>
        <p:nvSpPr>
          <p:cNvPr id="21" name="CaixaDeTexto 20"/>
          <p:cNvSpPr txBox="1"/>
          <p:nvPr/>
        </p:nvSpPr>
        <p:spPr>
          <a:xfrm>
            <a:off x="1034498" y="2247596"/>
            <a:ext cx="3113945" cy="3416320"/>
          </a:xfrm>
          <a:prstGeom prst="rect">
            <a:avLst/>
          </a:prstGeom>
          <a:noFill/>
        </p:spPr>
        <p:txBody>
          <a:bodyPr wrap="square" rtlCol="0">
            <a:spAutoFit/>
          </a:bodyPr>
          <a:lstStyle/>
          <a:p>
            <a:r>
              <a:rPr lang="es-ES" dirty="0">
                <a:solidFill>
                  <a:schemeClr val="bg2">
                    <a:lumMod val="50000"/>
                  </a:schemeClr>
                </a:solidFill>
                <a:latin typeface="Calibri" panose="020F0502020204030204" pitchFamily="34" charset="0"/>
              </a:rPr>
              <a:t>CONTROL DE INTENSIDAD EN 8 NIVELES</a:t>
            </a:r>
          </a:p>
          <a:p>
            <a:endParaRPr lang="es-ES" dirty="0">
              <a:solidFill>
                <a:schemeClr val="bg2">
                  <a:lumMod val="50000"/>
                </a:schemeClr>
              </a:solidFill>
              <a:latin typeface="Calibri" panose="020F0502020204030204" pitchFamily="34" charset="0"/>
            </a:endParaRPr>
          </a:p>
          <a:p>
            <a:r>
              <a:rPr lang="es-ES" dirty="0">
                <a:solidFill>
                  <a:schemeClr val="bg2">
                    <a:lumMod val="50000"/>
                  </a:schemeClr>
                </a:solidFill>
                <a:latin typeface="Calibri" panose="020F0502020204030204" pitchFamily="34" charset="0"/>
              </a:rPr>
              <a:t>Al encender el equipo, la intensidad de la luz estará en el nivel “6”.</a:t>
            </a:r>
          </a:p>
          <a:p>
            <a:endParaRPr lang="es-ES" dirty="0">
              <a:solidFill>
                <a:schemeClr val="bg2">
                  <a:lumMod val="50000"/>
                </a:schemeClr>
              </a:solidFill>
              <a:latin typeface="Calibri" panose="020F0502020204030204" pitchFamily="34" charset="0"/>
            </a:endParaRPr>
          </a:p>
          <a:p>
            <a:r>
              <a:rPr lang="es-ES" dirty="0">
                <a:solidFill>
                  <a:schemeClr val="bg2">
                    <a:lumMod val="50000"/>
                  </a:schemeClr>
                </a:solidFill>
                <a:latin typeface="Calibri" panose="020F0502020204030204" pitchFamily="34" charset="0"/>
              </a:rPr>
              <a:t>El rango de ajuste es del 20% al 100% de la intensidad nominal.</a:t>
            </a:r>
          </a:p>
          <a:p>
            <a:endParaRPr lang="es-ES" dirty="0">
              <a:solidFill>
                <a:schemeClr val="bg2">
                  <a:lumMod val="50000"/>
                </a:schemeClr>
              </a:solidFill>
              <a:latin typeface="Calibri" panose="020F0502020204030204" pitchFamily="34" charset="0"/>
            </a:endParaRPr>
          </a:p>
          <a:p>
            <a:r>
              <a:rPr lang="es-ES" dirty="0">
                <a:solidFill>
                  <a:schemeClr val="bg2">
                    <a:lumMod val="50000"/>
                  </a:schemeClr>
                </a:solidFill>
                <a:latin typeface="Calibri" panose="020F0502020204030204" pitchFamily="34" charset="0"/>
              </a:rPr>
              <a:t>En modo “ENDO” de 120 a 600 lux</a:t>
            </a:r>
            <a:endParaRPr lang="pt-BR" dirty="0">
              <a:solidFill>
                <a:schemeClr val="bg2">
                  <a:lumMod val="50000"/>
                </a:schemeClr>
              </a:solidFill>
              <a:latin typeface="Calibri" panose="020F0502020204030204" pitchFamily="34" charset="0"/>
            </a:endParaRPr>
          </a:p>
        </p:txBody>
      </p:sp>
      <p:sp>
        <p:nvSpPr>
          <p:cNvPr id="20" name="Espaço Reservado para Conteúdo 2"/>
          <p:cNvSpPr txBox="1">
            <a:spLocks/>
          </p:cNvSpPr>
          <p:nvPr/>
        </p:nvSpPr>
        <p:spPr>
          <a:xfrm>
            <a:off x="542366" y="1194084"/>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3200" dirty="0">
                <a:solidFill>
                  <a:srgbClr val="2B767D"/>
                </a:solidFill>
                <a:ea typeface="SimHei" panose="02010609060101010101" pitchFamily="49" charset="-122"/>
              </a:rPr>
              <a:t>CÚPULAS 3LE, 4LE, M1LE, M1LEC Y M1LEP</a:t>
            </a:r>
          </a:p>
        </p:txBody>
      </p:sp>
      <p:sp>
        <p:nvSpPr>
          <p:cNvPr id="7" name="Seta para a direita 6"/>
          <p:cNvSpPr/>
          <p:nvPr/>
        </p:nvSpPr>
        <p:spPr>
          <a:xfrm>
            <a:off x="5544209" y="3074860"/>
            <a:ext cx="884288" cy="588577"/>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4209" y="4232580"/>
            <a:ext cx="6647792" cy="2463006"/>
          </a:xfrm>
          <a:prstGeom prst="rect">
            <a:avLst/>
          </a:prstGeom>
        </p:spPr>
      </p:pic>
      <p:sp>
        <p:nvSpPr>
          <p:cNvPr id="13" name="Seta para a direita 12"/>
          <p:cNvSpPr/>
          <p:nvPr/>
        </p:nvSpPr>
        <p:spPr>
          <a:xfrm>
            <a:off x="5544209" y="5537867"/>
            <a:ext cx="884288" cy="588577"/>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6" name="Grupo 15"/>
          <p:cNvGrpSpPr/>
          <p:nvPr/>
        </p:nvGrpSpPr>
        <p:grpSpPr>
          <a:xfrm>
            <a:off x="1" y="-34583"/>
            <a:ext cx="12192000" cy="1100339"/>
            <a:chOff x="1" y="-34583"/>
            <a:chExt cx="12192000" cy="1100339"/>
          </a:xfrm>
        </p:grpSpPr>
        <p:pic>
          <p:nvPicPr>
            <p:cNvPr id="17" name="Image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8" name="Imagem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19" name="Imagem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Tree>
    <p:extLst>
      <p:ext uri="{BB962C8B-B14F-4D97-AF65-F5344CB8AC3E}">
        <p14:creationId xmlns:p14="http://schemas.microsoft.com/office/powerpoint/2010/main" val="2584714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Conteúdo 2"/>
          <p:cNvSpPr txBox="1">
            <a:spLocks/>
          </p:cNvSpPr>
          <p:nvPr/>
        </p:nvSpPr>
        <p:spPr>
          <a:xfrm>
            <a:off x="272202" y="1170560"/>
            <a:ext cx="8094558" cy="562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3200" dirty="0">
                <a:solidFill>
                  <a:srgbClr val="2B767D"/>
                </a:solidFill>
                <a:ea typeface="SimHei" panose="02010609060101010101" pitchFamily="49" charset="-122"/>
              </a:rPr>
              <a:t>CÚPULAS 3LE, 4LE, M1LE, M1LEC Y M1LEP</a:t>
            </a:r>
          </a:p>
        </p:txBody>
      </p:sp>
      <p:sp>
        <p:nvSpPr>
          <p:cNvPr id="21" name="CaixaDeTexto 20"/>
          <p:cNvSpPr txBox="1"/>
          <p:nvPr/>
        </p:nvSpPr>
        <p:spPr>
          <a:xfrm>
            <a:off x="953182" y="4983227"/>
            <a:ext cx="4081589" cy="923330"/>
          </a:xfrm>
          <a:prstGeom prst="rect">
            <a:avLst/>
          </a:prstGeom>
          <a:noFill/>
        </p:spPr>
        <p:txBody>
          <a:bodyPr wrap="square" rtlCol="0">
            <a:spAutoFit/>
          </a:bodyPr>
          <a:lstStyle/>
          <a:p>
            <a:r>
              <a:rPr lang="pt-BR" dirty="0">
                <a:solidFill>
                  <a:schemeClr val="bg2">
                    <a:lumMod val="50000"/>
                  </a:schemeClr>
                </a:solidFill>
                <a:latin typeface="Calibri" panose="020F0502020204030204" pitchFamily="34" charset="0"/>
              </a:rPr>
              <a:t> </a:t>
            </a:r>
            <a:br>
              <a:rPr lang="pt-BR" dirty="0">
                <a:solidFill>
                  <a:schemeClr val="bg2">
                    <a:lumMod val="50000"/>
                  </a:schemeClr>
                </a:solidFill>
                <a:latin typeface="Calibri" panose="020F0502020204030204" pitchFamily="34" charset="0"/>
              </a:rPr>
            </a:br>
            <a:r>
              <a:rPr lang="pt-BR" dirty="0">
                <a:solidFill>
                  <a:schemeClr val="bg2">
                    <a:lumMod val="50000"/>
                  </a:schemeClr>
                </a:solidFill>
                <a:latin typeface="Calibri" panose="020F0502020204030204" pitchFamily="34" charset="0"/>
              </a:rPr>
              <a:t> </a:t>
            </a:r>
            <a:r>
              <a:rPr lang="es-ES" dirty="0">
                <a:solidFill>
                  <a:schemeClr val="bg2">
                    <a:lumMod val="50000"/>
                  </a:schemeClr>
                </a:solidFill>
                <a:latin typeface="Calibri" panose="020F0502020204030204" pitchFamily="34" charset="0"/>
              </a:rPr>
              <a:t>6500°K: ideal para visualización de “tejidos”</a:t>
            </a:r>
            <a:endParaRPr lang="pt-BR" dirty="0">
              <a:solidFill>
                <a:schemeClr val="bg2">
                  <a:lumMod val="50000"/>
                </a:schemeClr>
              </a:solidFill>
              <a:latin typeface="Calibri" panose="020F0502020204030204" pitchFamily="34" charset="0"/>
            </a:endParaRPr>
          </a:p>
        </p:txBody>
      </p:sp>
      <p:pic>
        <p:nvPicPr>
          <p:cNvPr id="16"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0758" y="2460520"/>
            <a:ext cx="5052634" cy="1872000"/>
          </a:xfrm>
          <a:prstGeom prst="rect">
            <a:avLst/>
          </a:prstGeom>
        </p:spPr>
      </p:pic>
      <p:pic>
        <p:nvPicPr>
          <p:cNvPr id="18" name="Imagem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6038" y="4727740"/>
            <a:ext cx="5052631" cy="1872000"/>
          </a:xfrm>
          <a:prstGeom prst="rect">
            <a:avLst/>
          </a:prstGeom>
        </p:spPr>
      </p:pic>
      <p:sp>
        <p:nvSpPr>
          <p:cNvPr id="19" name="Seta para a direita 18"/>
          <p:cNvSpPr/>
          <p:nvPr/>
        </p:nvSpPr>
        <p:spPr>
          <a:xfrm>
            <a:off x="4613565" y="2863194"/>
            <a:ext cx="2594264" cy="588577"/>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4" name="Grupo 13"/>
          <p:cNvGrpSpPr/>
          <p:nvPr/>
        </p:nvGrpSpPr>
        <p:grpSpPr>
          <a:xfrm>
            <a:off x="1" y="-34583"/>
            <a:ext cx="12192000" cy="1100339"/>
            <a:chOff x="1" y="-34583"/>
            <a:chExt cx="12192000" cy="1100339"/>
          </a:xfrm>
        </p:grpSpPr>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768"/>
              <a:ext cx="12192000" cy="1076524"/>
            </a:xfrm>
            <a:prstGeom prst="rect">
              <a:avLst/>
            </a:prstGeom>
          </p:spPr>
        </p:pic>
        <p:pic>
          <p:nvPicPr>
            <p:cNvPr id="17" name="Image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547" y="-34583"/>
              <a:ext cx="1374653" cy="1020614"/>
            </a:xfrm>
            <a:prstGeom prst="rect">
              <a:avLst/>
            </a:prstGeom>
          </p:spPr>
        </p:pic>
        <p:pic>
          <p:nvPicPr>
            <p:cNvPr id="23" name="Imagem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1950" y="171338"/>
              <a:ext cx="1794305" cy="838312"/>
            </a:xfrm>
            <a:prstGeom prst="rect">
              <a:avLst/>
            </a:prstGeom>
          </p:spPr>
        </p:pic>
      </p:grpSp>
      <p:sp>
        <p:nvSpPr>
          <p:cNvPr id="2" name="Retângulo 1"/>
          <p:cNvSpPr/>
          <p:nvPr/>
        </p:nvSpPr>
        <p:spPr>
          <a:xfrm>
            <a:off x="293866" y="1746361"/>
            <a:ext cx="4341363" cy="646331"/>
          </a:xfrm>
          <a:prstGeom prst="rect">
            <a:avLst/>
          </a:prstGeom>
        </p:spPr>
        <p:txBody>
          <a:bodyPr wrap="square">
            <a:spAutoFit/>
          </a:bodyPr>
          <a:lstStyle/>
          <a:p>
            <a:r>
              <a:rPr lang="es-ES" dirty="0">
                <a:solidFill>
                  <a:schemeClr val="bg2">
                    <a:lumMod val="50000"/>
                  </a:schemeClr>
                </a:solidFill>
                <a:latin typeface="Calibri" panose="020F0502020204030204" pitchFamily="34" charset="0"/>
              </a:rPr>
              <a:t>Control de temperatura de color ajustable de 3000°K a 6500°K en 9 niveles</a:t>
            </a:r>
            <a:endParaRPr lang="pt-BR" dirty="0"/>
          </a:p>
        </p:txBody>
      </p:sp>
      <p:sp>
        <p:nvSpPr>
          <p:cNvPr id="3" name="Retângulo 2"/>
          <p:cNvSpPr/>
          <p:nvPr/>
        </p:nvSpPr>
        <p:spPr>
          <a:xfrm>
            <a:off x="953182" y="2912554"/>
            <a:ext cx="3998461" cy="646331"/>
          </a:xfrm>
          <a:prstGeom prst="rect">
            <a:avLst/>
          </a:prstGeom>
        </p:spPr>
        <p:txBody>
          <a:bodyPr wrap="square">
            <a:spAutoFit/>
          </a:bodyPr>
          <a:lstStyle/>
          <a:p>
            <a:r>
              <a:rPr lang="es-ES" dirty="0">
                <a:solidFill>
                  <a:schemeClr val="bg2">
                    <a:lumMod val="50000"/>
                  </a:schemeClr>
                </a:solidFill>
                <a:latin typeface="Calibri" panose="020F0502020204030204" pitchFamily="34" charset="0"/>
              </a:rPr>
              <a:t>3000 </a:t>
            </a:r>
            <a:r>
              <a:rPr lang="es-ES" dirty="0" err="1">
                <a:solidFill>
                  <a:schemeClr val="bg2">
                    <a:lumMod val="50000"/>
                  </a:schemeClr>
                </a:solidFill>
                <a:latin typeface="Calibri" panose="020F0502020204030204" pitchFamily="34" charset="0"/>
              </a:rPr>
              <a:t>°K</a:t>
            </a:r>
            <a:r>
              <a:rPr lang="es-ES" dirty="0">
                <a:solidFill>
                  <a:schemeClr val="bg2">
                    <a:lumMod val="50000"/>
                  </a:schemeClr>
                </a:solidFill>
                <a:latin typeface="Calibri" panose="020F0502020204030204" pitchFamily="34" charset="0"/>
              </a:rPr>
              <a:t>: ideal para visualización de “huesos”.</a:t>
            </a:r>
            <a:endParaRPr lang="pt-BR" dirty="0">
              <a:solidFill>
                <a:schemeClr val="bg2">
                  <a:lumMod val="50000"/>
                </a:schemeClr>
              </a:solidFill>
              <a:latin typeface="Calibri" panose="020F0502020204030204" pitchFamily="34" charset="0"/>
            </a:endParaRPr>
          </a:p>
        </p:txBody>
      </p:sp>
      <p:sp>
        <p:nvSpPr>
          <p:cNvPr id="25" name="Seta para a direita 24"/>
          <p:cNvSpPr/>
          <p:nvPr/>
        </p:nvSpPr>
        <p:spPr>
          <a:xfrm>
            <a:off x="4613565" y="5150604"/>
            <a:ext cx="2594264" cy="588577"/>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5301400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23025</TotalTime>
  <Words>2300</Words>
  <Application>Microsoft Office PowerPoint</Application>
  <PresentationFormat>Widescreen</PresentationFormat>
  <Paragraphs>302</Paragraphs>
  <Slides>42</Slides>
  <Notes>2</Notes>
  <HiddenSlides>0</HiddenSlides>
  <MMClips>0</MMClips>
  <ScaleCrop>false</ScaleCrop>
  <HeadingPairs>
    <vt:vector size="8" baseType="variant">
      <vt:variant>
        <vt:lpstr>Fontes usadas</vt:lpstr>
      </vt:variant>
      <vt:variant>
        <vt:i4>7</vt:i4>
      </vt:variant>
      <vt:variant>
        <vt:lpstr>Tema</vt:lpstr>
      </vt:variant>
      <vt:variant>
        <vt:i4>1</vt:i4>
      </vt:variant>
      <vt:variant>
        <vt:lpstr>Servidores OLE inseridos</vt:lpstr>
      </vt:variant>
      <vt:variant>
        <vt:i4>3</vt:i4>
      </vt:variant>
      <vt:variant>
        <vt:lpstr>Títulos de slides</vt:lpstr>
      </vt:variant>
      <vt:variant>
        <vt:i4>42</vt:i4>
      </vt:variant>
    </vt:vector>
  </HeadingPairs>
  <TitlesOfParts>
    <vt:vector size="53" baseType="lpstr">
      <vt:lpstr>Arial</vt:lpstr>
      <vt:lpstr>Arial Narrow</vt:lpstr>
      <vt:lpstr>Calibri</vt:lpstr>
      <vt:lpstr>Calibri Light</vt:lpstr>
      <vt:lpstr>Times New Roman</vt:lpstr>
      <vt:lpstr>Trebuchet MS</vt:lpstr>
      <vt:lpstr>Wingdings</vt:lpstr>
      <vt:lpstr>Tema do Office</vt:lpstr>
      <vt:lpstr>Document</vt:lpstr>
      <vt:lpstr>Worksheet</vt:lpstr>
      <vt:lpstr>Planilha do Microsoft Excel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Edilson Daniel Vera - Salk Medical</dc:creator>
  <cp:lastModifiedBy>Audrey Teixeira - Manager Grupo</cp:lastModifiedBy>
  <cp:revision>255</cp:revision>
  <cp:lastPrinted>2023-11-07T13:34:03Z</cp:lastPrinted>
  <dcterms:created xsi:type="dcterms:W3CDTF">2021-07-06T18:33:06Z</dcterms:created>
  <dcterms:modified xsi:type="dcterms:W3CDTF">2024-01-25T13:38:19Z</dcterms:modified>
</cp:coreProperties>
</file>