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85"/>
  </p:notesMasterIdLst>
  <p:sldIdLst>
    <p:sldId id="258" r:id="rId2"/>
    <p:sldId id="407" r:id="rId3"/>
    <p:sldId id="410" r:id="rId4"/>
    <p:sldId id="408" r:id="rId5"/>
    <p:sldId id="549" r:id="rId6"/>
    <p:sldId id="429" r:id="rId7"/>
    <p:sldId id="564" r:id="rId8"/>
    <p:sldId id="568" r:id="rId9"/>
    <p:sldId id="448" r:id="rId10"/>
    <p:sldId id="569" r:id="rId11"/>
    <p:sldId id="450" r:id="rId12"/>
    <p:sldId id="451" r:id="rId13"/>
    <p:sldId id="570" r:id="rId14"/>
    <p:sldId id="571" r:id="rId15"/>
    <p:sldId id="572" r:id="rId16"/>
    <p:sldId id="573" r:id="rId17"/>
    <p:sldId id="452" r:id="rId18"/>
    <p:sldId id="574" r:id="rId19"/>
    <p:sldId id="575" r:id="rId20"/>
    <p:sldId id="576" r:id="rId21"/>
    <p:sldId id="577" r:id="rId22"/>
    <p:sldId id="578" r:id="rId23"/>
    <p:sldId id="579" r:id="rId24"/>
    <p:sldId id="580" r:id="rId25"/>
    <p:sldId id="581" r:id="rId26"/>
    <p:sldId id="582" r:id="rId27"/>
    <p:sldId id="583" r:id="rId28"/>
    <p:sldId id="584" r:id="rId29"/>
    <p:sldId id="585" r:id="rId30"/>
    <p:sldId id="586" r:id="rId31"/>
    <p:sldId id="587" r:id="rId32"/>
    <p:sldId id="588" r:id="rId33"/>
    <p:sldId id="589" r:id="rId34"/>
    <p:sldId id="590" r:id="rId35"/>
    <p:sldId id="591" r:id="rId36"/>
    <p:sldId id="592" r:id="rId37"/>
    <p:sldId id="593" r:id="rId38"/>
    <p:sldId id="594" r:id="rId39"/>
    <p:sldId id="595" r:id="rId40"/>
    <p:sldId id="468" r:id="rId41"/>
    <p:sldId id="469" r:id="rId42"/>
    <p:sldId id="470" r:id="rId43"/>
    <p:sldId id="596" r:id="rId44"/>
    <p:sldId id="597" r:id="rId45"/>
    <p:sldId id="598" r:id="rId46"/>
    <p:sldId id="472" r:id="rId47"/>
    <p:sldId id="599" r:id="rId48"/>
    <p:sldId id="642" r:id="rId49"/>
    <p:sldId id="643" r:id="rId50"/>
    <p:sldId id="644" r:id="rId51"/>
    <p:sldId id="477" r:id="rId52"/>
    <p:sldId id="645" r:id="rId53"/>
    <p:sldId id="646" r:id="rId54"/>
    <p:sldId id="647" r:id="rId55"/>
    <p:sldId id="648" r:id="rId56"/>
    <p:sldId id="649" r:id="rId57"/>
    <p:sldId id="650" r:id="rId58"/>
    <p:sldId id="651" r:id="rId59"/>
    <p:sldId id="652" r:id="rId60"/>
    <p:sldId id="653" r:id="rId61"/>
    <p:sldId id="654" r:id="rId62"/>
    <p:sldId id="655" r:id="rId63"/>
    <p:sldId id="656" r:id="rId64"/>
    <p:sldId id="657" r:id="rId65"/>
    <p:sldId id="658" r:id="rId66"/>
    <p:sldId id="659" r:id="rId67"/>
    <p:sldId id="753" r:id="rId68"/>
    <p:sldId id="754" r:id="rId69"/>
    <p:sldId id="799" r:id="rId70"/>
    <p:sldId id="800" r:id="rId71"/>
    <p:sldId id="755" r:id="rId72"/>
    <p:sldId id="756" r:id="rId73"/>
    <p:sldId id="757" r:id="rId74"/>
    <p:sldId id="812" r:id="rId75"/>
    <p:sldId id="805" r:id="rId76"/>
    <p:sldId id="806" r:id="rId77"/>
    <p:sldId id="809" r:id="rId78"/>
    <p:sldId id="810" r:id="rId79"/>
    <p:sldId id="807" r:id="rId80"/>
    <p:sldId id="758" r:id="rId81"/>
    <p:sldId id="808" r:id="rId82"/>
    <p:sldId id="811" r:id="rId83"/>
    <p:sldId id="463" r:id="rId84"/>
  </p:sldIdLst>
  <p:sldSz cx="12192000" cy="6858000"/>
  <p:notesSz cx="6735763" cy="9866313"/>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DEFFF8-24FB-C5A1-7733-93B07D7BC9D7}" name="Adriana Maria Cardenas Gomez - Manager Grupo" initials="AMCGMG" userId="S-1-5-21-2344062829-338093326-3551672007-114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F7578"/>
    <a:srgbClr val="E6E7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15" autoAdjust="0"/>
    <p:restoredTop sz="94660"/>
  </p:normalViewPr>
  <p:slideViewPr>
    <p:cSldViewPr snapToGrid="0">
      <p:cViewPr varScale="1">
        <p:scale>
          <a:sx n="85" d="100"/>
          <a:sy n="85" d="100"/>
        </p:scale>
        <p:origin x="81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microsoft.com/office/2018/10/relationships/authors" Target="author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48DF6B9A-7022-44A4-A28E-9FD6A4C9246F}" type="datetimeFigureOut">
              <a:rPr lang="pt-BR" smtClean="0"/>
              <a:t>25/01/2024</a:t>
            </a:fld>
            <a:endParaRPr lang="pt-BR"/>
          </a:p>
        </p:txBody>
      </p:sp>
      <p:sp>
        <p:nvSpPr>
          <p:cNvPr id="4" name="Espaço Reservado para Imagem de Slide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2C7B8092-2EDE-41C8-A456-DB56444FB09B}" type="slidenum">
              <a:rPr lang="pt-BR" smtClean="0"/>
              <a:t>‹nº›</a:t>
            </a:fld>
            <a:endParaRPr lang="pt-BR"/>
          </a:p>
        </p:txBody>
      </p:sp>
    </p:spTree>
    <p:extLst>
      <p:ext uri="{BB962C8B-B14F-4D97-AF65-F5344CB8AC3E}">
        <p14:creationId xmlns:p14="http://schemas.microsoft.com/office/powerpoint/2010/main" val="2206171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solidFill>
                <a:srgbClr val="0070C0"/>
              </a:solidFill>
              <a:latin typeface="Arial" panose="020B0604020202020204" pitchFamily="34" charset="0"/>
              <a:cs typeface="Arial" panose="020B0604020202020204" pitchFamily="34" charset="0"/>
            </a:endParaRPr>
          </a:p>
        </p:txBody>
      </p:sp>
      <p:sp>
        <p:nvSpPr>
          <p:cNvPr id="4" name="Espaço Reservado para Número de Slide 3"/>
          <p:cNvSpPr>
            <a:spLocks noGrp="1"/>
          </p:cNvSpPr>
          <p:nvPr>
            <p:ph type="sldNum" sz="quarter" idx="10"/>
          </p:nvPr>
        </p:nvSpPr>
        <p:spPr/>
        <p:txBody>
          <a:bodyPr/>
          <a:lstStyle/>
          <a:p>
            <a:fld id="{6E08D3B9-6AF1-46E9-A913-9257EE1D8EBE}" type="slidenum">
              <a:rPr lang="pt-BR" smtClean="0"/>
              <a:t>8</a:t>
            </a:fld>
            <a:endParaRPr lang="pt-BR"/>
          </a:p>
        </p:txBody>
      </p:sp>
    </p:spTree>
    <p:extLst>
      <p:ext uri="{BB962C8B-B14F-4D97-AF65-F5344CB8AC3E}">
        <p14:creationId xmlns:p14="http://schemas.microsoft.com/office/powerpoint/2010/main" val="428707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solidFill>
                <a:srgbClr val="0070C0"/>
              </a:solidFill>
              <a:latin typeface="Arial" panose="020B0604020202020204" pitchFamily="34" charset="0"/>
              <a:cs typeface="Arial" panose="020B0604020202020204" pitchFamily="34" charset="0"/>
            </a:endParaRPr>
          </a:p>
        </p:txBody>
      </p:sp>
      <p:sp>
        <p:nvSpPr>
          <p:cNvPr id="4" name="Espaço Reservado para Número de Slide 3"/>
          <p:cNvSpPr>
            <a:spLocks noGrp="1"/>
          </p:cNvSpPr>
          <p:nvPr>
            <p:ph type="sldNum" sz="quarter" idx="10"/>
          </p:nvPr>
        </p:nvSpPr>
        <p:spPr/>
        <p:txBody>
          <a:bodyPr/>
          <a:lstStyle/>
          <a:p>
            <a:fld id="{6E08D3B9-6AF1-46E9-A913-9257EE1D8EBE}" type="slidenum">
              <a:rPr lang="pt-BR" smtClean="0"/>
              <a:t>37</a:t>
            </a:fld>
            <a:endParaRPr lang="pt-BR"/>
          </a:p>
        </p:txBody>
      </p:sp>
    </p:spTree>
    <p:extLst>
      <p:ext uri="{BB962C8B-B14F-4D97-AF65-F5344CB8AC3E}">
        <p14:creationId xmlns:p14="http://schemas.microsoft.com/office/powerpoint/2010/main" val="2560865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solidFill>
                <a:srgbClr val="0070C0"/>
              </a:solidFill>
              <a:latin typeface="Arial" panose="020B0604020202020204" pitchFamily="34" charset="0"/>
              <a:cs typeface="Arial" panose="020B0604020202020204" pitchFamily="34" charset="0"/>
            </a:endParaRPr>
          </a:p>
        </p:txBody>
      </p:sp>
      <p:sp>
        <p:nvSpPr>
          <p:cNvPr id="4" name="Espaço Reservado para Número de Slide 3"/>
          <p:cNvSpPr>
            <a:spLocks noGrp="1"/>
          </p:cNvSpPr>
          <p:nvPr>
            <p:ph type="sldNum" sz="quarter" idx="10"/>
          </p:nvPr>
        </p:nvSpPr>
        <p:spPr/>
        <p:txBody>
          <a:bodyPr/>
          <a:lstStyle/>
          <a:p>
            <a:fld id="{6E08D3B9-6AF1-46E9-A913-9257EE1D8EBE}" type="slidenum">
              <a:rPr lang="pt-BR" smtClean="0"/>
              <a:t>39</a:t>
            </a:fld>
            <a:endParaRPr lang="pt-BR"/>
          </a:p>
        </p:txBody>
      </p:sp>
    </p:spTree>
    <p:extLst>
      <p:ext uri="{BB962C8B-B14F-4D97-AF65-F5344CB8AC3E}">
        <p14:creationId xmlns:p14="http://schemas.microsoft.com/office/powerpoint/2010/main" val="616035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No capítulo dimensões verificar se o acabamento de parede não vai bater no teto</a:t>
            </a:r>
          </a:p>
        </p:txBody>
      </p:sp>
      <p:sp>
        <p:nvSpPr>
          <p:cNvPr id="4" name="Espaço Reservado para Número de Slide 3"/>
          <p:cNvSpPr>
            <a:spLocks noGrp="1"/>
          </p:cNvSpPr>
          <p:nvPr>
            <p:ph type="sldNum" sz="quarter" idx="5"/>
          </p:nvPr>
        </p:nvSpPr>
        <p:spPr/>
        <p:txBody>
          <a:bodyPr/>
          <a:lstStyle/>
          <a:p>
            <a:fld id="{2C7B8092-2EDE-41C8-A456-DB56444FB09B}" type="slidenum">
              <a:rPr lang="pt-BR" smtClean="0"/>
              <a:t>44</a:t>
            </a:fld>
            <a:endParaRPr lang="pt-BR"/>
          </a:p>
        </p:txBody>
      </p:sp>
    </p:spTree>
    <p:extLst>
      <p:ext uri="{BB962C8B-B14F-4D97-AF65-F5344CB8AC3E}">
        <p14:creationId xmlns:p14="http://schemas.microsoft.com/office/powerpoint/2010/main" val="1088348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6F80E64E-6E7B-444B-9DCE-28493788170B}" type="slidenum">
              <a:rPr lang="pt-BR" smtClean="0"/>
              <a:t>58</a:t>
            </a:fld>
            <a:endParaRPr lang="pt-BR"/>
          </a:p>
        </p:txBody>
      </p:sp>
    </p:spTree>
    <p:extLst>
      <p:ext uri="{BB962C8B-B14F-4D97-AF65-F5344CB8AC3E}">
        <p14:creationId xmlns:p14="http://schemas.microsoft.com/office/powerpoint/2010/main" val="358875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32AF6390-126C-4761-B0F0-CDB38C2D10D6}" type="datetimeFigureOut">
              <a:rPr lang="pt-BR" smtClean="0"/>
              <a:t>25/01/2024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56437EE-B314-4173-A9AC-674881075704}" type="slidenum">
              <a:rPr lang="pt-BR" smtClean="0"/>
              <a:t>‹nº›</a:t>
            </a:fld>
            <a:endParaRPr lang="pt-BR"/>
          </a:p>
        </p:txBody>
      </p:sp>
    </p:spTree>
    <p:extLst>
      <p:ext uri="{BB962C8B-B14F-4D97-AF65-F5344CB8AC3E}">
        <p14:creationId xmlns:p14="http://schemas.microsoft.com/office/powerpoint/2010/main" val="2929152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32AF6390-126C-4761-B0F0-CDB38C2D10D6}" type="datetimeFigureOut">
              <a:rPr lang="pt-BR" smtClean="0"/>
              <a:t>25/01/2024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56437EE-B314-4173-A9AC-674881075704}" type="slidenum">
              <a:rPr lang="pt-BR" smtClean="0"/>
              <a:t>‹nº›</a:t>
            </a:fld>
            <a:endParaRPr lang="pt-BR"/>
          </a:p>
        </p:txBody>
      </p:sp>
    </p:spTree>
    <p:extLst>
      <p:ext uri="{BB962C8B-B14F-4D97-AF65-F5344CB8AC3E}">
        <p14:creationId xmlns:p14="http://schemas.microsoft.com/office/powerpoint/2010/main" val="559929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32AF6390-126C-4761-B0F0-CDB38C2D10D6}" type="datetimeFigureOut">
              <a:rPr lang="pt-BR" smtClean="0"/>
              <a:t>25/01/2024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56437EE-B314-4173-A9AC-674881075704}" type="slidenum">
              <a:rPr lang="pt-BR" smtClean="0"/>
              <a:t>‹nº›</a:t>
            </a:fld>
            <a:endParaRPr lang="pt-BR"/>
          </a:p>
        </p:txBody>
      </p:sp>
    </p:spTree>
    <p:extLst>
      <p:ext uri="{BB962C8B-B14F-4D97-AF65-F5344CB8AC3E}">
        <p14:creationId xmlns:p14="http://schemas.microsoft.com/office/powerpoint/2010/main" val="3664938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32AF6390-126C-4761-B0F0-CDB38C2D10D6}" type="datetimeFigureOut">
              <a:rPr lang="pt-BR" smtClean="0"/>
              <a:t>25/01/2024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56437EE-B314-4173-A9AC-674881075704}" type="slidenum">
              <a:rPr lang="pt-BR" smtClean="0"/>
              <a:t>‹nº›</a:t>
            </a:fld>
            <a:endParaRPr lang="pt-BR"/>
          </a:p>
        </p:txBody>
      </p:sp>
    </p:spTree>
    <p:extLst>
      <p:ext uri="{BB962C8B-B14F-4D97-AF65-F5344CB8AC3E}">
        <p14:creationId xmlns:p14="http://schemas.microsoft.com/office/powerpoint/2010/main" val="2853305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32AF6390-126C-4761-B0F0-CDB38C2D10D6}" type="datetimeFigureOut">
              <a:rPr lang="pt-BR" smtClean="0"/>
              <a:t>25/01/2024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56437EE-B314-4173-A9AC-674881075704}" type="slidenum">
              <a:rPr lang="pt-BR" smtClean="0"/>
              <a:t>‹nº›</a:t>
            </a:fld>
            <a:endParaRPr lang="pt-BR"/>
          </a:p>
        </p:txBody>
      </p:sp>
    </p:spTree>
    <p:extLst>
      <p:ext uri="{BB962C8B-B14F-4D97-AF65-F5344CB8AC3E}">
        <p14:creationId xmlns:p14="http://schemas.microsoft.com/office/powerpoint/2010/main" val="1934635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32AF6390-126C-4761-B0F0-CDB38C2D10D6}" type="datetimeFigureOut">
              <a:rPr lang="pt-BR" smtClean="0"/>
              <a:t>25/01/2024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E56437EE-B314-4173-A9AC-674881075704}" type="slidenum">
              <a:rPr lang="pt-BR" smtClean="0"/>
              <a:t>‹nº›</a:t>
            </a:fld>
            <a:endParaRPr lang="pt-BR"/>
          </a:p>
        </p:txBody>
      </p:sp>
    </p:spTree>
    <p:extLst>
      <p:ext uri="{BB962C8B-B14F-4D97-AF65-F5344CB8AC3E}">
        <p14:creationId xmlns:p14="http://schemas.microsoft.com/office/powerpoint/2010/main" val="1252036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32AF6390-126C-4761-B0F0-CDB38C2D10D6}" type="datetimeFigureOut">
              <a:rPr lang="pt-BR" smtClean="0"/>
              <a:t>25/01/2024</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E56437EE-B314-4173-A9AC-674881075704}" type="slidenum">
              <a:rPr lang="pt-BR" smtClean="0"/>
              <a:t>‹nº›</a:t>
            </a:fld>
            <a:endParaRPr lang="pt-BR"/>
          </a:p>
        </p:txBody>
      </p:sp>
    </p:spTree>
    <p:extLst>
      <p:ext uri="{BB962C8B-B14F-4D97-AF65-F5344CB8AC3E}">
        <p14:creationId xmlns:p14="http://schemas.microsoft.com/office/powerpoint/2010/main" val="3269625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32AF6390-126C-4761-B0F0-CDB38C2D10D6}" type="datetimeFigureOut">
              <a:rPr lang="pt-BR" smtClean="0"/>
              <a:t>25/01/2024</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E56437EE-B314-4173-A9AC-674881075704}" type="slidenum">
              <a:rPr lang="pt-BR" smtClean="0"/>
              <a:t>‹nº›</a:t>
            </a:fld>
            <a:endParaRPr lang="pt-BR"/>
          </a:p>
        </p:txBody>
      </p:sp>
    </p:spTree>
    <p:extLst>
      <p:ext uri="{BB962C8B-B14F-4D97-AF65-F5344CB8AC3E}">
        <p14:creationId xmlns:p14="http://schemas.microsoft.com/office/powerpoint/2010/main" val="1918956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32AF6390-126C-4761-B0F0-CDB38C2D10D6}" type="datetimeFigureOut">
              <a:rPr lang="pt-BR" smtClean="0"/>
              <a:t>25/01/2024</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E56437EE-B314-4173-A9AC-674881075704}" type="slidenum">
              <a:rPr lang="pt-BR" smtClean="0"/>
              <a:t>‹nº›</a:t>
            </a:fld>
            <a:endParaRPr lang="pt-BR"/>
          </a:p>
        </p:txBody>
      </p:sp>
    </p:spTree>
    <p:extLst>
      <p:ext uri="{BB962C8B-B14F-4D97-AF65-F5344CB8AC3E}">
        <p14:creationId xmlns:p14="http://schemas.microsoft.com/office/powerpoint/2010/main" val="3194865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32AF6390-126C-4761-B0F0-CDB38C2D10D6}" type="datetimeFigureOut">
              <a:rPr lang="pt-BR" smtClean="0"/>
              <a:t>25/01/2024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E56437EE-B314-4173-A9AC-674881075704}" type="slidenum">
              <a:rPr lang="pt-BR" smtClean="0"/>
              <a:t>‹nº›</a:t>
            </a:fld>
            <a:endParaRPr lang="pt-BR"/>
          </a:p>
        </p:txBody>
      </p:sp>
    </p:spTree>
    <p:extLst>
      <p:ext uri="{BB962C8B-B14F-4D97-AF65-F5344CB8AC3E}">
        <p14:creationId xmlns:p14="http://schemas.microsoft.com/office/powerpoint/2010/main" val="2251202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32AF6390-126C-4761-B0F0-CDB38C2D10D6}" type="datetimeFigureOut">
              <a:rPr lang="pt-BR" smtClean="0"/>
              <a:t>25/01/2024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E56437EE-B314-4173-A9AC-674881075704}" type="slidenum">
              <a:rPr lang="pt-BR" smtClean="0"/>
              <a:t>‹nº›</a:t>
            </a:fld>
            <a:endParaRPr lang="pt-BR"/>
          </a:p>
        </p:txBody>
      </p:sp>
    </p:spTree>
    <p:extLst>
      <p:ext uri="{BB962C8B-B14F-4D97-AF65-F5344CB8AC3E}">
        <p14:creationId xmlns:p14="http://schemas.microsoft.com/office/powerpoint/2010/main" val="346626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AF6390-126C-4761-B0F0-CDB38C2D10D6}" type="datetimeFigureOut">
              <a:rPr lang="pt-BR" smtClean="0"/>
              <a:t>25/01/2024</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6437EE-B314-4173-A9AC-674881075704}" type="slidenum">
              <a:rPr lang="pt-BR" smtClean="0"/>
              <a:t>‹nº›</a:t>
            </a:fld>
            <a:endParaRPr lang="pt-BR"/>
          </a:p>
        </p:txBody>
      </p:sp>
    </p:spTree>
    <p:extLst>
      <p:ext uri="{BB962C8B-B14F-4D97-AF65-F5344CB8AC3E}">
        <p14:creationId xmlns:p14="http://schemas.microsoft.com/office/powerpoint/2010/main" val="36782809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26.jpg"/><Relationship Id="rId7" Type="http://schemas.openxmlformats.org/officeDocument/2006/relationships/package" Target="../embeddings/Microsoft_Word_Document.docx"/><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jp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package" Target="../embeddings/Microsoft_Excel_Worksheet.xlsx"/><Relationship Id="rId7" Type="http://schemas.openxmlformats.org/officeDocument/2006/relationships/image" Target="../media/image10.png"/><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1.emf"/></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5.jp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10.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package" Target="../embeddings/Microsoft_Excel_Worksheet1.xlsx"/><Relationship Id="rId7" Type="http://schemas.openxmlformats.org/officeDocument/2006/relationships/image" Target="../media/image10.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9.emf"/></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10.png"/></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10.png"/><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10.png"/></Relationships>
</file>

<file path=ppt/slides/_rels/slide4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9.png"/><Relationship Id="rId7" Type="http://schemas.openxmlformats.org/officeDocument/2006/relationships/image" Target="../media/image54.jp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53.emf"/><Relationship Id="rId5" Type="http://schemas.openxmlformats.org/officeDocument/2006/relationships/package" Target="../embeddings/Microsoft_Excel_Worksheet2.xlsx"/><Relationship Id="rId4" Type="http://schemas.openxmlformats.org/officeDocument/2006/relationships/image" Target="../media/image10.png"/><Relationship Id="rId9"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8.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image" Target="../media/image26.jpg"/><Relationship Id="rId7" Type="http://schemas.openxmlformats.org/officeDocument/2006/relationships/package" Target="../embeddings/Microsoft_Word_Document3.docx"/><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10.pn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0.png"/></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10.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9.png"/></Relationships>
</file>

<file path=ppt/slides/_rels/slide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10.png"/></Relationships>
</file>

<file path=ppt/slides/_rels/slide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10.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jp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9.png"/></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0.jp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5.png"/><Relationship Id="rId7" Type="http://schemas.openxmlformats.org/officeDocument/2006/relationships/image" Target="../media/image9.png"/><Relationship Id="rId2" Type="http://schemas.openxmlformats.org/officeDocument/2006/relationships/image" Target="../media/image14.emf"/><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jp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8.png"/><Relationship Id="rId7" Type="http://schemas.openxmlformats.org/officeDocument/2006/relationships/image" Target="../media/image76.pn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image" Target="../media/image10.png"/><Relationship Id="rId4" Type="http://schemas.openxmlformats.org/officeDocument/2006/relationships/image" Target="../media/image73.png"/><Relationship Id="rId9" Type="http://schemas.openxmlformats.org/officeDocument/2006/relationships/image" Target="../media/image9.png"/></Relationships>
</file>

<file path=ppt/slides/_rels/slide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7.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fischerbrasil.com.br/pt-br/products/chumbadores-quimicos/resina-de-injecao/resina-de-injecao-fis-v-fis-vs-low-speed-fis-vw-high-speed/538131-fis-v-410-c" TargetMode="Externa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0.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80.jp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82.jp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0.png"/><Relationship Id="rId4" Type="http://schemas.openxmlformats.org/officeDocument/2006/relationships/image" Target="../media/image9.png"/></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83.jpg"/><Relationship Id="rId4" Type="http://schemas.openxmlformats.org/officeDocument/2006/relationships/image" Target="../media/image10.png"/></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85.jp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0.png"/><Relationship Id="rId4" Type="http://schemas.openxmlformats.org/officeDocument/2006/relationships/image" Target="../media/image9.png"/></Relationships>
</file>

<file path=ppt/slides/_rels/slide7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10.png"/><Relationship Id="rId4" Type="http://schemas.openxmlformats.org/officeDocument/2006/relationships/image" Target="../media/image9.png"/></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0.png"/><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88.jpg"/><Relationship Id="rId4" Type="http://schemas.openxmlformats.org/officeDocument/2006/relationships/image" Target="../media/image10.png"/></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Espaço Reservado para Conteúdo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91" y="-18156"/>
            <a:ext cx="12224890" cy="6875807"/>
          </a:xfrm>
          <a:prstGeom prst="rect">
            <a:avLst/>
          </a:prstGeom>
        </p:spPr>
      </p:pic>
      <p:grpSp>
        <p:nvGrpSpPr>
          <p:cNvPr id="14" name="Grupo 13"/>
          <p:cNvGrpSpPr/>
          <p:nvPr/>
        </p:nvGrpSpPr>
        <p:grpSpPr>
          <a:xfrm>
            <a:off x="302063" y="800498"/>
            <a:ext cx="2274802" cy="5354416"/>
            <a:chOff x="215120" y="1562210"/>
            <a:chExt cx="1486409" cy="3498708"/>
          </a:xfrm>
        </p:grpSpPr>
        <p:pic>
          <p:nvPicPr>
            <p:cNvPr id="15" name="Imagem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452" y="1562210"/>
              <a:ext cx="1043745" cy="731937"/>
            </a:xfrm>
            <a:prstGeom prst="rect">
              <a:avLst/>
            </a:prstGeom>
          </p:spPr>
        </p:pic>
        <p:pic>
          <p:nvPicPr>
            <p:cNvPr id="16" name="Imagem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120" y="4366458"/>
              <a:ext cx="1486409" cy="694460"/>
            </a:xfrm>
            <a:prstGeom prst="rect">
              <a:avLst/>
            </a:prstGeom>
          </p:spPr>
        </p:pic>
      </p:grpSp>
      <p:sp>
        <p:nvSpPr>
          <p:cNvPr id="7" name="Retângulo 6"/>
          <p:cNvSpPr/>
          <p:nvPr/>
        </p:nvSpPr>
        <p:spPr>
          <a:xfrm>
            <a:off x="2321555" y="3634376"/>
            <a:ext cx="7515997" cy="990015"/>
          </a:xfrm>
          <a:prstGeom prst="rect">
            <a:avLst/>
          </a:prstGeom>
          <a:effectLst>
            <a:outerShdw blurRad="50800" dist="38100" dir="2700000" algn="tl" rotWithShape="0">
              <a:prstClr val="black">
                <a:alpha val="40000"/>
              </a:prstClr>
            </a:outerShdw>
          </a:effectLst>
        </p:spPr>
        <p:txBody>
          <a:bodyPr wrap="square">
            <a:spAutoFit/>
          </a:bodyPr>
          <a:lstStyle/>
          <a:p>
            <a:pPr algn="ctr">
              <a:lnSpc>
                <a:spcPts val="7000"/>
              </a:lnSpc>
            </a:pPr>
            <a:r>
              <a:rPr lang="pt-BR" sz="6600" dirty="0">
                <a:solidFill>
                  <a:schemeClr val="bg1"/>
                </a:solidFill>
              </a:rPr>
              <a:t> </a:t>
            </a:r>
          </a:p>
        </p:txBody>
      </p:sp>
      <p:pic>
        <p:nvPicPr>
          <p:cNvPr id="9" name="Imagem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67137" y="3480417"/>
            <a:ext cx="3239930" cy="1691941"/>
          </a:xfrm>
          <a:prstGeom prst="rect">
            <a:avLst/>
          </a:prstGeom>
        </p:spPr>
      </p:pic>
      <p:pic>
        <p:nvPicPr>
          <p:cNvPr id="11" name="Imagem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0947" y="1419269"/>
            <a:ext cx="7056548" cy="3633026"/>
          </a:xfrm>
          <a:prstGeom prst="rect">
            <a:avLst/>
          </a:prstGeom>
        </p:spPr>
      </p:pic>
      <p:pic>
        <p:nvPicPr>
          <p:cNvPr id="13" name="Imagem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72324" y="752516"/>
            <a:ext cx="3006747" cy="5799911"/>
          </a:xfrm>
          <a:prstGeom prst="rect">
            <a:avLst/>
          </a:prstGeom>
        </p:spPr>
      </p:pic>
      <p:sp>
        <p:nvSpPr>
          <p:cNvPr id="8" name="Retângulo 7"/>
          <p:cNvSpPr/>
          <p:nvPr/>
        </p:nvSpPr>
        <p:spPr>
          <a:xfrm>
            <a:off x="4612937" y="5259176"/>
            <a:ext cx="5936625" cy="928075"/>
          </a:xfrm>
          <a:prstGeom prst="rect">
            <a:avLst/>
          </a:prstGeom>
        </p:spPr>
        <p:txBody>
          <a:bodyPr wrap="none">
            <a:spAutoFit/>
          </a:bodyPr>
          <a:lstStyle/>
          <a:p>
            <a:pPr lvl="0" algn="ctr">
              <a:lnSpc>
                <a:spcPts val="7000"/>
              </a:lnSpc>
            </a:pPr>
            <a:r>
              <a:rPr lang="pt-BR" sz="4800" dirty="0">
                <a:solidFill>
                  <a:prstClr val="white"/>
                </a:solidFill>
                <a:latin typeface="+mj-lt"/>
              </a:rPr>
              <a:t>LÁMPARA QUIRURGICA</a:t>
            </a:r>
          </a:p>
        </p:txBody>
      </p:sp>
    </p:spTree>
    <p:extLst>
      <p:ext uri="{BB962C8B-B14F-4D97-AF65-F5344CB8AC3E}">
        <p14:creationId xmlns:p14="http://schemas.microsoft.com/office/powerpoint/2010/main" val="1342661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1" y="2511829"/>
            <a:ext cx="12192001" cy="3962400"/>
          </a:xfrm>
          <a:prstGeom prst="rect">
            <a:avLst/>
          </a:prstGeom>
          <a:solidFill>
            <a:srgbClr val="E6E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MODELO – PARED</a:t>
            </a:r>
          </a:p>
        </p:txBody>
      </p:sp>
      <p:grpSp>
        <p:nvGrpSpPr>
          <p:cNvPr id="10" name="Grupo 9"/>
          <p:cNvGrpSpPr/>
          <p:nvPr/>
        </p:nvGrpSpPr>
        <p:grpSpPr>
          <a:xfrm>
            <a:off x="1" y="-34583"/>
            <a:ext cx="12192000" cy="1100339"/>
            <a:chOff x="1" y="-34583"/>
            <a:chExt cx="12192000" cy="1100339"/>
          </a:xfrm>
        </p:grpSpPr>
        <p:pic>
          <p:nvPicPr>
            <p:cNvPr id="13" name="Imagem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17" name="Imagem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18" name="Imagem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pic>
        <p:nvPicPr>
          <p:cNvPr id="3" name="Imagem 2">
            <a:extLst>
              <a:ext uri="{FF2B5EF4-FFF2-40B4-BE49-F238E27FC236}">
                <a16:creationId xmlns:a16="http://schemas.microsoft.com/office/drawing/2014/main" id="{8FA8FC18-5599-6402-309C-66541473EBAB}"/>
              </a:ext>
            </a:extLst>
          </p:cNvPr>
          <p:cNvPicPr>
            <a:picLocks noChangeAspect="1"/>
          </p:cNvPicPr>
          <p:nvPr/>
        </p:nvPicPr>
        <p:blipFill>
          <a:blip r:embed="rId5"/>
          <a:stretch>
            <a:fillRect/>
          </a:stretch>
        </p:blipFill>
        <p:spPr>
          <a:xfrm>
            <a:off x="1147762" y="2581387"/>
            <a:ext cx="9896475" cy="4105275"/>
          </a:xfrm>
          <a:prstGeom prst="rect">
            <a:avLst/>
          </a:prstGeom>
        </p:spPr>
      </p:pic>
    </p:spTree>
    <p:extLst>
      <p:ext uri="{BB962C8B-B14F-4D97-AF65-F5344CB8AC3E}">
        <p14:creationId xmlns:p14="http://schemas.microsoft.com/office/powerpoint/2010/main" val="19659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ixaDeTexto 12">
            <a:extLst>
              <a:ext uri="{FF2B5EF4-FFF2-40B4-BE49-F238E27FC236}">
                <a16:creationId xmlns:a16="http://schemas.microsoft.com/office/drawing/2014/main" id="{50037D28-DB48-4C50-A137-C5203DCF8260}"/>
              </a:ext>
            </a:extLst>
          </p:cNvPr>
          <p:cNvSpPr txBox="1"/>
          <p:nvPr/>
        </p:nvSpPr>
        <p:spPr>
          <a:xfrm>
            <a:off x="5409215" y="5626485"/>
            <a:ext cx="1391478" cy="707886"/>
          </a:xfrm>
          <a:prstGeom prst="rect">
            <a:avLst/>
          </a:prstGeom>
          <a:noFill/>
        </p:spPr>
        <p:txBody>
          <a:bodyPr wrap="square" rtlCol="0">
            <a:spAutoFit/>
          </a:bodyPr>
          <a:lstStyle/>
          <a:p>
            <a:pPr algn="ctr"/>
            <a:r>
              <a:rPr lang="pt-BR" sz="2000" dirty="0">
                <a:solidFill>
                  <a:srgbClr val="4F7578"/>
                </a:solidFill>
              </a:rPr>
              <a:t>1L</a:t>
            </a:r>
          </a:p>
          <a:p>
            <a:pPr algn="ctr"/>
            <a:r>
              <a:rPr lang="pt-BR" sz="2000" dirty="0">
                <a:solidFill>
                  <a:srgbClr val="4F7578"/>
                </a:solidFill>
              </a:rPr>
              <a:t>60.000 lux</a:t>
            </a:r>
          </a:p>
        </p:txBody>
      </p:sp>
      <p:sp>
        <p:nvSpPr>
          <p:cNvPr id="21" name="Retângulo 20"/>
          <p:cNvSpPr/>
          <p:nvPr/>
        </p:nvSpPr>
        <p:spPr>
          <a:xfrm>
            <a:off x="542366" y="2365393"/>
            <a:ext cx="6066253" cy="369332"/>
          </a:xfrm>
          <a:prstGeom prst="rect">
            <a:avLst/>
          </a:prstGeom>
        </p:spPr>
        <p:txBody>
          <a:bodyPr wrap="square">
            <a:spAutoFit/>
          </a:bodyPr>
          <a:lstStyle/>
          <a:p>
            <a:r>
              <a:rPr lang="pt-BR" b="1" dirty="0">
                <a:solidFill>
                  <a:srgbClr val="2B767D"/>
                </a:solidFill>
              </a:rPr>
              <a:t>PARA CIRURGIAS DE PEQUEÑO PORTE</a:t>
            </a:r>
          </a:p>
        </p:txBody>
      </p:sp>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7017" y="2365393"/>
            <a:ext cx="5638533" cy="2944528"/>
          </a:xfrm>
          <a:prstGeom prst="rect">
            <a:avLst/>
          </a:prstGeom>
        </p:spPr>
      </p:pic>
      <p:sp>
        <p:nvSpPr>
          <p:cNvPr id="19"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3200" dirty="0">
                <a:solidFill>
                  <a:srgbClr val="2B767D"/>
                </a:solidFill>
                <a:ea typeface="SimHei" panose="02010609060101010101" pitchFamily="49" charset="-122"/>
              </a:rPr>
              <a:t>LÁMPARA QUIRÚRGICA DE PARED</a:t>
            </a:r>
          </a:p>
        </p:txBody>
      </p:sp>
      <p:grpSp>
        <p:nvGrpSpPr>
          <p:cNvPr id="11" name="Grupo 10"/>
          <p:cNvGrpSpPr/>
          <p:nvPr/>
        </p:nvGrpSpPr>
        <p:grpSpPr>
          <a:xfrm>
            <a:off x="1" y="-34583"/>
            <a:ext cx="12192000" cy="1100339"/>
            <a:chOff x="1" y="-34583"/>
            <a:chExt cx="12192000" cy="1100339"/>
          </a:xfrm>
        </p:grpSpPr>
        <p:pic>
          <p:nvPicPr>
            <p:cNvPr id="16" name="Imagem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17" name="Imagem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18" name="Imagem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28231529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tângulo 20"/>
          <p:cNvSpPr/>
          <p:nvPr/>
        </p:nvSpPr>
        <p:spPr>
          <a:xfrm>
            <a:off x="542366" y="2365393"/>
            <a:ext cx="6066253" cy="646331"/>
          </a:xfrm>
          <a:prstGeom prst="rect">
            <a:avLst/>
          </a:prstGeom>
        </p:spPr>
        <p:txBody>
          <a:bodyPr wrap="square">
            <a:spAutoFit/>
          </a:bodyPr>
          <a:lstStyle/>
          <a:p>
            <a:r>
              <a:rPr lang="pt-BR" b="1" dirty="0">
                <a:solidFill>
                  <a:srgbClr val="2B767D"/>
                </a:solidFill>
              </a:rPr>
              <a:t>PARA CIRURGIAS DE PEQUEÑO Y MEDIANO PORTE</a:t>
            </a:r>
          </a:p>
          <a:p>
            <a:r>
              <a:rPr lang="es-ES" b="1" dirty="0">
                <a:solidFill>
                  <a:srgbClr val="2B767D"/>
                </a:solidFill>
              </a:rPr>
              <a:t> </a:t>
            </a:r>
            <a:endParaRPr lang="pt-BR" b="1" dirty="0">
              <a:solidFill>
                <a:srgbClr val="2B767D"/>
              </a:solidFill>
            </a:endParaRPr>
          </a:p>
        </p:txBody>
      </p:sp>
      <p:sp>
        <p:nvSpPr>
          <p:cNvPr id="17" name="CaixaDeTexto 16">
            <a:extLst>
              <a:ext uri="{FF2B5EF4-FFF2-40B4-BE49-F238E27FC236}">
                <a16:creationId xmlns:a16="http://schemas.microsoft.com/office/drawing/2014/main" id="{6AE77E9F-D9F5-4272-B054-AFA275A62B00}"/>
              </a:ext>
            </a:extLst>
          </p:cNvPr>
          <p:cNvSpPr txBox="1"/>
          <p:nvPr/>
        </p:nvSpPr>
        <p:spPr>
          <a:xfrm>
            <a:off x="5912880" y="5512128"/>
            <a:ext cx="1391478" cy="707886"/>
          </a:xfrm>
          <a:prstGeom prst="rect">
            <a:avLst/>
          </a:prstGeom>
          <a:noFill/>
        </p:spPr>
        <p:txBody>
          <a:bodyPr wrap="square" rtlCol="0">
            <a:spAutoFit/>
          </a:bodyPr>
          <a:lstStyle/>
          <a:p>
            <a:pPr algn="ctr"/>
            <a:r>
              <a:rPr lang="pt-BR" sz="2000" dirty="0">
                <a:solidFill>
                  <a:srgbClr val="2B767D"/>
                </a:solidFill>
              </a:rPr>
              <a:t>4LE</a:t>
            </a:r>
          </a:p>
          <a:p>
            <a:pPr algn="ctr"/>
            <a:r>
              <a:rPr lang="pt-BR" sz="2000" dirty="0">
                <a:solidFill>
                  <a:srgbClr val="2B767D"/>
                </a:solidFill>
              </a:rPr>
              <a:t>160.000 lux</a:t>
            </a:r>
          </a:p>
        </p:txBody>
      </p:sp>
      <p:sp>
        <p:nvSpPr>
          <p:cNvPr id="19" name="CaixaDeTexto 18">
            <a:extLst>
              <a:ext uri="{FF2B5EF4-FFF2-40B4-BE49-F238E27FC236}">
                <a16:creationId xmlns:a16="http://schemas.microsoft.com/office/drawing/2014/main" id="{72EFB8E6-2469-4B6C-94E2-2A15AA301FBA}"/>
              </a:ext>
            </a:extLst>
          </p:cNvPr>
          <p:cNvSpPr txBox="1"/>
          <p:nvPr/>
        </p:nvSpPr>
        <p:spPr>
          <a:xfrm>
            <a:off x="9663659" y="5551154"/>
            <a:ext cx="1391478" cy="707886"/>
          </a:xfrm>
          <a:prstGeom prst="rect">
            <a:avLst/>
          </a:prstGeom>
          <a:noFill/>
        </p:spPr>
        <p:txBody>
          <a:bodyPr wrap="square" rtlCol="0">
            <a:spAutoFit/>
          </a:bodyPr>
          <a:lstStyle/>
          <a:p>
            <a:pPr algn="ctr"/>
            <a:r>
              <a:rPr lang="pt-BR" sz="2000" dirty="0">
                <a:solidFill>
                  <a:srgbClr val="2B767D"/>
                </a:solidFill>
              </a:rPr>
              <a:t>M1LE</a:t>
            </a:r>
          </a:p>
          <a:p>
            <a:pPr algn="ctr"/>
            <a:r>
              <a:rPr lang="pt-BR" sz="2000" dirty="0">
                <a:solidFill>
                  <a:srgbClr val="2B767D"/>
                </a:solidFill>
              </a:rPr>
              <a:t>160.000 lux</a:t>
            </a:r>
          </a:p>
        </p:txBody>
      </p:sp>
      <p:pic>
        <p:nvPicPr>
          <p:cNvPr id="5" name="Image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5041" y="3618078"/>
            <a:ext cx="3721366" cy="1791500"/>
          </a:xfrm>
          <a:prstGeom prst="rect">
            <a:avLst/>
          </a:prstGeom>
        </p:spPr>
      </p:pic>
      <p:pic>
        <p:nvPicPr>
          <p:cNvPr id="6" name="Image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3546" y="3618078"/>
            <a:ext cx="3601316" cy="1774840"/>
          </a:xfrm>
          <a:prstGeom prst="rect">
            <a:avLst/>
          </a:prstGeom>
        </p:spPr>
      </p:pic>
      <p:sp>
        <p:nvSpPr>
          <p:cNvPr id="22"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3200" dirty="0">
                <a:solidFill>
                  <a:srgbClr val="2B767D"/>
                </a:solidFill>
                <a:ea typeface="SimHei" panose="02010609060101010101" pitchFamily="49" charset="-122"/>
              </a:rPr>
              <a:t>LÁMPARA QUIRÚRGICA DE PARED</a:t>
            </a:r>
          </a:p>
        </p:txBody>
      </p:sp>
      <p:pic>
        <p:nvPicPr>
          <p:cNvPr id="2" name="Image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526" y="3623807"/>
            <a:ext cx="3878946" cy="1785771"/>
          </a:xfrm>
          <a:prstGeom prst="rect">
            <a:avLst/>
          </a:prstGeom>
        </p:spPr>
      </p:pic>
      <p:sp>
        <p:nvSpPr>
          <p:cNvPr id="11" name="CaixaDeTexto 10">
            <a:extLst>
              <a:ext uri="{FF2B5EF4-FFF2-40B4-BE49-F238E27FC236}">
                <a16:creationId xmlns:a16="http://schemas.microsoft.com/office/drawing/2014/main" id="{69CB3D81-4665-4827-9FE2-CCBD6378CB67}"/>
              </a:ext>
            </a:extLst>
          </p:cNvPr>
          <p:cNvSpPr txBox="1"/>
          <p:nvPr/>
        </p:nvSpPr>
        <p:spPr>
          <a:xfrm>
            <a:off x="1392576" y="5460335"/>
            <a:ext cx="1391478" cy="707886"/>
          </a:xfrm>
          <a:prstGeom prst="rect">
            <a:avLst/>
          </a:prstGeom>
          <a:noFill/>
        </p:spPr>
        <p:txBody>
          <a:bodyPr wrap="square" rtlCol="0">
            <a:spAutoFit/>
          </a:bodyPr>
          <a:lstStyle/>
          <a:p>
            <a:pPr algn="ctr"/>
            <a:r>
              <a:rPr lang="pt-BR" sz="2000" dirty="0">
                <a:solidFill>
                  <a:srgbClr val="2B767D"/>
                </a:solidFill>
              </a:rPr>
              <a:t>3LE</a:t>
            </a:r>
          </a:p>
          <a:p>
            <a:pPr algn="ctr"/>
            <a:r>
              <a:rPr lang="pt-BR" sz="2000" dirty="0">
                <a:solidFill>
                  <a:srgbClr val="2B767D"/>
                </a:solidFill>
              </a:rPr>
              <a:t>130.000 lux</a:t>
            </a:r>
          </a:p>
        </p:txBody>
      </p:sp>
      <p:grpSp>
        <p:nvGrpSpPr>
          <p:cNvPr id="16" name="Grupo 15"/>
          <p:cNvGrpSpPr/>
          <p:nvPr/>
        </p:nvGrpSpPr>
        <p:grpSpPr>
          <a:xfrm>
            <a:off x="1" y="-34583"/>
            <a:ext cx="12192000" cy="1100339"/>
            <a:chOff x="1" y="-34583"/>
            <a:chExt cx="12192000" cy="1100339"/>
          </a:xfrm>
        </p:grpSpPr>
        <p:pic>
          <p:nvPicPr>
            <p:cNvPr id="24" name="Imagem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25" name="Imagem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26" name="Imagem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1826190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p:cNvGrpSpPr/>
          <p:nvPr/>
        </p:nvGrpSpPr>
        <p:grpSpPr>
          <a:xfrm>
            <a:off x="-32891" y="-18156"/>
            <a:ext cx="12224890" cy="6875807"/>
            <a:chOff x="-32891" y="-18156"/>
            <a:chExt cx="12224890" cy="6875807"/>
          </a:xfrm>
        </p:grpSpPr>
        <p:pic>
          <p:nvPicPr>
            <p:cNvPr id="11" name="Espaço Reservado para Conteúdo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91" y="-18156"/>
              <a:ext cx="12224890" cy="6875807"/>
            </a:xfrm>
            <a:prstGeom prst="rect">
              <a:avLst/>
            </a:prstGeom>
          </p:spPr>
        </p:pic>
        <p:grpSp>
          <p:nvGrpSpPr>
            <p:cNvPr id="13" name="Grupo 12"/>
            <p:cNvGrpSpPr/>
            <p:nvPr/>
          </p:nvGrpSpPr>
          <p:grpSpPr>
            <a:xfrm>
              <a:off x="302063" y="800498"/>
              <a:ext cx="2274802" cy="5354416"/>
              <a:chOff x="215120" y="1562210"/>
              <a:chExt cx="1486409" cy="3498708"/>
            </a:xfrm>
          </p:grpSpPr>
          <p:pic>
            <p:nvPicPr>
              <p:cNvPr id="14" name="Imagem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452" y="1562210"/>
                <a:ext cx="1043745" cy="731937"/>
              </a:xfrm>
              <a:prstGeom prst="rect">
                <a:avLst/>
              </a:prstGeom>
            </p:spPr>
          </p:pic>
          <p:pic>
            <p:nvPicPr>
              <p:cNvPr id="15" name="Imagem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120" y="4366458"/>
                <a:ext cx="1486409" cy="694460"/>
              </a:xfrm>
              <a:prstGeom prst="rect">
                <a:avLst/>
              </a:prstGeom>
            </p:spPr>
          </p:pic>
        </p:grpSp>
      </p:grpSp>
      <p:sp>
        <p:nvSpPr>
          <p:cNvPr id="7" name="Retângulo 6"/>
          <p:cNvSpPr/>
          <p:nvPr/>
        </p:nvSpPr>
        <p:spPr>
          <a:xfrm>
            <a:off x="1931352" y="2924740"/>
            <a:ext cx="8296403" cy="1887696"/>
          </a:xfrm>
          <a:prstGeom prst="rect">
            <a:avLst/>
          </a:prstGeom>
          <a:effectLst>
            <a:outerShdw blurRad="50800" dist="38100" dir="2700000" algn="tl" rotWithShape="0">
              <a:prstClr val="black">
                <a:alpha val="40000"/>
              </a:prstClr>
            </a:outerShdw>
          </a:effectLst>
        </p:spPr>
        <p:txBody>
          <a:bodyPr wrap="square">
            <a:spAutoFit/>
          </a:bodyPr>
          <a:lstStyle/>
          <a:p>
            <a:pPr algn="ctr">
              <a:lnSpc>
                <a:spcPts val="7000"/>
              </a:lnSpc>
            </a:pPr>
            <a:r>
              <a:rPr lang="es-CO" sz="6600" dirty="0">
                <a:solidFill>
                  <a:schemeClr val="bg1"/>
                </a:solidFill>
              </a:rPr>
              <a:t>ENTRENAMIENTO DEL USUARIO</a:t>
            </a:r>
            <a:endParaRPr lang="es-CO" sz="800" dirty="0">
              <a:solidFill>
                <a:schemeClr val="bg1"/>
              </a:solidFill>
            </a:endParaRPr>
          </a:p>
        </p:txBody>
      </p:sp>
    </p:spTree>
    <p:extLst>
      <p:ext uri="{BB962C8B-B14F-4D97-AF65-F5344CB8AC3E}">
        <p14:creationId xmlns:p14="http://schemas.microsoft.com/office/powerpoint/2010/main" val="36501537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16445" y="-17807"/>
            <a:ext cx="12224890" cy="6875807"/>
            <a:chOff x="-32891" y="-18156"/>
            <a:chExt cx="12224890" cy="6875807"/>
          </a:xfrm>
        </p:grpSpPr>
        <p:pic>
          <p:nvPicPr>
            <p:cNvPr id="11" name="Espaço Reservado para Conteúdo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91" y="-18156"/>
              <a:ext cx="12224890" cy="6875807"/>
            </a:xfrm>
            <a:prstGeom prst="rect">
              <a:avLst/>
            </a:prstGeom>
          </p:spPr>
        </p:pic>
        <p:grpSp>
          <p:nvGrpSpPr>
            <p:cNvPr id="12" name="Grupo 11"/>
            <p:cNvGrpSpPr/>
            <p:nvPr/>
          </p:nvGrpSpPr>
          <p:grpSpPr>
            <a:xfrm>
              <a:off x="302063" y="800498"/>
              <a:ext cx="2274802" cy="5354416"/>
              <a:chOff x="215120" y="1562210"/>
              <a:chExt cx="1486409" cy="3498708"/>
            </a:xfrm>
          </p:grpSpPr>
          <p:pic>
            <p:nvPicPr>
              <p:cNvPr id="13" name="Image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452" y="1562210"/>
                <a:ext cx="1043745" cy="731937"/>
              </a:xfrm>
              <a:prstGeom prst="rect">
                <a:avLst/>
              </a:prstGeom>
            </p:spPr>
          </p:pic>
          <p:pic>
            <p:nvPicPr>
              <p:cNvPr id="14" name="Imagem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120" y="4366458"/>
                <a:ext cx="1486409" cy="694460"/>
              </a:xfrm>
              <a:prstGeom prst="rect">
                <a:avLst/>
              </a:prstGeom>
            </p:spPr>
          </p:pic>
        </p:grpSp>
      </p:grpSp>
      <p:sp>
        <p:nvSpPr>
          <p:cNvPr id="17" name="Retângulo 16"/>
          <p:cNvSpPr/>
          <p:nvPr/>
        </p:nvSpPr>
        <p:spPr>
          <a:xfrm>
            <a:off x="2410331" y="3106215"/>
            <a:ext cx="7515997" cy="1887696"/>
          </a:xfrm>
          <a:prstGeom prst="rect">
            <a:avLst/>
          </a:prstGeom>
          <a:effectLst>
            <a:outerShdw blurRad="50800" dist="38100" dir="2700000" algn="tl" rotWithShape="0">
              <a:prstClr val="black">
                <a:alpha val="40000"/>
              </a:prstClr>
            </a:outerShdw>
          </a:effectLst>
        </p:spPr>
        <p:txBody>
          <a:bodyPr wrap="square">
            <a:spAutoFit/>
          </a:bodyPr>
          <a:lstStyle/>
          <a:p>
            <a:pPr algn="ctr">
              <a:lnSpc>
                <a:spcPts val="7000"/>
              </a:lnSpc>
            </a:pPr>
            <a:r>
              <a:rPr lang="es-CO" sz="6600" dirty="0">
                <a:solidFill>
                  <a:schemeClr val="bg1"/>
                </a:solidFill>
              </a:rPr>
              <a:t>PARTES Y CARACTERISTICAS</a:t>
            </a:r>
          </a:p>
        </p:txBody>
      </p:sp>
    </p:spTree>
    <p:extLst>
      <p:ext uri="{BB962C8B-B14F-4D97-AF65-F5344CB8AC3E}">
        <p14:creationId xmlns:p14="http://schemas.microsoft.com/office/powerpoint/2010/main" val="2376197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8"/>
          <p:cNvSpPr>
            <a:spLocks noChangeArrowheads="1"/>
          </p:cNvSpPr>
          <p:nvPr/>
        </p:nvSpPr>
        <p:spPr bwMode="auto">
          <a:xfrm>
            <a:off x="0" y="45397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4" name="Retângulo 23"/>
          <p:cNvSpPr/>
          <p:nvPr/>
        </p:nvSpPr>
        <p:spPr>
          <a:xfrm>
            <a:off x="735659" y="3828650"/>
            <a:ext cx="4995095" cy="400110"/>
          </a:xfrm>
          <a:prstGeom prst="rect">
            <a:avLst/>
          </a:prstGeom>
        </p:spPr>
        <p:txBody>
          <a:bodyPr wrap="square">
            <a:spAutoFit/>
          </a:bodyPr>
          <a:lstStyle/>
          <a:p>
            <a:pPr lvl="0" eaLnBrk="0" fontAlgn="base" hangingPunct="0">
              <a:spcBef>
                <a:spcPct val="0"/>
              </a:spcBef>
              <a:spcAft>
                <a:spcPct val="0"/>
              </a:spcAft>
            </a:pPr>
            <a:r>
              <a:rPr lang="pt-BR" altLang="pt-BR" sz="2000" dirty="0">
                <a:solidFill>
                  <a:srgbClr val="2B767D"/>
                </a:solidFill>
                <a:ea typeface="Calibri" panose="020F0502020204030204" pitchFamily="34" charset="0"/>
                <a:cs typeface="Arial" panose="020B0604020202020204" pitchFamily="34" charset="0"/>
              </a:rPr>
              <a:t> </a:t>
            </a:r>
            <a:endParaRPr lang="pt-BR" altLang="pt-BR" sz="2000" dirty="0">
              <a:solidFill>
                <a:srgbClr val="2B767D"/>
              </a:solidFill>
            </a:endParaRPr>
          </a:p>
        </p:txBody>
      </p:sp>
      <p:sp>
        <p:nvSpPr>
          <p:cNvPr id="16" name="Espaço Reservado para Conteúdo 2"/>
          <p:cNvSpPr txBox="1">
            <a:spLocks/>
          </p:cNvSpPr>
          <p:nvPr/>
        </p:nvSpPr>
        <p:spPr>
          <a:xfrm>
            <a:off x="735658" y="1194084"/>
            <a:ext cx="4995095"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PARTES Y CARACTERISTICAS</a:t>
            </a:r>
          </a:p>
        </p:txBody>
      </p:sp>
      <p:sp>
        <p:nvSpPr>
          <p:cNvPr id="17" name="CaixaDeTexto 16"/>
          <p:cNvSpPr txBox="1"/>
          <p:nvPr/>
        </p:nvSpPr>
        <p:spPr>
          <a:xfrm>
            <a:off x="735659" y="4259434"/>
            <a:ext cx="5360341" cy="369332"/>
          </a:xfrm>
          <a:prstGeom prst="rect">
            <a:avLst/>
          </a:prstGeom>
          <a:noFill/>
        </p:spPr>
        <p:txBody>
          <a:bodyPr wrap="square" rtlCol="0">
            <a:spAutoFit/>
          </a:bodyPr>
          <a:lstStyle/>
          <a:p>
            <a:pPr algn="just"/>
            <a:r>
              <a:rPr lang="pt-BR" dirty="0">
                <a:solidFill>
                  <a:schemeClr val="bg2">
                    <a:lumMod val="50000"/>
                  </a:schemeClr>
                </a:solidFill>
                <a:latin typeface="Calibri" panose="020F0502020204030204" pitchFamily="34" charset="0"/>
              </a:rPr>
              <a:t> </a:t>
            </a:r>
            <a:endParaRPr lang="es-ES" dirty="0">
              <a:solidFill>
                <a:schemeClr val="bg2">
                  <a:lumMod val="50000"/>
                </a:schemeClr>
              </a:solidFill>
              <a:latin typeface="Calibri" panose="020F0502020204030204" pitchFamily="34" charset="0"/>
            </a:endParaRPr>
          </a:p>
        </p:txBody>
      </p:sp>
      <p:grpSp>
        <p:nvGrpSpPr>
          <p:cNvPr id="12" name="Grupo 11"/>
          <p:cNvGrpSpPr/>
          <p:nvPr/>
        </p:nvGrpSpPr>
        <p:grpSpPr>
          <a:xfrm>
            <a:off x="1" y="-34583"/>
            <a:ext cx="12192000" cy="1100339"/>
            <a:chOff x="1" y="-34583"/>
            <a:chExt cx="12192000" cy="1100339"/>
          </a:xfrm>
        </p:grpSpPr>
        <p:pic>
          <p:nvPicPr>
            <p:cNvPr id="13" name="Imagem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14" name="Imagem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21" name="Imagem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
        <p:nvSpPr>
          <p:cNvPr id="4" name="CaixaDeTexto 3">
            <a:extLst>
              <a:ext uri="{FF2B5EF4-FFF2-40B4-BE49-F238E27FC236}">
                <a16:creationId xmlns:a16="http://schemas.microsoft.com/office/drawing/2014/main" id="{F8880767-8046-37A8-991E-4368A0F26AA3}"/>
              </a:ext>
            </a:extLst>
          </p:cNvPr>
          <p:cNvSpPr txBox="1"/>
          <p:nvPr/>
        </p:nvSpPr>
        <p:spPr>
          <a:xfrm>
            <a:off x="735659" y="1885032"/>
            <a:ext cx="5817035" cy="1200329"/>
          </a:xfrm>
          <a:prstGeom prst="rect">
            <a:avLst/>
          </a:prstGeom>
          <a:noFill/>
        </p:spPr>
        <p:txBody>
          <a:bodyPr wrap="square">
            <a:spAutoFit/>
          </a:bodyPr>
          <a:lstStyle/>
          <a:p>
            <a:r>
              <a:rPr lang="es-ES" dirty="0">
                <a:solidFill>
                  <a:schemeClr val="bg2">
                    <a:lumMod val="50000"/>
                  </a:schemeClr>
                </a:solidFill>
                <a:latin typeface="Calibri" panose="020F0502020204030204" pitchFamily="34" charset="0"/>
              </a:rPr>
              <a:t>Repasar las principales características de la lámpara quirúrgica adquirido por el cliente, diapositivas 17 a 37.</a:t>
            </a:r>
          </a:p>
          <a:p>
            <a:endParaRPr lang="es-ES" dirty="0">
              <a:solidFill>
                <a:schemeClr val="bg2">
                  <a:lumMod val="50000"/>
                </a:schemeClr>
              </a:solidFill>
              <a:latin typeface="Calibri" panose="020F0502020204030204" pitchFamily="34" charset="0"/>
            </a:endParaRPr>
          </a:p>
          <a:p>
            <a:r>
              <a:rPr lang="es-ES" dirty="0">
                <a:solidFill>
                  <a:schemeClr val="bg2">
                    <a:lumMod val="50000"/>
                  </a:schemeClr>
                </a:solidFill>
                <a:latin typeface="Calibri" panose="020F0502020204030204" pitchFamily="34" charset="0"/>
              </a:rPr>
              <a:t>Tabla “INFORMACIÓN TÉCNICA”</a:t>
            </a:r>
            <a:endParaRPr lang="pt-BR" dirty="0"/>
          </a:p>
        </p:txBody>
      </p:sp>
      <p:sp>
        <p:nvSpPr>
          <p:cNvPr id="7" name="CaixaDeTexto 6">
            <a:extLst>
              <a:ext uri="{FF2B5EF4-FFF2-40B4-BE49-F238E27FC236}">
                <a16:creationId xmlns:a16="http://schemas.microsoft.com/office/drawing/2014/main" id="{666CC297-AC2A-7206-D15F-2AC1AAABC711}"/>
              </a:ext>
            </a:extLst>
          </p:cNvPr>
          <p:cNvSpPr txBox="1"/>
          <p:nvPr/>
        </p:nvSpPr>
        <p:spPr>
          <a:xfrm>
            <a:off x="735659" y="3431738"/>
            <a:ext cx="3309077" cy="2585323"/>
          </a:xfrm>
          <a:prstGeom prst="rect">
            <a:avLst/>
          </a:prstGeom>
          <a:noFill/>
        </p:spPr>
        <p:txBody>
          <a:bodyPr wrap="square">
            <a:spAutoFit/>
          </a:bodyPr>
          <a:lstStyle/>
          <a:p>
            <a:r>
              <a:rPr lang="es-CO" dirty="0">
                <a:solidFill>
                  <a:schemeClr val="bg2">
                    <a:lumMod val="50000"/>
                  </a:schemeClr>
                </a:solidFill>
              </a:rPr>
              <a:t>Partes:</a:t>
            </a:r>
          </a:p>
          <a:p>
            <a:endParaRPr lang="es-CO" dirty="0">
              <a:solidFill>
                <a:schemeClr val="bg2">
                  <a:lumMod val="50000"/>
                </a:schemeClr>
              </a:solidFill>
            </a:endParaRPr>
          </a:p>
          <a:p>
            <a:r>
              <a:rPr lang="es-CO" dirty="0">
                <a:solidFill>
                  <a:schemeClr val="bg2">
                    <a:lumMod val="50000"/>
                  </a:schemeClr>
                </a:solidFill>
              </a:rPr>
              <a:t>01 Acabado de pared</a:t>
            </a:r>
          </a:p>
          <a:p>
            <a:r>
              <a:rPr lang="es-CO" dirty="0">
                <a:solidFill>
                  <a:schemeClr val="bg2">
                    <a:lumMod val="50000"/>
                  </a:schemeClr>
                </a:solidFill>
              </a:rPr>
              <a:t>02 Eje principal</a:t>
            </a:r>
          </a:p>
          <a:p>
            <a:r>
              <a:rPr lang="es-CO" dirty="0">
                <a:solidFill>
                  <a:schemeClr val="bg2">
                    <a:lumMod val="50000"/>
                  </a:schemeClr>
                </a:solidFill>
              </a:rPr>
              <a:t>03 Articulación principal</a:t>
            </a:r>
          </a:p>
          <a:p>
            <a:r>
              <a:rPr lang="es-CO" dirty="0">
                <a:solidFill>
                  <a:schemeClr val="bg2">
                    <a:lumMod val="50000"/>
                  </a:schemeClr>
                </a:solidFill>
              </a:rPr>
              <a:t>04 Cúpula</a:t>
            </a:r>
          </a:p>
          <a:p>
            <a:r>
              <a:rPr lang="es-CO" dirty="0">
                <a:solidFill>
                  <a:schemeClr val="bg2">
                    <a:lumMod val="50000"/>
                  </a:schemeClr>
                </a:solidFill>
              </a:rPr>
              <a:t>05 Control de pared</a:t>
            </a:r>
          </a:p>
          <a:p>
            <a:r>
              <a:rPr lang="es-CO" dirty="0">
                <a:solidFill>
                  <a:schemeClr val="bg2">
                    <a:lumMod val="50000"/>
                  </a:schemeClr>
                </a:solidFill>
              </a:rPr>
              <a:t>06 Sistema de emergencia</a:t>
            </a:r>
          </a:p>
          <a:p>
            <a:r>
              <a:rPr lang="es-CO" dirty="0">
                <a:solidFill>
                  <a:schemeClr val="bg2">
                    <a:lumMod val="50000"/>
                  </a:schemeClr>
                </a:solidFill>
              </a:rPr>
              <a:t>07 Número de serie</a:t>
            </a:r>
          </a:p>
        </p:txBody>
      </p:sp>
      <p:pic>
        <p:nvPicPr>
          <p:cNvPr id="11" name="Imagem 10">
            <a:extLst>
              <a:ext uri="{FF2B5EF4-FFF2-40B4-BE49-F238E27FC236}">
                <a16:creationId xmlns:a16="http://schemas.microsoft.com/office/drawing/2014/main" id="{344E759C-17E1-9514-D923-813818B5A10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461248" y="1885032"/>
            <a:ext cx="4809614" cy="4356000"/>
          </a:xfrm>
          <a:prstGeom prst="rect">
            <a:avLst/>
          </a:prstGeom>
        </p:spPr>
      </p:pic>
    </p:spTree>
    <p:extLst>
      <p:ext uri="{BB962C8B-B14F-4D97-AF65-F5344CB8AC3E}">
        <p14:creationId xmlns:p14="http://schemas.microsoft.com/office/powerpoint/2010/main" val="1556862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32891" y="-18156"/>
            <a:ext cx="12224890" cy="6875807"/>
            <a:chOff x="-32891" y="-18156"/>
            <a:chExt cx="12224890" cy="6875807"/>
          </a:xfrm>
        </p:grpSpPr>
        <p:pic>
          <p:nvPicPr>
            <p:cNvPr id="11" name="Espaço Reservado para Conteúdo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91" y="-18156"/>
              <a:ext cx="12224890" cy="6875807"/>
            </a:xfrm>
            <a:prstGeom prst="rect">
              <a:avLst/>
            </a:prstGeom>
          </p:spPr>
        </p:pic>
        <p:grpSp>
          <p:nvGrpSpPr>
            <p:cNvPr id="13" name="Grupo 12"/>
            <p:cNvGrpSpPr/>
            <p:nvPr/>
          </p:nvGrpSpPr>
          <p:grpSpPr>
            <a:xfrm>
              <a:off x="302063" y="800498"/>
              <a:ext cx="2274802" cy="5354416"/>
              <a:chOff x="215120" y="1562210"/>
              <a:chExt cx="1486409" cy="3498708"/>
            </a:xfrm>
          </p:grpSpPr>
          <p:pic>
            <p:nvPicPr>
              <p:cNvPr id="14" name="Imagem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452" y="1562210"/>
                <a:ext cx="1043745" cy="731937"/>
              </a:xfrm>
              <a:prstGeom prst="rect">
                <a:avLst/>
              </a:prstGeom>
            </p:spPr>
          </p:pic>
          <p:pic>
            <p:nvPicPr>
              <p:cNvPr id="15" name="Imagem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120" y="4366458"/>
                <a:ext cx="1486409" cy="694460"/>
              </a:xfrm>
              <a:prstGeom prst="rect">
                <a:avLst/>
              </a:prstGeom>
            </p:spPr>
          </p:pic>
        </p:grpSp>
      </p:grpSp>
      <p:sp>
        <p:nvSpPr>
          <p:cNvPr id="9" name="Retângulo 8"/>
          <p:cNvSpPr/>
          <p:nvPr/>
        </p:nvSpPr>
        <p:spPr>
          <a:xfrm>
            <a:off x="1973712" y="2924740"/>
            <a:ext cx="8894313" cy="990015"/>
          </a:xfrm>
          <a:prstGeom prst="rect">
            <a:avLst/>
          </a:prstGeom>
          <a:effectLst>
            <a:outerShdw blurRad="50800" dist="38100" dir="2700000" algn="tl" rotWithShape="0">
              <a:prstClr val="black">
                <a:alpha val="40000"/>
              </a:prstClr>
            </a:outerShdw>
          </a:effectLst>
        </p:spPr>
        <p:txBody>
          <a:bodyPr wrap="square">
            <a:spAutoFit/>
          </a:bodyPr>
          <a:lstStyle/>
          <a:p>
            <a:pPr algn="ctr">
              <a:lnSpc>
                <a:spcPts val="7000"/>
              </a:lnSpc>
            </a:pPr>
            <a:r>
              <a:rPr lang="es-CO" sz="6000" dirty="0">
                <a:solidFill>
                  <a:schemeClr val="bg1"/>
                </a:solidFill>
                <a:cs typeface="Arial" panose="020B0604020202020204" pitchFamily="34" charset="0"/>
              </a:rPr>
              <a:t>ANGULOS Y DIMENSIONES</a:t>
            </a:r>
          </a:p>
        </p:txBody>
      </p:sp>
    </p:spTree>
    <p:extLst>
      <p:ext uri="{BB962C8B-B14F-4D97-AF65-F5344CB8AC3E}">
        <p14:creationId xmlns:p14="http://schemas.microsoft.com/office/powerpoint/2010/main" val="1170340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a:extLst>
              <a:ext uri="{28A0092B-C50C-407E-A947-70E740481C1C}">
                <a14:useLocalDpi xmlns:a14="http://schemas.microsoft.com/office/drawing/2010/main" val="0"/>
              </a:ext>
            </a:extLst>
          </a:blip>
          <a:srcRect/>
          <a:stretch/>
        </p:blipFill>
        <p:spPr>
          <a:xfrm>
            <a:off x="7193219" y="1332114"/>
            <a:ext cx="3764108" cy="5147830"/>
          </a:xfrm>
          <a:prstGeom prst="rect">
            <a:avLst/>
          </a:prstGeom>
        </p:spPr>
      </p:pic>
      <p:sp>
        <p:nvSpPr>
          <p:cNvPr id="14"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3200" dirty="0">
                <a:solidFill>
                  <a:srgbClr val="2B767D"/>
                </a:solidFill>
                <a:ea typeface="SimHei" panose="02010609060101010101" pitchFamily="49" charset="-122"/>
              </a:rPr>
              <a:t>LÁMPARA QUIRÚRGICA DE PARED</a:t>
            </a:r>
          </a:p>
        </p:txBody>
      </p:sp>
      <p:pic>
        <p:nvPicPr>
          <p:cNvPr id="2" name="Imagem 1"/>
          <p:cNvPicPr>
            <a:picLocks noChangeAspect="1"/>
          </p:cNvPicPr>
          <p:nvPr/>
        </p:nvPicPr>
        <p:blipFill>
          <a:blip r:embed="rId3">
            <a:extLst>
              <a:ext uri="{28A0092B-C50C-407E-A947-70E740481C1C}">
                <a14:useLocalDpi xmlns:a14="http://schemas.microsoft.com/office/drawing/2010/main" val="0"/>
              </a:ext>
            </a:extLst>
          </a:blip>
          <a:srcRect/>
          <a:stretch/>
        </p:blipFill>
        <p:spPr>
          <a:xfrm>
            <a:off x="328901" y="1883283"/>
            <a:ext cx="5148285" cy="3889985"/>
          </a:xfrm>
          <a:prstGeom prst="rect">
            <a:avLst/>
          </a:prstGeom>
        </p:spPr>
      </p:pic>
      <p:grpSp>
        <p:nvGrpSpPr>
          <p:cNvPr id="9" name="Grupo 8"/>
          <p:cNvGrpSpPr/>
          <p:nvPr/>
        </p:nvGrpSpPr>
        <p:grpSpPr>
          <a:xfrm>
            <a:off x="1" y="-34583"/>
            <a:ext cx="12192000" cy="1100339"/>
            <a:chOff x="1" y="-34583"/>
            <a:chExt cx="12192000" cy="1100339"/>
          </a:xfrm>
        </p:grpSpPr>
        <p:pic>
          <p:nvPicPr>
            <p:cNvPr id="11" name="Imagem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16" name="Imagem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17" name="Imagem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graphicFrame>
        <p:nvGraphicFramePr>
          <p:cNvPr id="4" name="Objeto 3">
            <a:extLst>
              <a:ext uri="{FF2B5EF4-FFF2-40B4-BE49-F238E27FC236}">
                <a16:creationId xmlns:a16="http://schemas.microsoft.com/office/drawing/2014/main" id="{683AF4F6-AD6C-2578-085E-29C61BE63E12}"/>
              </a:ext>
            </a:extLst>
          </p:cNvPr>
          <p:cNvGraphicFramePr>
            <a:graphicFrameLocks noChangeAspect="1"/>
          </p:cNvGraphicFramePr>
          <p:nvPr>
            <p:extLst>
              <p:ext uri="{D42A27DB-BD31-4B8C-83A1-F6EECF244321}">
                <p14:modId xmlns:p14="http://schemas.microsoft.com/office/powerpoint/2010/main" val="2189769243"/>
              </p:ext>
            </p:extLst>
          </p:nvPr>
        </p:nvGraphicFramePr>
        <p:xfrm>
          <a:off x="0" y="6099175"/>
          <a:ext cx="4683125" cy="974725"/>
        </p:xfrm>
        <a:graphic>
          <a:graphicData uri="http://schemas.openxmlformats.org/presentationml/2006/ole">
            <mc:AlternateContent xmlns:mc="http://schemas.openxmlformats.org/markup-compatibility/2006">
              <mc:Choice xmlns:v="urn:schemas-microsoft-com:vml" Requires="v">
                <p:oleObj name="Document" r:id="rId7" imgW="4314635" imgH="901722" progId="Word.Document.12">
                  <p:embed/>
                </p:oleObj>
              </mc:Choice>
              <mc:Fallback>
                <p:oleObj name="Document" r:id="rId7" imgW="4314635" imgH="901722" progId="Word.Document.12">
                  <p:embed/>
                  <p:pic>
                    <p:nvPicPr>
                      <p:cNvPr id="3" name="Objeto 2">
                        <a:extLst>
                          <a:ext uri="{FF2B5EF4-FFF2-40B4-BE49-F238E27FC236}">
                            <a16:creationId xmlns:a16="http://schemas.microsoft.com/office/drawing/2014/main" id="{D19F3389-F4ED-0199-BC39-D7BBFE1AA86C}"/>
                          </a:ext>
                        </a:extLst>
                      </p:cNvPr>
                      <p:cNvPicPr/>
                      <p:nvPr/>
                    </p:nvPicPr>
                    <p:blipFill>
                      <a:blip r:embed="rId8"/>
                      <a:stretch>
                        <a:fillRect/>
                      </a:stretch>
                    </p:blipFill>
                    <p:spPr>
                      <a:xfrm>
                        <a:off x="0" y="6099175"/>
                        <a:ext cx="4683125" cy="974725"/>
                      </a:xfrm>
                      <a:prstGeom prst="rect">
                        <a:avLst/>
                      </a:prstGeom>
                    </p:spPr>
                  </p:pic>
                </p:oleObj>
              </mc:Fallback>
            </mc:AlternateContent>
          </a:graphicData>
        </a:graphic>
      </p:graphicFrame>
    </p:spTree>
    <p:extLst>
      <p:ext uri="{BB962C8B-B14F-4D97-AF65-F5344CB8AC3E}">
        <p14:creationId xmlns:p14="http://schemas.microsoft.com/office/powerpoint/2010/main" val="3692586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32891" y="-18156"/>
            <a:ext cx="12224890" cy="6875807"/>
            <a:chOff x="-32891" y="-18156"/>
            <a:chExt cx="12224890" cy="6875807"/>
          </a:xfrm>
        </p:grpSpPr>
        <p:pic>
          <p:nvPicPr>
            <p:cNvPr id="11" name="Espaço Reservado para Conteúdo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91" y="-18156"/>
              <a:ext cx="12224890" cy="6875807"/>
            </a:xfrm>
            <a:prstGeom prst="rect">
              <a:avLst/>
            </a:prstGeom>
          </p:spPr>
        </p:pic>
        <p:grpSp>
          <p:nvGrpSpPr>
            <p:cNvPr id="12" name="Grupo 11"/>
            <p:cNvGrpSpPr/>
            <p:nvPr/>
          </p:nvGrpSpPr>
          <p:grpSpPr>
            <a:xfrm>
              <a:off x="302063" y="800498"/>
              <a:ext cx="2274802" cy="5354416"/>
              <a:chOff x="215120" y="1562210"/>
              <a:chExt cx="1486409" cy="3498708"/>
            </a:xfrm>
          </p:grpSpPr>
          <p:pic>
            <p:nvPicPr>
              <p:cNvPr id="13" name="Image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452" y="1562210"/>
                <a:ext cx="1043745" cy="731937"/>
              </a:xfrm>
              <a:prstGeom prst="rect">
                <a:avLst/>
              </a:prstGeom>
            </p:spPr>
          </p:pic>
          <p:pic>
            <p:nvPicPr>
              <p:cNvPr id="14" name="Imagem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120" y="4366458"/>
                <a:ext cx="1486409" cy="694460"/>
              </a:xfrm>
              <a:prstGeom prst="rect">
                <a:avLst/>
              </a:prstGeom>
            </p:spPr>
          </p:pic>
        </p:grpSp>
      </p:grpSp>
      <p:sp>
        <p:nvSpPr>
          <p:cNvPr id="17" name="Retângulo 16"/>
          <p:cNvSpPr/>
          <p:nvPr/>
        </p:nvSpPr>
        <p:spPr>
          <a:xfrm>
            <a:off x="2338001" y="2924739"/>
            <a:ext cx="7515997" cy="1887696"/>
          </a:xfrm>
          <a:prstGeom prst="rect">
            <a:avLst/>
          </a:prstGeom>
          <a:effectLst>
            <a:outerShdw blurRad="50800" dist="38100" dir="2700000" algn="tl" rotWithShape="0">
              <a:prstClr val="black">
                <a:alpha val="40000"/>
              </a:prstClr>
            </a:outerShdw>
          </a:effectLst>
        </p:spPr>
        <p:txBody>
          <a:bodyPr wrap="square">
            <a:spAutoFit/>
          </a:bodyPr>
          <a:lstStyle/>
          <a:p>
            <a:pPr algn="ctr">
              <a:lnSpc>
                <a:spcPts val="7000"/>
              </a:lnSpc>
            </a:pPr>
            <a:r>
              <a:rPr lang="pt-BR" sz="6600" dirty="0">
                <a:solidFill>
                  <a:schemeClr val="bg1"/>
                </a:solidFill>
              </a:rPr>
              <a:t>MOVIMIENTO DE LAS CÚPULAS  </a:t>
            </a:r>
          </a:p>
        </p:txBody>
      </p:sp>
    </p:spTree>
    <p:extLst>
      <p:ext uri="{BB962C8B-B14F-4D97-AF65-F5344CB8AC3E}">
        <p14:creationId xmlns:p14="http://schemas.microsoft.com/office/powerpoint/2010/main" val="508737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1539" y="2336535"/>
            <a:ext cx="3600000" cy="3600000"/>
          </a:xfrm>
          <a:prstGeom prst="rect">
            <a:avLst/>
          </a:prstGeom>
        </p:spPr>
      </p:pic>
      <p:sp>
        <p:nvSpPr>
          <p:cNvPr id="13"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MANIJAS LATERALES</a:t>
            </a:r>
          </a:p>
        </p:txBody>
      </p:sp>
      <p:sp>
        <p:nvSpPr>
          <p:cNvPr id="14" name="Retângulo 13"/>
          <p:cNvSpPr/>
          <p:nvPr/>
        </p:nvSpPr>
        <p:spPr>
          <a:xfrm>
            <a:off x="5894779" y="2756241"/>
            <a:ext cx="4850515" cy="1323439"/>
          </a:xfrm>
          <a:prstGeom prst="rect">
            <a:avLst/>
          </a:prstGeom>
        </p:spPr>
        <p:txBody>
          <a:bodyPr wrap="square">
            <a:spAutoFit/>
          </a:bodyPr>
          <a:lstStyle/>
          <a:p>
            <a:r>
              <a:rPr lang="es-ES" sz="2000" dirty="0">
                <a:solidFill>
                  <a:srgbClr val="2B767D"/>
                </a:solidFill>
              </a:rPr>
              <a:t> </a:t>
            </a:r>
          </a:p>
          <a:p>
            <a:r>
              <a:rPr lang="es-ES" sz="2000" dirty="0">
                <a:solidFill>
                  <a:srgbClr val="2B767D"/>
                </a:solidFill>
              </a:rPr>
              <a:t>El sistema tiene tres o cuatro manijas laterales para el movimiento, no estéril.*</a:t>
            </a:r>
          </a:p>
          <a:p>
            <a:endParaRPr lang="es-ES" sz="2000" dirty="0">
              <a:solidFill>
                <a:srgbClr val="2B767D"/>
              </a:solidFill>
            </a:endParaRPr>
          </a:p>
        </p:txBody>
      </p:sp>
      <p:grpSp>
        <p:nvGrpSpPr>
          <p:cNvPr id="9" name="Grupo 8"/>
          <p:cNvGrpSpPr/>
          <p:nvPr/>
        </p:nvGrpSpPr>
        <p:grpSpPr>
          <a:xfrm>
            <a:off x="1" y="-34583"/>
            <a:ext cx="12192000" cy="1100339"/>
            <a:chOff x="1" y="-34583"/>
            <a:chExt cx="12192000" cy="1100339"/>
          </a:xfrm>
        </p:grpSpPr>
        <p:pic>
          <p:nvPicPr>
            <p:cNvPr id="16" name="Imagem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17" name="Imagem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18" name="Imagem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
        <p:nvSpPr>
          <p:cNvPr id="3" name="CaixaDeTexto 2">
            <a:extLst>
              <a:ext uri="{FF2B5EF4-FFF2-40B4-BE49-F238E27FC236}">
                <a16:creationId xmlns:a16="http://schemas.microsoft.com/office/drawing/2014/main" id="{8320F21B-3252-FA8D-314F-09623CC55DAB}"/>
              </a:ext>
            </a:extLst>
          </p:cNvPr>
          <p:cNvSpPr txBox="1"/>
          <p:nvPr/>
        </p:nvSpPr>
        <p:spPr>
          <a:xfrm>
            <a:off x="701703" y="6331700"/>
            <a:ext cx="6094674" cy="246221"/>
          </a:xfrm>
          <a:prstGeom prst="rect">
            <a:avLst/>
          </a:prstGeom>
          <a:noFill/>
        </p:spPr>
        <p:txBody>
          <a:bodyPr wrap="square">
            <a:spAutoFit/>
          </a:bodyPr>
          <a:lstStyle/>
          <a:p>
            <a:r>
              <a:rPr lang="pt-BR" sz="1000" dirty="0">
                <a:solidFill>
                  <a:srgbClr val="2B767D"/>
                </a:solidFill>
              </a:rPr>
              <a:t>*</a:t>
            </a:r>
            <a:r>
              <a:rPr lang="pt-BR" sz="1000" dirty="0" err="1">
                <a:solidFill>
                  <a:srgbClr val="2B767D"/>
                </a:solidFill>
              </a:rPr>
              <a:t>Excepto</a:t>
            </a:r>
            <a:r>
              <a:rPr lang="pt-BR" sz="1000" dirty="0">
                <a:solidFill>
                  <a:srgbClr val="2B767D"/>
                </a:solidFill>
              </a:rPr>
              <a:t> modelo 1L</a:t>
            </a:r>
            <a:endParaRPr lang="pt-BR" sz="1000" dirty="0"/>
          </a:p>
        </p:txBody>
      </p:sp>
    </p:spTree>
    <p:extLst>
      <p:ext uri="{BB962C8B-B14F-4D97-AF65-F5344CB8AC3E}">
        <p14:creationId xmlns:p14="http://schemas.microsoft.com/office/powerpoint/2010/main" val="1507056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p:cNvGrpSpPr/>
          <p:nvPr/>
        </p:nvGrpSpPr>
        <p:grpSpPr>
          <a:xfrm>
            <a:off x="-32891" y="-18156"/>
            <a:ext cx="12224890" cy="6875807"/>
            <a:chOff x="-32891" y="-18156"/>
            <a:chExt cx="12224890" cy="6875807"/>
          </a:xfrm>
        </p:grpSpPr>
        <p:pic>
          <p:nvPicPr>
            <p:cNvPr id="11" name="Espaço Reservado para Conteúdo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91" y="-18156"/>
              <a:ext cx="12224890" cy="6875807"/>
            </a:xfrm>
            <a:prstGeom prst="rect">
              <a:avLst/>
            </a:prstGeom>
          </p:spPr>
        </p:pic>
        <p:grpSp>
          <p:nvGrpSpPr>
            <p:cNvPr id="14" name="Grupo 13"/>
            <p:cNvGrpSpPr/>
            <p:nvPr/>
          </p:nvGrpSpPr>
          <p:grpSpPr>
            <a:xfrm>
              <a:off x="302063" y="800498"/>
              <a:ext cx="2274802" cy="5354416"/>
              <a:chOff x="215120" y="1562210"/>
              <a:chExt cx="1486409" cy="3498708"/>
            </a:xfrm>
          </p:grpSpPr>
          <p:pic>
            <p:nvPicPr>
              <p:cNvPr id="15" name="Imagem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452" y="1562210"/>
                <a:ext cx="1043745" cy="731937"/>
              </a:xfrm>
              <a:prstGeom prst="rect">
                <a:avLst/>
              </a:prstGeom>
            </p:spPr>
          </p:pic>
          <p:pic>
            <p:nvPicPr>
              <p:cNvPr id="16" name="Imagem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120" y="4366458"/>
                <a:ext cx="1486409" cy="694460"/>
              </a:xfrm>
              <a:prstGeom prst="rect">
                <a:avLst/>
              </a:prstGeom>
            </p:spPr>
          </p:pic>
        </p:grpSp>
      </p:grpSp>
      <p:sp>
        <p:nvSpPr>
          <p:cNvPr id="7" name="Retângulo 6"/>
          <p:cNvSpPr/>
          <p:nvPr/>
        </p:nvSpPr>
        <p:spPr>
          <a:xfrm>
            <a:off x="1697436" y="3166544"/>
            <a:ext cx="8296403" cy="1887696"/>
          </a:xfrm>
          <a:prstGeom prst="rect">
            <a:avLst/>
          </a:prstGeom>
          <a:effectLst>
            <a:outerShdw blurRad="50800" dist="38100" dir="2700000" algn="tl" rotWithShape="0">
              <a:prstClr val="black">
                <a:alpha val="40000"/>
              </a:prstClr>
            </a:outerShdw>
          </a:effectLst>
        </p:spPr>
        <p:txBody>
          <a:bodyPr wrap="square">
            <a:spAutoFit/>
          </a:bodyPr>
          <a:lstStyle/>
          <a:p>
            <a:pPr algn="ctr">
              <a:lnSpc>
                <a:spcPts val="7000"/>
              </a:lnSpc>
            </a:pPr>
            <a:r>
              <a:rPr lang="pt-BR" sz="6600" dirty="0">
                <a:solidFill>
                  <a:schemeClr val="bg1"/>
                </a:solidFill>
              </a:rPr>
              <a:t> </a:t>
            </a:r>
          </a:p>
          <a:p>
            <a:pPr algn="ctr">
              <a:lnSpc>
                <a:spcPts val="7000"/>
              </a:lnSpc>
            </a:pPr>
            <a:endParaRPr lang="pt-BR" sz="800" dirty="0">
              <a:solidFill>
                <a:schemeClr val="bg1"/>
              </a:solidFill>
            </a:endParaRPr>
          </a:p>
        </p:txBody>
      </p:sp>
      <p:sp>
        <p:nvSpPr>
          <p:cNvPr id="17" name="Retângulo 16"/>
          <p:cNvSpPr/>
          <p:nvPr/>
        </p:nvSpPr>
        <p:spPr>
          <a:xfrm>
            <a:off x="1058980" y="2924740"/>
            <a:ext cx="10041147" cy="990015"/>
          </a:xfrm>
          <a:prstGeom prst="rect">
            <a:avLst/>
          </a:prstGeom>
          <a:effectLst>
            <a:outerShdw blurRad="50800" dist="38100" dir="2700000" algn="tl" rotWithShape="0">
              <a:prstClr val="black">
                <a:alpha val="40000"/>
              </a:prstClr>
            </a:outerShdw>
          </a:effectLst>
        </p:spPr>
        <p:txBody>
          <a:bodyPr wrap="square">
            <a:spAutoFit/>
          </a:bodyPr>
          <a:lstStyle/>
          <a:p>
            <a:pPr algn="ctr">
              <a:lnSpc>
                <a:spcPts val="7000"/>
              </a:lnSpc>
            </a:pPr>
            <a:r>
              <a:rPr lang="pt-BR" sz="6600" dirty="0">
                <a:solidFill>
                  <a:schemeClr val="bg1"/>
                </a:solidFill>
              </a:rPr>
              <a:t>CÁLCULO DE ALTURA</a:t>
            </a:r>
          </a:p>
        </p:txBody>
      </p:sp>
    </p:spTree>
    <p:extLst>
      <p:ext uri="{BB962C8B-B14F-4D97-AF65-F5344CB8AC3E}">
        <p14:creationId xmlns:p14="http://schemas.microsoft.com/office/powerpoint/2010/main" val="6092610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ângulo 22"/>
          <p:cNvSpPr/>
          <p:nvPr/>
        </p:nvSpPr>
        <p:spPr>
          <a:xfrm>
            <a:off x="7666120" y="6013760"/>
            <a:ext cx="2807523" cy="523220"/>
          </a:xfrm>
          <a:prstGeom prst="rect">
            <a:avLst/>
          </a:prstGeom>
        </p:spPr>
        <p:txBody>
          <a:bodyPr wrap="square">
            <a:spAutoFit/>
          </a:bodyPr>
          <a:lstStyle/>
          <a:p>
            <a:r>
              <a:rPr lang="es-CO" sz="1400" dirty="0">
                <a:solidFill>
                  <a:srgbClr val="2B767D"/>
                </a:solidFill>
                <a:latin typeface="Arial" panose="020B0604020202020204" pitchFamily="34" charset="0"/>
                <a:cs typeface="Arial" panose="020B0604020202020204" pitchFamily="34" charset="0"/>
              </a:rPr>
              <a:t>Controlado por el cirujano</a:t>
            </a:r>
            <a:br>
              <a:rPr lang="pt-BR" sz="1400" dirty="0">
                <a:solidFill>
                  <a:schemeClr val="bg1">
                    <a:lumMod val="50000"/>
                  </a:schemeClr>
                </a:solidFill>
                <a:latin typeface="Arial" panose="020B0604020202020204" pitchFamily="34" charset="0"/>
                <a:cs typeface="Arial" panose="020B0604020202020204" pitchFamily="34" charset="0"/>
              </a:rPr>
            </a:br>
            <a:endParaRPr lang="pt-BR" sz="1400" dirty="0">
              <a:solidFill>
                <a:schemeClr val="bg1">
                  <a:lumMod val="50000"/>
                </a:schemeClr>
              </a:solidFill>
              <a:latin typeface="Arial" panose="020B0604020202020204" pitchFamily="34" charset="0"/>
              <a:cs typeface="Arial" panose="020B0604020202020204" pitchFamily="34" charset="0"/>
            </a:endParaRPr>
          </a:p>
        </p:txBody>
      </p:sp>
      <p:sp>
        <p:nvSpPr>
          <p:cNvPr id="5" name="Rectangle 8"/>
          <p:cNvSpPr>
            <a:spLocks noChangeArrowheads="1"/>
          </p:cNvSpPr>
          <p:nvPr/>
        </p:nvSpPr>
        <p:spPr bwMode="auto">
          <a:xfrm>
            <a:off x="0" y="45397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4" name="Retângulo 23"/>
          <p:cNvSpPr/>
          <p:nvPr/>
        </p:nvSpPr>
        <p:spPr>
          <a:xfrm>
            <a:off x="735659" y="3828650"/>
            <a:ext cx="4995095" cy="400110"/>
          </a:xfrm>
          <a:prstGeom prst="rect">
            <a:avLst/>
          </a:prstGeom>
        </p:spPr>
        <p:txBody>
          <a:bodyPr wrap="square">
            <a:spAutoFit/>
          </a:bodyPr>
          <a:lstStyle/>
          <a:p>
            <a:pPr lvl="0" eaLnBrk="0" fontAlgn="base" hangingPunct="0">
              <a:spcBef>
                <a:spcPct val="0"/>
              </a:spcBef>
              <a:spcAft>
                <a:spcPct val="0"/>
              </a:spcAft>
            </a:pPr>
            <a:r>
              <a:rPr lang="es-ES" altLang="pt-BR" sz="2000" dirty="0">
                <a:solidFill>
                  <a:srgbClr val="2B767D"/>
                </a:solidFill>
                <a:ea typeface="Calibri" panose="020F0502020204030204" pitchFamily="34" charset="0"/>
                <a:cs typeface="Arial" panose="020B0604020202020204" pitchFamily="34" charset="0"/>
              </a:rPr>
              <a:t>Ajuste de campo en el mango (3LE,4LE)</a:t>
            </a:r>
            <a:endParaRPr lang="pt-BR" altLang="pt-BR" sz="2000" dirty="0">
              <a:solidFill>
                <a:srgbClr val="2B767D"/>
              </a:solidFill>
            </a:endParaRPr>
          </a:p>
        </p:txBody>
      </p:sp>
      <p:sp>
        <p:nvSpPr>
          <p:cNvPr id="16"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MANGO</a:t>
            </a:r>
          </a:p>
        </p:txBody>
      </p:sp>
      <p:sp>
        <p:nvSpPr>
          <p:cNvPr id="17" name="CaixaDeTexto 16"/>
          <p:cNvSpPr txBox="1"/>
          <p:nvPr/>
        </p:nvSpPr>
        <p:spPr>
          <a:xfrm>
            <a:off x="735659" y="4259434"/>
            <a:ext cx="5360341" cy="1754326"/>
          </a:xfrm>
          <a:prstGeom prst="rect">
            <a:avLst/>
          </a:prstGeom>
          <a:noFill/>
        </p:spPr>
        <p:txBody>
          <a:bodyPr wrap="square" rtlCol="0">
            <a:spAutoFit/>
          </a:bodyPr>
          <a:lstStyle/>
          <a:p>
            <a:pPr algn="just"/>
            <a:r>
              <a:rPr lang="es-ES" dirty="0">
                <a:solidFill>
                  <a:schemeClr val="bg2">
                    <a:lumMod val="50000"/>
                  </a:schemeClr>
                </a:solidFill>
                <a:latin typeface="Calibri" panose="020F0502020204030204" pitchFamily="34" charset="0"/>
              </a:rPr>
              <a:t>Para cambiar el tamaño del campo, simplemente gire el mango en el sentido de las agujas del reloj para aumentar y en el sentido contrario a las agujas del reloj para disminuir; esta acción se puede realizar en el mango estéril.</a:t>
            </a:r>
          </a:p>
          <a:p>
            <a:pPr algn="just"/>
            <a:r>
              <a:rPr lang="es-ES" dirty="0">
                <a:solidFill>
                  <a:schemeClr val="bg2">
                    <a:lumMod val="50000"/>
                  </a:schemeClr>
                </a:solidFill>
                <a:latin typeface="Calibri" panose="020F0502020204030204" pitchFamily="34" charset="0"/>
              </a:rPr>
              <a:t>Equipo cuenta con control estéril para ajuste en campo.</a:t>
            </a:r>
          </a:p>
        </p:txBody>
      </p:sp>
      <p:grpSp>
        <p:nvGrpSpPr>
          <p:cNvPr id="12" name="Grupo 11"/>
          <p:cNvGrpSpPr/>
          <p:nvPr/>
        </p:nvGrpSpPr>
        <p:grpSpPr>
          <a:xfrm>
            <a:off x="1" y="-34583"/>
            <a:ext cx="12192000" cy="1100339"/>
            <a:chOff x="1" y="-34583"/>
            <a:chExt cx="12192000" cy="1100339"/>
          </a:xfrm>
        </p:grpSpPr>
        <p:pic>
          <p:nvPicPr>
            <p:cNvPr id="13" name="Imagem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14" name="Imagem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21" name="Imagem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pic>
        <p:nvPicPr>
          <p:cNvPr id="2" name="Imagem 1">
            <a:extLst>
              <a:ext uri="{FF2B5EF4-FFF2-40B4-BE49-F238E27FC236}">
                <a16:creationId xmlns:a16="http://schemas.microsoft.com/office/drawing/2014/main" id="{7450213C-7B95-CEC8-0B60-CF16B8807C61}"/>
              </a:ext>
            </a:extLst>
          </p:cNvPr>
          <p:cNvPicPr>
            <a:picLocks noChangeAspect="1"/>
          </p:cNvPicPr>
          <p:nvPr/>
        </p:nvPicPr>
        <p:blipFill>
          <a:blip r:embed="rId5"/>
          <a:stretch>
            <a:fillRect/>
          </a:stretch>
        </p:blipFill>
        <p:spPr>
          <a:xfrm>
            <a:off x="6908558" y="1429171"/>
            <a:ext cx="3456732" cy="4584589"/>
          </a:xfrm>
          <a:prstGeom prst="rect">
            <a:avLst/>
          </a:prstGeom>
        </p:spPr>
      </p:pic>
      <p:sp>
        <p:nvSpPr>
          <p:cNvPr id="4" name="CaixaDeTexto 3">
            <a:extLst>
              <a:ext uri="{FF2B5EF4-FFF2-40B4-BE49-F238E27FC236}">
                <a16:creationId xmlns:a16="http://schemas.microsoft.com/office/drawing/2014/main" id="{F8880767-8046-37A8-991E-4368A0F26AA3}"/>
              </a:ext>
            </a:extLst>
          </p:cNvPr>
          <p:cNvSpPr txBox="1"/>
          <p:nvPr/>
        </p:nvSpPr>
        <p:spPr>
          <a:xfrm>
            <a:off x="705531" y="2191159"/>
            <a:ext cx="6094674" cy="646331"/>
          </a:xfrm>
          <a:prstGeom prst="rect">
            <a:avLst/>
          </a:prstGeom>
          <a:noFill/>
        </p:spPr>
        <p:txBody>
          <a:bodyPr wrap="square">
            <a:spAutoFit/>
          </a:bodyPr>
          <a:lstStyle/>
          <a:p>
            <a:r>
              <a:rPr lang="es-ES" dirty="0">
                <a:solidFill>
                  <a:schemeClr val="bg2">
                    <a:lumMod val="50000"/>
                  </a:schemeClr>
                </a:solidFill>
                <a:latin typeface="Calibri" panose="020F0502020204030204" pitchFamily="34" charset="0"/>
              </a:rPr>
              <a:t>El equipo dispone de mango central estéril para posicionamiento y movimiento.</a:t>
            </a:r>
            <a:endParaRPr lang="pt-BR" dirty="0"/>
          </a:p>
        </p:txBody>
      </p:sp>
    </p:spTree>
    <p:extLst>
      <p:ext uri="{BB962C8B-B14F-4D97-AF65-F5344CB8AC3E}">
        <p14:creationId xmlns:p14="http://schemas.microsoft.com/office/powerpoint/2010/main" val="4174935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6531" y="1893366"/>
            <a:ext cx="5752407" cy="2630577"/>
          </a:xfrm>
          <a:prstGeom prst="rect">
            <a:avLst/>
          </a:prstGeom>
        </p:spPr>
      </p:pic>
      <p:sp>
        <p:nvSpPr>
          <p:cNvPr id="13"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CAMPO FIJO O AJUSTABLE</a:t>
            </a:r>
          </a:p>
        </p:txBody>
      </p:sp>
      <p:graphicFrame>
        <p:nvGraphicFramePr>
          <p:cNvPr id="3" name="Objeto 2"/>
          <p:cNvGraphicFramePr>
            <a:graphicFrameLocks noChangeAspect="1"/>
          </p:cNvGraphicFramePr>
          <p:nvPr>
            <p:extLst>
              <p:ext uri="{D42A27DB-BD31-4B8C-83A1-F6EECF244321}">
                <p14:modId xmlns:p14="http://schemas.microsoft.com/office/powerpoint/2010/main" val="2572012630"/>
              </p:ext>
            </p:extLst>
          </p:nvPr>
        </p:nvGraphicFramePr>
        <p:xfrm>
          <a:off x="822325" y="4660900"/>
          <a:ext cx="10783888" cy="1885950"/>
        </p:xfrm>
        <a:graphic>
          <a:graphicData uri="http://schemas.openxmlformats.org/presentationml/2006/ole">
            <mc:AlternateContent xmlns:mc="http://schemas.openxmlformats.org/markup-compatibility/2006">
              <mc:Choice xmlns:v="urn:schemas-microsoft-com:vml" Requires="v">
                <p:oleObj name="Worksheet" r:id="rId3" imgW="7953170" imgH="1581176" progId="Excel.Sheet.12">
                  <p:embed/>
                </p:oleObj>
              </mc:Choice>
              <mc:Fallback>
                <p:oleObj name="Worksheet" r:id="rId3" imgW="7953170" imgH="1581176" progId="Excel.Sheet.12">
                  <p:embed/>
                  <p:pic>
                    <p:nvPicPr>
                      <p:cNvPr id="3" name="Objeto 2"/>
                      <p:cNvPicPr/>
                      <p:nvPr/>
                    </p:nvPicPr>
                    <p:blipFill>
                      <a:blip r:embed="rId4"/>
                      <a:stretch>
                        <a:fillRect/>
                      </a:stretch>
                    </p:blipFill>
                    <p:spPr>
                      <a:xfrm>
                        <a:off x="822325" y="4660900"/>
                        <a:ext cx="10783888" cy="1885950"/>
                      </a:xfrm>
                      <a:prstGeom prst="rect">
                        <a:avLst/>
                      </a:prstGeom>
                    </p:spPr>
                  </p:pic>
                </p:oleObj>
              </mc:Fallback>
            </mc:AlternateContent>
          </a:graphicData>
        </a:graphic>
      </p:graphicFrame>
      <p:grpSp>
        <p:nvGrpSpPr>
          <p:cNvPr id="10" name="Grupo 9"/>
          <p:cNvGrpSpPr/>
          <p:nvPr/>
        </p:nvGrpSpPr>
        <p:grpSpPr>
          <a:xfrm>
            <a:off x="1" y="-34583"/>
            <a:ext cx="12192000" cy="1100339"/>
            <a:chOff x="1" y="-34583"/>
            <a:chExt cx="12192000" cy="1100339"/>
          </a:xfrm>
        </p:grpSpPr>
        <p:pic>
          <p:nvPicPr>
            <p:cNvPr id="14" name="Imagem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15" name="Imagem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16" name="Imagem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21344228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p:cNvPicPr>
            <a:picLocks noChangeAspect="1" noChangeArrowheads="1"/>
          </p:cNvPicPr>
          <p:nvPr/>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6542116" y="2158771"/>
            <a:ext cx="5076825" cy="2393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p:nvPicPr>
        <p:blipFill>
          <a:blip r:embed="rId3">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5830772" y="4640925"/>
            <a:ext cx="5393401" cy="202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ângulo 3"/>
          <p:cNvSpPr/>
          <p:nvPr/>
        </p:nvSpPr>
        <p:spPr>
          <a:xfrm>
            <a:off x="7373389" y="5654831"/>
            <a:ext cx="1346662" cy="72103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t-BR"/>
          </a:p>
        </p:txBody>
      </p:sp>
      <p:sp>
        <p:nvSpPr>
          <p:cNvPr id="19" name="Retângulo 18"/>
          <p:cNvSpPr/>
          <p:nvPr/>
        </p:nvSpPr>
        <p:spPr>
          <a:xfrm>
            <a:off x="8614516" y="5566166"/>
            <a:ext cx="1346662" cy="20286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t-BR"/>
          </a:p>
        </p:txBody>
      </p:sp>
      <p:sp>
        <p:nvSpPr>
          <p:cNvPr id="20" name="Retângulo 19"/>
          <p:cNvSpPr/>
          <p:nvPr/>
        </p:nvSpPr>
        <p:spPr>
          <a:xfrm>
            <a:off x="8614516" y="6261659"/>
            <a:ext cx="1346662" cy="20286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t-BR"/>
          </a:p>
        </p:txBody>
      </p:sp>
      <p:sp>
        <p:nvSpPr>
          <p:cNvPr id="22" name="Espaço Reservado para Conteúdo 2"/>
          <p:cNvSpPr txBox="1">
            <a:spLocks/>
          </p:cNvSpPr>
          <p:nvPr/>
        </p:nvSpPr>
        <p:spPr>
          <a:xfrm>
            <a:off x="432914" y="131329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RETIRAR Y COLOCAR EL MANGO</a:t>
            </a:r>
          </a:p>
        </p:txBody>
      </p:sp>
      <p:sp>
        <p:nvSpPr>
          <p:cNvPr id="24" name="CaixaDeTexto 23"/>
          <p:cNvSpPr txBox="1"/>
          <p:nvPr/>
        </p:nvSpPr>
        <p:spPr>
          <a:xfrm>
            <a:off x="542365" y="2593597"/>
            <a:ext cx="4642699" cy="1200329"/>
          </a:xfrm>
          <a:prstGeom prst="rect">
            <a:avLst/>
          </a:prstGeom>
          <a:noFill/>
        </p:spPr>
        <p:txBody>
          <a:bodyPr wrap="square" rtlCol="0">
            <a:spAutoFit/>
          </a:bodyPr>
          <a:lstStyle/>
          <a:p>
            <a:pPr algn="just"/>
            <a:r>
              <a:rPr lang="es-ES" dirty="0">
                <a:solidFill>
                  <a:schemeClr val="bg2">
                    <a:lumMod val="50000"/>
                  </a:schemeClr>
                </a:solidFill>
                <a:latin typeface="Calibri" panose="020F0502020204030204" pitchFamily="34" charset="0"/>
              </a:rPr>
              <a:t>Mango esterilizable en autoclave fabricado en polímero flexible inyectado (silicona).</a:t>
            </a:r>
          </a:p>
          <a:p>
            <a:pPr algn="just"/>
            <a:endParaRPr lang="es-ES" dirty="0">
              <a:solidFill>
                <a:schemeClr val="bg2">
                  <a:lumMod val="50000"/>
                </a:schemeClr>
              </a:solidFill>
              <a:latin typeface="Calibri" panose="020F0502020204030204" pitchFamily="34" charset="0"/>
            </a:endParaRPr>
          </a:p>
          <a:p>
            <a:pPr algn="just"/>
            <a:r>
              <a:rPr lang="es-ES" dirty="0">
                <a:solidFill>
                  <a:schemeClr val="bg2">
                    <a:lumMod val="50000"/>
                  </a:schemeClr>
                </a:solidFill>
                <a:latin typeface="Calibri" panose="020F0502020204030204" pitchFamily="34" charset="0"/>
              </a:rPr>
              <a:t>Más de 300 ciclos de autoclave (134°C 12min).</a:t>
            </a:r>
            <a:endParaRPr lang="pt-BR" dirty="0">
              <a:solidFill>
                <a:schemeClr val="bg2">
                  <a:lumMod val="50000"/>
                </a:schemeClr>
              </a:solidFill>
              <a:latin typeface="Calibri" panose="020F0502020204030204" pitchFamily="34" charset="0"/>
            </a:endParaRPr>
          </a:p>
        </p:txBody>
      </p:sp>
      <p:sp>
        <p:nvSpPr>
          <p:cNvPr id="25" name="CaixaDeTexto 24"/>
          <p:cNvSpPr txBox="1"/>
          <p:nvPr/>
        </p:nvSpPr>
        <p:spPr>
          <a:xfrm>
            <a:off x="2040142" y="4473235"/>
            <a:ext cx="3141789" cy="1477328"/>
          </a:xfrm>
          <a:prstGeom prst="rect">
            <a:avLst/>
          </a:prstGeom>
          <a:noFill/>
        </p:spPr>
        <p:txBody>
          <a:bodyPr wrap="square" rtlCol="0">
            <a:spAutoFit/>
          </a:bodyPr>
          <a:lstStyle/>
          <a:p>
            <a:r>
              <a:rPr lang="es-ES" dirty="0">
                <a:solidFill>
                  <a:srgbClr val="2B767D"/>
                </a:solidFill>
                <a:latin typeface="Calibri" panose="020F0502020204030204" pitchFamily="34" charset="0"/>
              </a:rPr>
              <a:t>Atención Apriete el extremo y gírelo, presionando hacia abajo para retirar y presionando hacia arriba para colocar el mango.</a:t>
            </a:r>
            <a:endParaRPr lang="pt-BR" dirty="0">
              <a:solidFill>
                <a:srgbClr val="2B767D"/>
              </a:solidFill>
              <a:latin typeface="Calibri" panose="020F0502020204030204" pitchFamily="34" charset="0"/>
            </a:endParaRPr>
          </a:p>
        </p:txBody>
      </p:sp>
      <p:grpSp>
        <p:nvGrpSpPr>
          <p:cNvPr id="15" name="Grupo 14"/>
          <p:cNvGrpSpPr/>
          <p:nvPr/>
        </p:nvGrpSpPr>
        <p:grpSpPr>
          <a:xfrm>
            <a:off x="1" y="-34583"/>
            <a:ext cx="12192000" cy="1100339"/>
            <a:chOff x="1" y="-34583"/>
            <a:chExt cx="12192000" cy="1100339"/>
          </a:xfrm>
        </p:grpSpPr>
        <p:pic>
          <p:nvPicPr>
            <p:cNvPr id="18" name="Imagem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27" name="Imagem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28" name="Imagem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
        <p:nvSpPr>
          <p:cNvPr id="3" name="CaixaDeTexto 2">
            <a:extLst>
              <a:ext uri="{FF2B5EF4-FFF2-40B4-BE49-F238E27FC236}">
                <a16:creationId xmlns:a16="http://schemas.microsoft.com/office/drawing/2014/main" id="{F1F29F9C-DD0E-35F6-444E-3419941578EF}"/>
              </a:ext>
            </a:extLst>
          </p:cNvPr>
          <p:cNvSpPr txBox="1"/>
          <p:nvPr/>
        </p:nvSpPr>
        <p:spPr>
          <a:xfrm>
            <a:off x="606547" y="2054689"/>
            <a:ext cx="6094674" cy="369332"/>
          </a:xfrm>
          <a:prstGeom prst="rect">
            <a:avLst/>
          </a:prstGeom>
          <a:noFill/>
        </p:spPr>
        <p:txBody>
          <a:bodyPr wrap="square">
            <a:spAutoFit/>
          </a:bodyPr>
          <a:lstStyle/>
          <a:p>
            <a:pPr marL="0" indent="0" algn="just">
              <a:buNone/>
            </a:pPr>
            <a:r>
              <a:rPr lang="pt-BR" sz="1800" dirty="0">
                <a:solidFill>
                  <a:srgbClr val="2B767D"/>
                </a:solidFill>
                <a:ea typeface="SimHei" panose="02010609060101010101" pitchFamily="49" charset="-122"/>
              </a:rPr>
              <a:t>Mango (Cúpulas 1L, 3LE, 4LE, M1LE y M1LEP)</a:t>
            </a:r>
          </a:p>
        </p:txBody>
      </p:sp>
    </p:spTree>
    <p:extLst>
      <p:ext uri="{BB962C8B-B14F-4D97-AF65-F5344CB8AC3E}">
        <p14:creationId xmlns:p14="http://schemas.microsoft.com/office/powerpoint/2010/main" val="23479065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8">
            <a:extLst>
              <a:ext uri="{FF2B5EF4-FFF2-40B4-BE49-F238E27FC236}">
                <a16:creationId xmlns:a16="http://schemas.microsoft.com/office/drawing/2014/main" id="{B3CA231A-D967-0DBF-F553-142705FF25B5}"/>
              </a:ext>
            </a:extLst>
          </p:cNvPr>
          <p:cNvGrpSpPr/>
          <p:nvPr/>
        </p:nvGrpSpPr>
        <p:grpSpPr>
          <a:xfrm>
            <a:off x="-32891" y="-18156"/>
            <a:ext cx="12224890" cy="6875807"/>
            <a:chOff x="-32891" y="-18156"/>
            <a:chExt cx="12224890" cy="6875807"/>
          </a:xfrm>
        </p:grpSpPr>
        <p:pic>
          <p:nvPicPr>
            <p:cNvPr id="3" name="Espaço Reservado para Conteúdo 4">
              <a:extLst>
                <a:ext uri="{FF2B5EF4-FFF2-40B4-BE49-F238E27FC236}">
                  <a16:creationId xmlns:a16="http://schemas.microsoft.com/office/drawing/2014/main" id="{78916FDE-360C-40BF-CF11-6E50D771D0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91" y="-18156"/>
              <a:ext cx="12224890" cy="6875807"/>
            </a:xfrm>
            <a:prstGeom prst="rect">
              <a:avLst/>
            </a:prstGeom>
          </p:spPr>
        </p:pic>
        <p:grpSp>
          <p:nvGrpSpPr>
            <p:cNvPr id="4" name="Grupo 12">
              <a:extLst>
                <a:ext uri="{FF2B5EF4-FFF2-40B4-BE49-F238E27FC236}">
                  <a16:creationId xmlns:a16="http://schemas.microsoft.com/office/drawing/2014/main" id="{C619D65A-209A-A3A3-9CC0-87015E734F57}"/>
                </a:ext>
              </a:extLst>
            </p:cNvPr>
            <p:cNvGrpSpPr/>
            <p:nvPr/>
          </p:nvGrpSpPr>
          <p:grpSpPr>
            <a:xfrm>
              <a:off x="302063" y="800498"/>
              <a:ext cx="2274802" cy="5354416"/>
              <a:chOff x="215120" y="1562210"/>
              <a:chExt cx="1486409" cy="3498708"/>
            </a:xfrm>
          </p:grpSpPr>
          <p:pic>
            <p:nvPicPr>
              <p:cNvPr id="5" name="Imagem 4">
                <a:extLst>
                  <a:ext uri="{FF2B5EF4-FFF2-40B4-BE49-F238E27FC236}">
                    <a16:creationId xmlns:a16="http://schemas.microsoft.com/office/drawing/2014/main" id="{C0538534-BD60-8839-5E2B-00796B3863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452" y="1562210"/>
                <a:ext cx="1043745" cy="731937"/>
              </a:xfrm>
              <a:prstGeom prst="rect">
                <a:avLst/>
              </a:prstGeom>
            </p:spPr>
          </p:pic>
          <p:pic>
            <p:nvPicPr>
              <p:cNvPr id="6" name="Imagem 5">
                <a:extLst>
                  <a:ext uri="{FF2B5EF4-FFF2-40B4-BE49-F238E27FC236}">
                    <a16:creationId xmlns:a16="http://schemas.microsoft.com/office/drawing/2014/main" id="{7A0596C4-A91A-D7B1-78CC-3C2436CCA9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120" y="4366458"/>
                <a:ext cx="1486409" cy="694460"/>
              </a:xfrm>
              <a:prstGeom prst="rect">
                <a:avLst/>
              </a:prstGeom>
            </p:spPr>
          </p:pic>
        </p:grpSp>
      </p:grpSp>
      <p:sp>
        <p:nvSpPr>
          <p:cNvPr id="8" name="Retângulo 7">
            <a:extLst>
              <a:ext uri="{FF2B5EF4-FFF2-40B4-BE49-F238E27FC236}">
                <a16:creationId xmlns:a16="http://schemas.microsoft.com/office/drawing/2014/main" id="{6E8F359F-B350-65B2-1296-26BEA03CD859}"/>
              </a:ext>
            </a:extLst>
          </p:cNvPr>
          <p:cNvSpPr/>
          <p:nvPr/>
        </p:nvSpPr>
        <p:spPr>
          <a:xfrm>
            <a:off x="1931352" y="2924740"/>
            <a:ext cx="8296403" cy="990015"/>
          </a:xfrm>
          <a:prstGeom prst="rect">
            <a:avLst/>
          </a:prstGeom>
          <a:effectLst>
            <a:outerShdw blurRad="50800" dist="38100" dir="2700000" algn="tl" rotWithShape="0">
              <a:prstClr val="black">
                <a:alpha val="40000"/>
              </a:prstClr>
            </a:outerShdw>
          </a:effectLst>
        </p:spPr>
        <p:txBody>
          <a:bodyPr wrap="square">
            <a:spAutoFit/>
          </a:bodyPr>
          <a:lstStyle/>
          <a:p>
            <a:pPr algn="ctr">
              <a:lnSpc>
                <a:spcPts val="7000"/>
              </a:lnSpc>
            </a:pPr>
            <a:r>
              <a:rPr lang="pt-BR" sz="6600" dirty="0">
                <a:solidFill>
                  <a:schemeClr val="bg1"/>
                </a:solidFill>
              </a:rPr>
              <a:t>COMANDOS</a:t>
            </a:r>
          </a:p>
        </p:txBody>
      </p:sp>
    </p:spTree>
    <p:extLst>
      <p:ext uri="{BB962C8B-B14F-4D97-AF65-F5344CB8AC3E}">
        <p14:creationId xmlns:p14="http://schemas.microsoft.com/office/powerpoint/2010/main" val="1172147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8">
            <a:extLst>
              <a:ext uri="{FF2B5EF4-FFF2-40B4-BE49-F238E27FC236}">
                <a16:creationId xmlns:a16="http://schemas.microsoft.com/office/drawing/2014/main" id="{B3CA231A-D967-0DBF-F553-142705FF25B5}"/>
              </a:ext>
            </a:extLst>
          </p:cNvPr>
          <p:cNvGrpSpPr/>
          <p:nvPr/>
        </p:nvGrpSpPr>
        <p:grpSpPr>
          <a:xfrm>
            <a:off x="-32891" y="-18156"/>
            <a:ext cx="12224890" cy="6875807"/>
            <a:chOff x="-32891" y="-18156"/>
            <a:chExt cx="12224890" cy="6875807"/>
          </a:xfrm>
        </p:grpSpPr>
        <p:pic>
          <p:nvPicPr>
            <p:cNvPr id="3" name="Espaço Reservado para Conteúdo 4">
              <a:extLst>
                <a:ext uri="{FF2B5EF4-FFF2-40B4-BE49-F238E27FC236}">
                  <a16:creationId xmlns:a16="http://schemas.microsoft.com/office/drawing/2014/main" id="{78916FDE-360C-40BF-CF11-6E50D771D0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91" y="-18156"/>
              <a:ext cx="12224890" cy="6875807"/>
            </a:xfrm>
            <a:prstGeom prst="rect">
              <a:avLst/>
            </a:prstGeom>
          </p:spPr>
        </p:pic>
        <p:grpSp>
          <p:nvGrpSpPr>
            <p:cNvPr id="4" name="Grupo 12">
              <a:extLst>
                <a:ext uri="{FF2B5EF4-FFF2-40B4-BE49-F238E27FC236}">
                  <a16:creationId xmlns:a16="http://schemas.microsoft.com/office/drawing/2014/main" id="{C619D65A-209A-A3A3-9CC0-87015E734F57}"/>
                </a:ext>
              </a:extLst>
            </p:cNvPr>
            <p:cNvGrpSpPr/>
            <p:nvPr/>
          </p:nvGrpSpPr>
          <p:grpSpPr>
            <a:xfrm>
              <a:off x="302063" y="800498"/>
              <a:ext cx="2274802" cy="5354416"/>
              <a:chOff x="215120" y="1562210"/>
              <a:chExt cx="1486409" cy="3498708"/>
            </a:xfrm>
          </p:grpSpPr>
          <p:pic>
            <p:nvPicPr>
              <p:cNvPr id="5" name="Imagem 4">
                <a:extLst>
                  <a:ext uri="{FF2B5EF4-FFF2-40B4-BE49-F238E27FC236}">
                    <a16:creationId xmlns:a16="http://schemas.microsoft.com/office/drawing/2014/main" id="{C0538534-BD60-8839-5E2B-00796B3863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452" y="1562210"/>
                <a:ext cx="1043745" cy="731937"/>
              </a:xfrm>
              <a:prstGeom prst="rect">
                <a:avLst/>
              </a:prstGeom>
            </p:spPr>
          </p:pic>
          <p:pic>
            <p:nvPicPr>
              <p:cNvPr id="6" name="Imagem 5">
                <a:extLst>
                  <a:ext uri="{FF2B5EF4-FFF2-40B4-BE49-F238E27FC236}">
                    <a16:creationId xmlns:a16="http://schemas.microsoft.com/office/drawing/2014/main" id="{7A0596C4-A91A-D7B1-78CC-3C2436CCA9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120" y="4366458"/>
                <a:ext cx="1486409" cy="694460"/>
              </a:xfrm>
              <a:prstGeom prst="rect">
                <a:avLst/>
              </a:prstGeom>
            </p:spPr>
          </p:pic>
        </p:grpSp>
      </p:grpSp>
      <p:sp>
        <p:nvSpPr>
          <p:cNvPr id="8" name="Retângulo 7">
            <a:extLst>
              <a:ext uri="{FF2B5EF4-FFF2-40B4-BE49-F238E27FC236}">
                <a16:creationId xmlns:a16="http://schemas.microsoft.com/office/drawing/2014/main" id="{6E8F359F-B350-65B2-1296-26BEA03CD859}"/>
              </a:ext>
            </a:extLst>
          </p:cNvPr>
          <p:cNvSpPr/>
          <p:nvPr/>
        </p:nvSpPr>
        <p:spPr>
          <a:xfrm>
            <a:off x="1931352" y="2924740"/>
            <a:ext cx="8296403" cy="990015"/>
          </a:xfrm>
          <a:prstGeom prst="rect">
            <a:avLst/>
          </a:prstGeom>
          <a:effectLst>
            <a:outerShdw blurRad="50800" dist="38100" dir="2700000" algn="tl" rotWithShape="0">
              <a:prstClr val="black">
                <a:alpha val="40000"/>
              </a:prstClr>
            </a:outerShdw>
          </a:effectLst>
        </p:spPr>
        <p:txBody>
          <a:bodyPr wrap="square">
            <a:spAutoFit/>
          </a:bodyPr>
          <a:lstStyle/>
          <a:p>
            <a:pPr algn="ctr">
              <a:lnSpc>
                <a:spcPts val="7000"/>
              </a:lnSpc>
            </a:pPr>
            <a:r>
              <a:rPr lang="pt-BR" sz="6600" dirty="0">
                <a:solidFill>
                  <a:schemeClr val="bg1"/>
                </a:solidFill>
              </a:rPr>
              <a:t>CONTROL DE PARED</a:t>
            </a:r>
          </a:p>
        </p:txBody>
      </p:sp>
    </p:spTree>
    <p:extLst>
      <p:ext uri="{BB962C8B-B14F-4D97-AF65-F5344CB8AC3E}">
        <p14:creationId xmlns:p14="http://schemas.microsoft.com/office/powerpoint/2010/main" val="3148996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3311371" y="1953087"/>
            <a:ext cx="5174538" cy="4885472"/>
          </a:xfrm>
          <a:prstGeom prst="rect">
            <a:avLst/>
          </a:prstGeom>
          <a:solidFill>
            <a:srgbClr val="E7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3200" dirty="0">
                <a:solidFill>
                  <a:srgbClr val="2B767D"/>
                </a:solidFill>
                <a:ea typeface="SimHei" panose="02010609060101010101" pitchFamily="49" charset="-122"/>
              </a:rPr>
              <a:t>CÚPULAS 3LE, 4LE, M1LE, M1LEC, M1LEP, MONITOR</a:t>
            </a:r>
          </a:p>
        </p:txBody>
      </p:sp>
      <p:sp>
        <p:nvSpPr>
          <p:cNvPr id="18" name="CaixaDeTexto 17">
            <a:extLst>
              <a:ext uri="{FF2B5EF4-FFF2-40B4-BE49-F238E27FC236}">
                <a16:creationId xmlns:a16="http://schemas.microsoft.com/office/drawing/2014/main" id="{50037D28-DB48-4C50-A137-C5203DCF8260}"/>
              </a:ext>
            </a:extLst>
          </p:cNvPr>
          <p:cNvSpPr txBox="1"/>
          <p:nvPr/>
        </p:nvSpPr>
        <p:spPr>
          <a:xfrm>
            <a:off x="3526056" y="3180105"/>
            <a:ext cx="2704300" cy="2431435"/>
          </a:xfrm>
          <a:prstGeom prst="rect">
            <a:avLst/>
          </a:prstGeom>
          <a:noFill/>
        </p:spPr>
        <p:txBody>
          <a:bodyPr wrap="square" rtlCol="0">
            <a:spAutoFit/>
          </a:bodyPr>
          <a:lstStyle/>
          <a:p>
            <a:pPr algn="ctr"/>
            <a:r>
              <a:rPr lang="pt-BR" sz="2000" dirty="0">
                <a:solidFill>
                  <a:srgbClr val="2B767D"/>
                </a:solidFill>
              </a:rPr>
              <a:t>CONTROLES </a:t>
            </a:r>
          </a:p>
          <a:p>
            <a:pPr algn="ctr"/>
            <a:endParaRPr lang="pt-BR" sz="2000" dirty="0">
              <a:solidFill>
                <a:srgbClr val="2B767D"/>
              </a:solidFill>
            </a:endParaRPr>
          </a:p>
          <a:p>
            <a:r>
              <a:rPr lang="es-ES" sz="1600" dirty="0">
                <a:solidFill>
                  <a:schemeClr val="bg2">
                    <a:lumMod val="50000"/>
                  </a:schemeClr>
                </a:solidFill>
              </a:rPr>
              <a:t>PANEL DE CONTROL</a:t>
            </a:r>
          </a:p>
          <a:p>
            <a:r>
              <a:rPr lang="es-ES" sz="1600" dirty="0">
                <a:solidFill>
                  <a:schemeClr val="bg2">
                    <a:lumMod val="50000"/>
                  </a:schemeClr>
                </a:solidFill>
              </a:rPr>
              <a:t>Permite encender y apagar el equipo (transformador primario) de forma independiente para cada cúpula. Dispone de fusible de protección eléctrica.</a:t>
            </a:r>
            <a:endParaRPr lang="pt-BR" sz="1600" dirty="0">
              <a:solidFill>
                <a:schemeClr val="bg2">
                  <a:lumMod val="50000"/>
                </a:schemeClr>
              </a:solidFill>
            </a:endParaRPr>
          </a:p>
        </p:txBody>
      </p:sp>
      <p:grpSp>
        <p:nvGrpSpPr>
          <p:cNvPr id="15" name="Grupo 14"/>
          <p:cNvGrpSpPr/>
          <p:nvPr/>
        </p:nvGrpSpPr>
        <p:grpSpPr>
          <a:xfrm>
            <a:off x="1" y="-34583"/>
            <a:ext cx="12192000" cy="1100339"/>
            <a:chOff x="1" y="-34583"/>
            <a:chExt cx="12192000" cy="1100339"/>
          </a:xfrm>
        </p:grpSpPr>
        <p:pic>
          <p:nvPicPr>
            <p:cNvPr id="21" name="Imagem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22" name="Imagem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23" name="Imagem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pic>
        <p:nvPicPr>
          <p:cNvPr id="4" name="Imagem 3">
            <a:extLst>
              <a:ext uri="{FF2B5EF4-FFF2-40B4-BE49-F238E27FC236}">
                <a16:creationId xmlns:a16="http://schemas.microsoft.com/office/drawing/2014/main" id="{84FCB087-4F7A-31C8-1163-49D63FA50F1A}"/>
              </a:ext>
            </a:extLst>
          </p:cNvPr>
          <p:cNvPicPr>
            <a:picLocks noChangeAspect="1"/>
          </p:cNvPicPr>
          <p:nvPr/>
        </p:nvPicPr>
        <p:blipFill>
          <a:blip r:embed="rId5">
            <a:extLst>
              <a:ext uri="{28A0092B-C50C-407E-A947-70E740481C1C}">
                <a14:useLocalDpi xmlns:a14="http://schemas.microsoft.com/office/drawing/2010/main" val="0"/>
              </a:ext>
            </a:extLst>
          </a:blip>
          <a:srcRect l="1392" r="1392"/>
          <a:stretch/>
        </p:blipFill>
        <p:spPr>
          <a:xfrm>
            <a:off x="6416786" y="2398347"/>
            <a:ext cx="1784411" cy="3994952"/>
          </a:xfrm>
          <a:prstGeom prst="rect">
            <a:avLst/>
          </a:prstGeom>
        </p:spPr>
      </p:pic>
    </p:spTree>
    <p:extLst>
      <p:ext uri="{BB962C8B-B14F-4D97-AF65-F5344CB8AC3E}">
        <p14:creationId xmlns:p14="http://schemas.microsoft.com/office/powerpoint/2010/main" val="32575550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7168" y="1729219"/>
            <a:ext cx="8064769" cy="4189676"/>
          </a:xfrm>
          <a:prstGeom prst="rect">
            <a:avLst/>
          </a:prstGeom>
        </p:spPr>
      </p:pic>
      <p:sp>
        <p:nvSpPr>
          <p:cNvPr id="11" name="Retângulo 10"/>
          <p:cNvSpPr/>
          <p:nvPr/>
        </p:nvSpPr>
        <p:spPr>
          <a:xfrm>
            <a:off x="2666789" y="5974305"/>
            <a:ext cx="2893290" cy="707886"/>
          </a:xfrm>
          <a:prstGeom prst="rect">
            <a:avLst/>
          </a:prstGeom>
        </p:spPr>
        <p:txBody>
          <a:bodyPr wrap="square">
            <a:spAutoFit/>
          </a:bodyPr>
          <a:lstStyle/>
          <a:p>
            <a:pPr algn="ctr"/>
            <a:r>
              <a:rPr lang="es-ES" sz="2000" dirty="0">
                <a:solidFill>
                  <a:schemeClr val="bg1">
                    <a:lumMod val="50000"/>
                  </a:schemeClr>
                </a:solidFill>
              </a:rPr>
              <a:t>INTERRUPTOR</a:t>
            </a:r>
          </a:p>
          <a:p>
            <a:pPr algn="ctr"/>
            <a:r>
              <a:rPr lang="es-ES" sz="2000" dirty="0">
                <a:solidFill>
                  <a:schemeClr val="bg1">
                    <a:lumMod val="50000"/>
                  </a:schemeClr>
                </a:solidFill>
              </a:rPr>
              <a:t>ENCENDER/APAGAR</a:t>
            </a:r>
            <a:endParaRPr lang="pt-BR" sz="2000" dirty="0">
              <a:solidFill>
                <a:schemeClr val="bg1">
                  <a:lumMod val="50000"/>
                </a:schemeClr>
              </a:solidFill>
            </a:endParaRPr>
          </a:p>
        </p:txBody>
      </p:sp>
      <p:sp>
        <p:nvSpPr>
          <p:cNvPr id="12" name="Retângulo 11"/>
          <p:cNvSpPr/>
          <p:nvPr/>
        </p:nvSpPr>
        <p:spPr>
          <a:xfrm>
            <a:off x="5666041" y="5974305"/>
            <a:ext cx="2893290" cy="707886"/>
          </a:xfrm>
          <a:prstGeom prst="rect">
            <a:avLst/>
          </a:prstGeom>
        </p:spPr>
        <p:txBody>
          <a:bodyPr wrap="square">
            <a:spAutoFit/>
          </a:bodyPr>
          <a:lstStyle/>
          <a:p>
            <a:pPr algn="ctr"/>
            <a:r>
              <a:rPr lang="es-ES" sz="2000" dirty="0">
                <a:solidFill>
                  <a:schemeClr val="bg1">
                    <a:lumMod val="50000"/>
                  </a:schemeClr>
                </a:solidFill>
              </a:rPr>
              <a:t>INTERRUPTOR</a:t>
            </a:r>
          </a:p>
          <a:p>
            <a:pPr algn="ctr"/>
            <a:r>
              <a:rPr lang="es-ES" sz="2000" dirty="0">
                <a:solidFill>
                  <a:schemeClr val="bg1">
                    <a:lumMod val="50000"/>
                  </a:schemeClr>
                </a:solidFill>
              </a:rPr>
              <a:t>ENCENDER/APAGAR</a:t>
            </a:r>
            <a:endParaRPr lang="pt-BR" sz="2000" dirty="0">
              <a:solidFill>
                <a:schemeClr val="bg1">
                  <a:lumMod val="50000"/>
                </a:schemeClr>
              </a:solidFill>
            </a:endParaRPr>
          </a:p>
        </p:txBody>
      </p:sp>
      <p:sp>
        <p:nvSpPr>
          <p:cNvPr id="13" name="Retângulo 12"/>
          <p:cNvSpPr/>
          <p:nvPr/>
        </p:nvSpPr>
        <p:spPr>
          <a:xfrm>
            <a:off x="8665292" y="5974305"/>
            <a:ext cx="2893290" cy="707886"/>
          </a:xfrm>
          <a:prstGeom prst="rect">
            <a:avLst/>
          </a:prstGeom>
        </p:spPr>
        <p:txBody>
          <a:bodyPr wrap="square">
            <a:spAutoFit/>
          </a:bodyPr>
          <a:lstStyle/>
          <a:p>
            <a:pPr algn="ctr"/>
            <a:r>
              <a:rPr lang="es-ES" sz="2000" dirty="0">
                <a:solidFill>
                  <a:schemeClr val="bg1">
                    <a:lumMod val="50000"/>
                  </a:schemeClr>
                </a:solidFill>
              </a:rPr>
              <a:t>INTERRUPTOR</a:t>
            </a:r>
          </a:p>
          <a:p>
            <a:pPr algn="ctr"/>
            <a:r>
              <a:rPr lang="es-ES" sz="2000" dirty="0">
                <a:solidFill>
                  <a:schemeClr val="bg1">
                    <a:lumMod val="50000"/>
                  </a:schemeClr>
                </a:solidFill>
              </a:rPr>
              <a:t>ENCENDER/APAGAR</a:t>
            </a:r>
            <a:endParaRPr lang="pt-BR" sz="2000" dirty="0">
              <a:solidFill>
                <a:schemeClr val="bg1">
                  <a:lumMod val="50000"/>
                </a:schemeClr>
              </a:solidFill>
            </a:endParaRPr>
          </a:p>
        </p:txBody>
      </p:sp>
      <p:sp>
        <p:nvSpPr>
          <p:cNvPr id="24" name="Espaço Reservado para Conteúdo 2"/>
          <p:cNvSpPr txBox="1">
            <a:spLocks/>
          </p:cNvSpPr>
          <p:nvPr/>
        </p:nvSpPr>
        <p:spPr>
          <a:xfrm rot="16200000">
            <a:off x="-805172" y="3576337"/>
            <a:ext cx="3668687"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CAJA DE COMANDO</a:t>
            </a:r>
          </a:p>
        </p:txBody>
      </p:sp>
      <p:sp>
        <p:nvSpPr>
          <p:cNvPr id="2" name="Retângulo 1"/>
          <p:cNvSpPr/>
          <p:nvPr/>
        </p:nvSpPr>
        <p:spPr>
          <a:xfrm>
            <a:off x="2557278" y="1344727"/>
            <a:ext cx="873957" cy="369332"/>
          </a:xfrm>
          <a:prstGeom prst="rect">
            <a:avLst/>
          </a:prstGeom>
        </p:spPr>
        <p:txBody>
          <a:bodyPr wrap="none">
            <a:spAutoFit/>
          </a:bodyPr>
          <a:lstStyle/>
          <a:p>
            <a:pPr algn="ctr"/>
            <a:r>
              <a:rPr lang="es-ES" dirty="0">
                <a:solidFill>
                  <a:schemeClr val="bg1">
                    <a:lumMod val="50000"/>
                  </a:schemeClr>
                </a:solidFill>
              </a:rPr>
              <a:t>SIMPLE</a:t>
            </a:r>
            <a:endParaRPr lang="pt-BR" dirty="0">
              <a:solidFill>
                <a:schemeClr val="bg1">
                  <a:lumMod val="50000"/>
                </a:schemeClr>
              </a:solidFill>
            </a:endParaRPr>
          </a:p>
        </p:txBody>
      </p:sp>
      <p:sp>
        <p:nvSpPr>
          <p:cNvPr id="10" name="Retângulo 9"/>
          <p:cNvSpPr/>
          <p:nvPr/>
        </p:nvSpPr>
        <p:spPr>
          <a:xfrm>
            <a:off x="5614582" y="1344727"/>
            <a:ext cx="814647" cy="369332"/>
          </a:xfrm>
          <a:prstGeom prst="rect">
            <a:avLst/>
          </a:prstGeom>
        </p:spPr>
        <p:txBody>
          <a:bodyPr wrap="none">
            <a:spAutoFit/>
          </a:bodyPr>
          <a:lstStyle/>
          <a:p>
            <a:pPr algn="ctr"/>
            <a:r>
              <a:rPr lang="es-ES" dirty="0">
                <a:solidFill>
                  <a:schemeClr val="bg1">
                    <a:lumMod val="50000"/>
                  </a:schemeClr>
                </a:solidFill>
              </a:rPr>
              <a:t>DOBLE</a:t>
            </a:r>
            <a:endParaRPr lang="pt-BR" dirty="0">
              <a:solidFill>
                <a:schemeClr val="bg1">
                  <a:lumMod val="50000"/>
                </a:schemeClr>
              </a:solidFill>
            </a:endParaRPr>
          </a:p>
        </p:txBody>
      </p:sp>
      <p:sp>
        <p:nvSpPr>
          <p:cNvPr id="14" name="Retângulo 13"/>
          <p:cNvSpPr/>
          <p:nvPr/>
        </p:nvSpPr>
        <p:spPr>
          <a:xfrm>
            <a:off x="8612573" y="1344727"/>
            <a:ext cx="808235" cy="369332"/>
          </a:xfrm>
          <a:prstGeom prst="rect">
            <a:avLst/>
          </a:prstGeom>
        </p:spPr>
        <p:txBody>
          <a:bodyPr wrap="none">
            <a:spAutoFit/>
          </a:bodyPr>
          <a:lstStyle/>
          <a:p>
            <a:pPr algn="ctr"/>
            <a:r>
              <a:rPr lang="es-ES" dirty="0">
                <a:solidFill>
                  <a:schemeClr val="bg1">
                    <a:lumMod val="50000"/>
                  </a:schemeClr>
                </a:solidFill>
              </a:rPr>
              <a:t>TRIPLE</a:t>
            </a:r>
            <a:endParaRPr lang="pt-BR" dirty="0">
              <a:solidFill>
                <a:schemeClr val="bg1">
                  <a:lumMod val="50000"/>
                </a:schemeClr>
              </a:solidFill>
            </a:endParaRPr>
          </a:p>
        </p:txBody>
      </p:sp>
      <p:grpSp>
        <p:nvGrpSpPr>
          <p:cNvPr id="15" name="Grupo 14"/>
          <p:cNvGrpSpPr/>
          <p:nvPr/>
        </p:nvGrpSpPr>
        <p:grpSpPr>
          <a:xfrm>
            <a:off x="1" y="-34583"/>
            <a:ext cx="12192000" cy="1100339"/>
            <a:chOff x="1" y="-34583"/>
            <a:chExt cx="12192000" cy="1100339"/>
          </a:xfrm>
        </p:grpSpPr>
        <p:pic>
          <p:nvPicPr>
            <p:cNvPr id="17" name="Imagem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19" name="Imagem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22" name="Imagem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26214542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8">
            <a:extLst>
              <a:ext uri="{FF2B5EF4-FFF2-40B4-BE49-F238E27FC236}">
                <a16:creationId xmlns:a16="http://schemas.microsoft.com/office/drawing/2014/main" id="{2424F176-9A90-75E9-2B35-796D121A1A29}"/>
              </a:ext>
            </a:extLst>
          </p:cNvPr>
          <p:cNvGrpSpPr/>
          <p:nvPr/>
        </p:nvGrpSpPr>
        <p:grpSpPr>
          <a:xfrm>
            <a:off x="-32891" y="-18156"/>
            <a:ext cx="12224890" cy="6875807"/>
            <a:chOff x="-32891" y="-18156"/>
            <a:chExt cx="12224890" cy="6875807"/>
          </a:xfrm>
        </p:grpSpPr>
        <p:pic>
          <p:nvPicPr>
            <p:cNvPr id="3" name="Espaço Reservado para Conteúdo 4">
              <a:extLst>
                <a:ext uri="{FF2B5EF4-FFF2-40B4-BE49-F238E27FC236}">
                  <a16:creationId xmlns:a16="http://schemas.microsoft.com/office/drawing/2014/main" id="{522ABD03-00D5-C13E-58FB-E3E866B5B8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91" y="-18156"/>
              <a:ext cx="12224890" cy="6875807"/>
            </a:xfrm>
            <a:prstGeom prst="rect">
              <a:avLst/>
            </a:prstGeom>
          </p:spPr>
        </p:pic>
        <p:grpSp>
          <p:nvGrpSpPr>
            <p:cNvPr id="4" name="Grupo 12">
              <a:extLst>
                <a:ext uri="{FF2B5EF4-FFF2-40B4-BE49-F238E27FC236}">
                  <a16:creationId xmlns:a16="http://schemas.microsoft.com/office/drawing/2014/main" id="{3381953F-CFE4-7183-931A-8E37834074FB}"/>
                </a:ext>
              </a:extLst>
            </p:cNvPr>
            <p:cNvGrpSpPr/>
            <p:nvPr/>
          </p:nvGrpSpPr>
          <p:grpSpPr>
            <a:xfrm>
              <a:off x="302063" y="800498"/>
              <a:ext cx="2274802" cy="5354416"/>
              <a:chOff x="215120" y="1562210"/>
              <a:chExt cx="1486409" cy="3498708"/>
            </a:xfrm>
          </p:grpSpPr>
          <p:pic>
            <p:nvPicPr>
              <p:cNvPr id="5" name="Imagem 4">
                <a:extLst>
                  <a:ext uri="{FF2B5EF4-FFF2-40B4-BE49-F238E27FC236}">
                    <a16:creationId xmlns:a16="http://schemas.microsoft.com/office/drawing/2014/main" id="{29F0CC2D-5293-AAC5-6E19-36B069A7B9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452" y="1562210"/>
                <a:ext cx="1043745" cy="731937"/>
              </a:xfrm>
              <a:prstGeom prst="rect">
                <a:avLst/>
              </a:prstGeom>
            </p:spPr>
          </p:pic>
          <p:pic>
            <p:nvPicPr>
              <p:cNvPr id="6" name="Imagem 5">
                <a:extLst>
                  <a:ext uri="{FF2B5EF4-FFF2-40B4-BE49-F238E27FC236}">
                    <a16:creationId xmlns:a16="http://schemas.microsoft.com/office/drawing/2014/main" id="{72924BF3-6284-5E13-5EA9-1BB9556035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120" y="4366458"/>
                <a:ext cx="1486409" cy="694460"/>
              </a:xfrm>
              <a:prstGeom prst="rect">
                <a:avLst/>
              </a:prstGeom>
            </p:spPr>
          </p:pic>
        </p:grpSp>
      </p:grpSp>
      <p:sp>
        <p:nvSpPr>
          <p:cNvPr id="8" name="Retângulo 7">
            <a:extLst>
              <a:ext uri="{FF2B5EF4-FFF2-40B4-BE49-F238E27FC236}">
                <a16:creationId xmlns:a16="http://schemas.microsoft.com/office/drawing/2014/main" id="{0E58042D-F2CC-B8B8-76A2-B6A5415ED405}"/>
              </a:ext>
            </a:extLst>
          </p:cNvPr>
          <p:cNvSpPr/>
          <p:nvPr/>
        </p:nvSpPr>
        <p:spPr>
          <a:xfrm>
            <a:off x="1931352" y="2924740"/>
            <a:ext cx="8296403" cy="990015"/>
          </a:xfrm>
          <a:prstGeom prst="rect">
            <a:avLst/>
          </a:prstGeom>
          <a:effectLst>
            <a:outerShdw blurRad="50800" dist="38100" dir="2700000" algn="tl" rotWithShape="0">
              <a:prstClr val="black">
                <a:alpha val="40000"/>
              </a:prstClr>
            </a:outerShdw>
          </a:effectLst>
        </p:spPr>
        <p:txBody>
          <a:bodyPr wrap="square">
            <a:spAutoFit/>
          </a:bodyPr>
          <a:lstStyle/>
          <a:p>
            <a:pPr algn="ctr">
              <a:lnSpc>
                <a:spcPts val="7000"/>
              </a:lnSpc>
            </a:pPr>
            <a:r>
              <a:rPr lang="pt-BR" sz="6600" dirty="0">
                <a:solidFill>
                  <a:schemeClr val="bg1"/>
                </a:solidFill>
              </a:rPr>
              <a:t>CONTROL DEL ARCO</a:t>
            </a:r>
          </a:p>
        </p:txBody>
      </p:sp>
    </p:spTree>
    <p:extLst>
      <p:ext uri="{BB962C8B-B14F-4D97-AF65-F5344CB8AC3E}">
        <p14:creationId xmlns:p14="http://schemas.microsoft.com/office/powerpoint/2010/main" val="37394598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3311371" y="1953087"/>
            <a:ext cx="5174538" cy="4885472"/>
          </a:xfrm>
          <a:prstGeom prst="rect">
            <a:avLst/>
          </a:prstGeom>
          <a:solidFill>
            <a:srgbClr val="E7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45924" y="4428583"/>
            <a:ext cx="3300152" cy="2149877"/>
          </a:xfrm>
          <a:prstGeom prst="rect">
            <a:avLst/>
          </a:prstGeom>
        </p:spPr>
      </p:pic>
      <p:sp>
        <p:nvSpPr>
          <p:cNvPr id="14"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3200" dirty="0">
                <a:solidFill>
                  <a:srgbClr val="2B767D"/>
                </a:solidFill>
                <a:ea typeface="SimHei" panose="02010609060101010101" pitchFamily="49" charset="-122"/>
              </a:rPr>
              <a:t>CÚPULAS 3LE, 4LE, M1LE, M1LEC Y M1LEP</a:t>
            </a:r>
          </a:p>
        </p:txBody>
      </p:sp>
      <p:pic>
        <p:nvPicPr>
          <p:cNvPr id="2" name="Imagem 1"/>
          <p:cNvPicPr>
            <a:picLocks noChangeAspect="1"/>
          </p:cNvPicPr>
          <p:nvPr/>
        </p:nvPicPr>
        <p:blipFill>
          <a:blip r:embed="rId3" cstate="print">
            <a:lum bright="2000"/>
            <a:extLst>
              <a:ext uri="{28A0092B-C50C-407E-A947-70E740481C1C}">
                <a14:useLocalDpi xmlns:a14="http://schemas.microsoft.com/office/drawing/2010/main" val="0"/>
              </a:ext>
            </a:extLst>
          </a:blip>
          <a:stretch>
            <a:fillRect/>
          </a:stretch>
        </p:blipFill>
        <p:spPr>
          <a:xfrm>
            <a:off x="6652742" y="3514434"/>
            <a:ext cx="1752657" cy="1308100"/>
          </a:xfrm>
          <a:prstGeom prst="rect">
            <a:avLst/>
          </a:prstGeom>
        </p:spPr>
      </p:pic>
      <p:sp>
        <p:nvSpPr>
          <p:cNvPr id="18" name="CaixaDeTexto 17">
            <a:extLst>
              <a:ext uri="{FF2B5EF4-FFF2-40B4-BE49-F238E27FC236}">
                <a16:creationId xmlns:a16="http://schemas.microsoft.com/office/drawing/2014/main" id="{50037D28-DB48-4C50-A137-C5203DCF8260}"/>
              </a:ext>
            </a:extLst>
          </p:cNvPr>
          <p:cNvSpPr txBox="1"/>
          <p:nvPr/>
        </p:nvSpPr>
        <p:spPr>
          <a:xfrm>
            <a:off x="3496675" y="2289969"/>
            <a:ext cx="3051701" cy="2431435"/>
          </a:xfrm>
          <a:prstGeom prst="rect">
            <a:avLst/>
          </a:prstGeom>
          <a:noFill/>
        </p:spPr>
        <p:txBody>
          <a:bodyPr wrap="square" rtlCol="0">
            <a:spAutoFit/>
          </a:bodyPr>
          <a:lstStyle/>
          <a:p>
            <a:pPr algn="ctr"/>
            <a:r>
              <a:rPr lang="pt-BR" sz="2000" dirty="0">
                <a:solidFill>
                  <a:srgbClr val="2B767D"/>
                </a:solidFill>
              </a:rPr>
              <a:t>CONTROLES </a:t>
            </a:r>
          </a:p>
          <a:p>
            <a:pPr algn="ctr"/>
            <a:endParaRPr lang="pt-BR" sz="2000" dirty="0">
              <a:solidFill>
                <a:srgbClr val="2B767D"/>
              </a:solidFill>
            </a:endParaRPr>
          </a:p>
          <a:p>
            <a:r>
              <a:rPr lang="es-ES" sz="1600" dirty="0">
                <a:solidFill>
                  <a:schemeClr val="bg2">
                    <a:lumMod val="50000"/>
                  </a:schemeClr>
                </a:solidFill>
              </a:rPr>
              <a:t>PANEL DE CONTROL</a:t>
            </a:r>
          </a:p>
          <a:p>
            <a:r>
              <a:rPr lang="es-ES" sz="1600" dirty="0">
                <a:solidFill>
                  <a:schemeClr val="bg2">
                    <a:lumMod val="50000"/>
                  </a:schemeClr>
                </a:solidFill>
              </a:rPr>
              <a:t>Permite el ajuste de:</a:t>
            </a:r>
          </a:p>
          <a:p>
            <a:r>
              <a:rPr lang="es-ES" sz="1600" dirty="0">
                <a:solidFill>
                  <a:schemeClr val="bg2">
                    <a:lumMod val="50000"/>
                  </a:schemeClr>
                </a:solidFill>
              </a:rPr>
              <a:t>• Se enciende y apaga;</a:t>
            </a:r>
          </a:p>
          <a:p>
            <a:r>
              <a:rPr lang="es-ES" sz="1600" dirty="0">
                <a:solidFill>
                  <a:schemeClr val="bg2">
                    <a:lumMod val="50000"/>
                  </a:schemeClr>
                </a:solidFill>
              </a:rPr>
              <a:t>• Temperatura del color;</a:t>
            </a:r>
          </a:p>
          <a:p>
            <a:r>
              <a:rPr lang="es-ES" sz="1600" dirty="0">
                <a:solidFill>
                  <a:schemeClr val="bg2">
                    <a:lumMod val="50000"/>
                  </a:schemeClr>
                </a:solidFill>
              </a:rPr>
              <a:t>• Intensidad de la luz (20-100%);</a:t>
            </a:r>
          </a:p>
          <a:p>
            <a:r>
              <a:rPr lang="es-ES" sz="1600" dirty="0">
                <a:solidFill>
                  <a:schemeClr val="bg2">
                    <a:lumMod val="50000"/>
                  </a:schemeClr>
                </a:solidFill>
              </a:rPr>
              <a:t>• Endo (iluminación ambiental).</a:t>
            </a:r>
            <a:endParaRPr lang="pt-BR" sz="1600" dirty="0">
              <a:solidFill>
                <a:schemeClr val="bg2">
                  <a:lumMod val="50000"/>
                </a:schemeClr>
              </a:solidFill>
            </a:endParaRPr>
          </a:p>
          <a:p>
            <a:r>
              <a:rPr lang="pt-BR" sz="1600" dirty="0">
                <a:solidFill>
                  <a:schemeClr val="bg2">
                    <a:lumMod val="50000"/>
                  </a:schemeClr>
                </a:solidFill>
              </a:rPr>
              <a:t> </a:t>
            </a:r>
          </a:p>
        </p:txBody>
      </p:sp>
      <p:grpSp>
        <p:nvGrpSpPr>
          <p:cNvPr id="15" name="Grupo 14"/>
          <p:cNvGrpSpPr/>
          <p:nvPr/>
        </p:nvGrpSpPr>
        <p:grpSpPr>
          <a:xfrm>
            <a:off x="1" y="-34583"/>
            <a:ext cx="12192000" cy="1100339"/>
            <a:chOff x="1" y="-34583"/>
            <a:chExt cx="12192000" cy="1100339"/>
          </a:xfrm>
        </p:grpSpPr>
        <p:pic>
          <p:nvPicPr>
            <p:cNvPr id="21" name="Imagem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22" name="Imagem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23" name="Imagem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16283950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44209" y="1769573"/>
            <a:ext cx="6647792" cy="2463007"/>
          </a:xfrm>
          <a:prstGeom prst="rect">
            <a:avLst/>
          </a:prstGeom>
        </p:spPr>
      </p:pic>
      <p:sp>
        <p:nvSpPr>
          <p:cNvPr id="21" name="CaixaDeTexto 20"/>
          <p:cNvSpPr txBox="1"/>
          <p:nvPr/>
        </p:nvSpPr>
        <p:spPr>
          <a:xfrm>
            <a:off x="915228" y="2952544"/>
            <a:ext cx="3113945" cy="2585323"/>
          </a:xfrm>
          <a:prstGeom prst="rect">
            <a:avLst/>
          </a:prstGeom>
          <a:noFill/>
        </p:spPr>
        <p:txBody>
          <a:bodyPr wrap="square" rtlCol="0">
            <a:spAutoFit/>
          </a:bodyPr>
          <a:lstStyle/>
          <a:p>
            <a:r>
              <a:rPr lang="es-ES" dirty="0">
                <a:solidFill>
                  <a:schemeClr val="bg2">
                    <a:lumMod val="50000"/>
                  </a:schemeClr>
                </a:solidFill>
                <a:latin typeface="Calibri" panose="020F0502020204030204" pitchFamily="34" charset="0"/>
              </a:rPr>
              <a:t>CONTROL DE INTENSIDAD EN 8 NIVELES</a:t>
            </a:r>
          </a:p>
          <a:p>
            <a:endParaRPr lang="es-ES" dirty="0">
              <a:solidFill>
                <a:schemeClr val="bg2">
                  <a:lumMod val="50000"/>
                </a:schemeClr>
              </a:solidFill>
              <a:latin typeface="Calibri" panose="020F0502020204030204" pitchFamily="34" charset="0"/>
            </a:endParaRPr>
          </a:p>
          <a:p>
            <a:r>
              <a:rPr lang="es-ES" dirty="0">
                <a:solidFill>
                  <a:schemeClr val="bg2">
                    <a:lumMod val="50000"/>
                  </a:schemeClr>
                </a:solidFill>
                <a:latin typeface="Calibri" panose="020F0502020204030204" pitchFamily="34" charset="0"/>
              </a:rPr>
              <a:t>Al encender el equipo, la intensidad de la luz estará en el nivel “6”.</a:t>
            </a:r>
          </a:p>
          <a:p>
            <a:endParaRPr lang="es-ES" dirty="0">
              <a:solidFill>
                <a:schemeClr val="bg2">
                  <a:lumMod val="50000"/>
                </a:schemeClr>
              </a:solidFill>
              <a:latin typeface="Calibri" panose="020F0502020204030204" pitchFamily="34" charset="0"/>
            </a:endParaRPr>
          </a:p>
          <a:p>
            <a:r>
              <a:rPr lang="es-ES" dirty="0">
                <a:solidFill>
                  <a:schemeClr val="bg2">
                    <a:lumMod val="50000"/>
                  </a:schemeClr>
                </a:solidFill>
                <a:latin typeface="Calibri" panose="020F0502020204030204" pitchFamily="34" charset="0"/>
              </a:rPr>
              <a:t>El rango de ajuste es del 20% al 100% de la intensidad nominal.</a:t>
            </a:r>
            <a:endParaRPr lang="pt-BR" dirty="0">
              <a:solidFill>
                <a:schemeClr val="bg2">
                  <a:lumMod val="50000"/>
                </a:schemeClr>
              </a:solidFill>
              <a:latin typeface="Calibri" panose="020F0502020204030204" pitchFamily="34" charset="0"/>
            </a:endParaRPr>
          </a:p>
        </p:txBody>
      </p:sp>
      <p:sp>
        <p:nvSpPr>
          <p:cNvPr id="20"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3200" dirty="0">
                <a:solidFill>
                  <a:srgbClr val="2B767D"/>
                </a:solidFill>
                <a:ea typeface="SimHei" panose="02010609060101010101" pitchFamily="49" charset="-122"/>
              </a:rPr>
              <a:t>CÚPULAS 3LE, 4LE, M1LE, M1LEC Y M1LEP</a:t>
            </a:r>
          </a:p>
        </p:txBody>
      </p:sp>
      <p:sp>
        <p:nvSpPr>
          <p:cNvPr id="7" name="Seta para a direita 6"/>
          <p:cNvSpPr/>
          <p:nvPr/>
        </p:nvSpPr>
        <p:spPr>
          <a:xfrm>
            <a:off x="5544209" y="3074860"/>
            <a:ext cx="884288" cy="588577"/>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2" name="Imagem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4209" y="4232580"/>
            <a:ext cx="6647792" cy="2463006"/>
          </a:xfrm>
          <a:prstGeom prst="rect">
            <a:avLst/>
          </a:prstGeom>
        </p:spPr>
      </p:pic>
      <p:sp>
        <p:nvSpPr>
          <p:cNvPr id="13" name="Seta para a direita 12"/>
          <p:cNvSpPr/>
          <p:nvPr/>
        </p:nvSpPr>
        <p:spPr>
          <a:xfrm>
            <a:off x="5544209" y="5537867"/>
            <a:ext cx="884288" cy="588577"/>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6" name="Grupo 15"/>
          <p:cNvGrpSpPr/>
          <p:nvPr/>
        </p:nvGrpSpPr>
        <p:grpSpPr>
          <a:xfrm>
            <a:off x="1" y="-34583"/>
            <a:ext cx="12192000" cy="1100339"/>
            <a:chOff x="1" y="-34583"/>
            <a:chExt cx="12192000" cy="1100339"/>
          </a:xfrm>
        </p:grpSpPr>
        <p:pic>
          <p:nvPicPr>
            <p:cNvPr id="17" name="Imagem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18" name="Imagem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19" name="Imagem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3792896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ço Reservado para Conteúdo 2"/>
          <p:cNvSpPr txBox="1">
            <a:spLocks/>
          </p:cNvSpPr>
          <p:nvPr/>
        </p:nvSpPr>
        <p:spPr>
          <a:xfrm>
            <a:off x="511334" y="2579723"/>
            <a:ext cx="5630159" cy="28520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pt-BR" sz="2400" dirty="0">
              <a:solidFill>
                <a:srgbClr val="404040"/>
              </a:solidFill>
              <a:latin typeface="+mj-lt"/>
            </a:endParaRPr>
          </a:p>
        </p:txBody>
      </p:sp>
      <p:sp>
        <p:nvSpPr>
          <p:cNvPr id="19" name="Retângulo 18"/>
          <p:cNvSpPr/>
          <p:nvPr/>
        </p:nvSpPr>
        <p:spPr>
          <a:xfrm>
            <a:off x="511335" y="2258687"/>
            <a:ext cx="2846014" cy="584775"/>
          </a:xfrm>
          <a:prstGeom prst="rect">
            <a:avLst/>
          </a:prstGeom>
        </p:spPr>
        <p:txBody>
          <a:bodyPr wrap="square">
            <a:spAutoFit/>
          </a:bodyPr>
          <a:lstStyle/>
          <a:p>
            <a:r>
              <a:rPr lang="es-ES" sz="1600" dirty="0">
                <a:solidFill>
                  <a:schemeClr val="bg1">
                    <a:lumMod val="50000"/>
                  </a:schemeClr>
                </a:solidFill>
                <a:latin typeface="Arial" panose="020B0604020202020204" pitchFamily="34" charset="0"/>
                <a:cs typeface="Arial" panose="020B0604020202020204" pitchFamily="34" charset="0"/>
              </a:rPr>
              <a:t> .</a:t>
            </a:r>
          </a:p>
          <a:p>
            <a:r>
              <a:rPr lang="es-ES" sz="1600" dirty="0">
                <a:solidFill>
                  <a:schemeClr val="bg1">
                    <a:lumMod val="50000"/>
                  </a:schemeClr>
                </a:solidFill>
                <a:latin typeface="Arial" panose="020B0604020202020204" pitchFamily="34" charset="0"/>
                <a:cs typeface="Arial" panose="020B0604020202020204" pitchFamily="34" charset="0"/>
              </a:rPr>
              <a:t> </a:t>
            </a:r>
          </a:p>
        </p:txBody>
      </p:sp>
      <p:pic>
        <p:nvPicPr>
          <p:cNvPr id="5" name="Image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5837" y="1545240"/>
            <a:ext cx="7047432" cy="4921051"/>
          </a:xfrm>
          <a:prstGeom prst="rect">
            <a:avLst/>
          </a:prstGeom>
        </p:spPr>
      </p:pic>
      <p:sp>
        <p:nvSpPr>
          <p:cNvPr id="26" name="Espaço Reservado para Conteúdo 2"/>
          <p:cNvSpPr txBox="1">
            <a:spLocks/>
          </p:cNvSpPr>
          <p:nvPr/>
        </p:nvSpPr>
        <p:spPr>
          <a:xfrm>
            <a:off x="1" y="3951534"/>
            <a:ext cx="12191999" cy="9946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pt-BR" sz="7200" dirty="0">
                <a:solidFill>
                  <a:srgbClr val="3C7B82"/>
                </a:solidFill>
                <a:cs typeface="Arial" panose="020B0604020202020204" pitchFamily="34" charset="0"/>
              </a:rPr>
              <a:t>ALTURA IDEAL</a:t>
            </a:r>
          </a:p>
        </p:txBody>
      </p:sp>
      <p:grpSp>
        <p:nvGrpSpPr>
          <p:cNvPr id="10" name="Grupo 9"/>
          <p:cNvGrpSpPr/>
          <p:nvPr/>
        </p:nvGrpSpPr>
        <p:grpSpPr>
          <a:xfrm>
            <a:off x="1" y="-34583"/>
            <a:ext cx="12192000" cy="1100339"/>
            <a:chOff x="1" y="-34583"/>
            <a:chExt cx="12192000" cy="1100339"/>
          </a:xfrm>
        </p:grpSpPr>
        <p:pic>
          <p:nvPicPr>
            <p:cNvPr id="12" name="Imagem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17" name="Imagem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18" name="Imagem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24078042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Espaço Reservado para Conteúdo 2"/>
          <p:cNvSpPr txBox="1">
            <a:spLocks/>
          </p:cNvSpPr>
          <p:nvPr/>
        </p:nvSpPr>
        <p:spPr>
          <a:xfrm>
            <a:off x="272202" y="1170560"/>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3200" dirty="0">
                <a:solidFill>
                  <a:srgbClr val="2B767D"/>
                </a:solidFill>
                <a:ea typeface="SimHei" panose="02010609060101010101" pitchFamily="49" charset="-122"/>
              </a:rPr>
              <a:t>CÚPULAS 3LE, 4LE, M1LE, M1LEC Y M1LEP</a:t>
            </a:r>
          </a:p>
        </p:txBody>
      </p:sp>
      <p:sp>
        <p:nvSpPr>
          <p:cNvPr id="21" name="CaixaDeTexto 20"/>
          <p:cNvSpPr txBox="1"/>
          <p:nvPr/>
        </p:nvSpPr>
        <p:spPr>
          <a:xfrm>
            <a:off x="1179573" y="4983227"/>
            <a:ext cx="4081589" cy="923330"/>
          </a:xfrm>
          <a:prstGeom prst="rect">
            <a:avLst/>
          </a:prstGeom>
          <a:noFill/>
        </p:spPr>
        <p:txBody>
          <a:bodyPr wrap="square" rtlCol="0">
            <a:spAutoFit/>
          </a:bodyPr>
          <a:lstStyle/>
          <a:p>
            <a:r>
              <a:rPr lang="pt-BR" dirty="0">
                <a:solidFill>
                  <a:schemeClr val="bg2">
                    <a:lumMod val="50000"/>
                  </a:schemeClr>
                </a:solidFill>
                <a:latin typeface="Calibri" panose="020F0502020204030204" pitchFamily="34" charset="0"/>
              </a:rPr>
              <a:t> </a:t>
            </a:r>
            <a:br>
              <a:rPr lang="pt-BR" dirty="0">
                <a:solidFill>
                  <a:schemeClr val="bg2">
                    <a:lumMod val="50000"/>
                  </a:schemeClr>
                </a:solidFill>
                <a:latin typeface="Calibri" panose="020F0502020204030204" pitchFamily="34" charset="0"/>
              </a:rPr>
            </a:br>
            <a:r>
              <a:rPr lang="pt-BR" dirty="0">
                <a:solidFill>
                  <a:schemeClr val="bg2">
                    <a:lumMod val="50000"/>
                  </a:schemeClr>
                </a:solidFill>
                <a:latin typeface="Calibri" panose="020F0502020204030204" pitchFamily="34" charset="0"/>
              </a:rPr>
              <a:t> </a:t>
            </a:r>
            <a:r>
              <a:rPr lang="es-ES" dirty="0">
                <a:solidFill>
                  <a:schemeClr val="bg2">
                    <a:lumMod val="50000"/>
                  </a:schemeClr>
                </a:solidFill>
                <a:latin typeface="Calibri" panose="020F0502020204030204" pitchFamily="34" charset="0"/>
              </a:rPr>
              <a:t>6500°K: ideal para visualización de “tejidos”</a:t>
            </a:r>
            <a:endParaRPr lang="pt-BR" dirty="0">
              <a:solidFill>
                <a:schemeClr val="bg2">
                  <a:lumMod val="50000"/>
                </a:schemeClr>
              </a:solidFill>
              <a:latin typeface="Calibri" panose="020F0502020204030204" pitchFamily="34" charset="0"/>
            </a:endParaRPr>
          </a:p>
        </p:txBody>
      </p:sp>
      <p:pic>
        <p:nvPicPr>
          <p:cNvPr id="16" name="Imagem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0758" y="2460520"/>
            <a:ext cx="5052634" cy="1872000"/>
          </a:xfrm>
          <a:prstGeom prst="rect">
            <a:avLst/>
          </a:prstGeom>
        </p:spPr>
      </p:pic>
      <p:pic>
        <p:nvPicPr>
          <p:cNvPr id="18" name="Imagem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6038" y="4727740"/>
            <a:ext cx="5052631" cy="1872000"/>
          </a:xfrm>
          <a:prstGeom prst="rect">
            <a:avLst/>
          </a:prstGeom>
        </p:spPr>
      </p:pic>
      <p:sp>
        <p:nvSpPr>
          <p:cNvPr id="19" name="Seta para a direita 18"/>
          <p:cNvSpPr/>
          <p:nvPr/>
        </p:nvSpPr>
        <p:spPr>
          <a:xfrm>
            <a:off x="4613565" y="2863194"/>
            <a:ext cx="2594264" cy="588577"/>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4" name="Grupo 13"/>
          <p:cNvGrpSpPr/>
          <p:nvPr/>
        </p:nvGrpSpPr>
        <p:grpSpPr>
          <a:xfrm>
            <a:off x="1" y="-34583"/>
            <a:ext cx="12192000" cy="1100339"/>
            <a:chOff x="1" y="-34583"/>
            <a:chExt cx="12192000" cy="1100339"/>
          </a:xfrm>
        </p:grpSpPr>
        <p:pic>
          <p:nvPicPr>
            <p:cNvPr id="15" name="Imagem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17" name="Imagem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23" name="Imagem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
        <p:nvSpPr>
          <p:cNvPr id="2" name="Retângulo 1"/>
          <p:cNvSpPr/>
          <p:nvPr/>
        </p:nvSpPr>
        <p:spPr>
          <a:xfrm>
            <a:off x="272202" y="1653318"/>
            <a:ext cx="9110439" cy="369332"/>
          </a:xfrm>
          <a:prstGeom prst="rect">
            <a:avLst/>
          </a:prstGeom>
        </p:spPr>
        <p:txBody>
          <a:bodyPr wrap="square">
            <a:spAutoFit/>
          </a:bodyPr>
          <a:lstStyle/>
          <a:p>
            <a:r>
              <a:rPr lang="es-ES" dirty="0">
                <a:solidFill>
                  <a:schemeClr val="bg2">
                    <a:lumMod val="50000"/>
                  </a:schemeClr>
                </a:solidFill>
                <a:latin typeface="Calibri" panose="020F0502020204030204" pitchFamily="34" charset="0"/>
              </a:rPr>
              <a:t>CONTROL DE TEMPERATURA DE COLOR AJUSTABLE DE 3000°K A 6500°K EN 9 NIVELES</a:t>
            </a:r>
            <a:endParaRPr lang="pt-BR" dirty="0"/>
          </a:p>
        </p:txBody>
      </p:sp>
      <p:sp>
        <p:nvSpPr>
          <p:cNvPr id="3" name="Retângulo 2"/>
          <p:cNvSpPr/>
          <p:nvPr/>
        </p:nvSpPr>
        <p:spPr>
          <a:xfrm>
            <a:off x="1221136" y="2922649"/>
            <a:ext cx="3998461" cy="646331"/>
          </a:xfrm>
          <a:prstGeom prst="rect">
            <a:avLst/>
          </a:prstGeom>
        </p:spPr>
        <p:txBody>
          <a:bodyPr wrap="square">
            <a:spAutoFit/>
          </a:bodyPr>
          <a:lstStyle/>
          <a:p>
            <a:r>
              <a:rPr lang="es-ES" dirty="0">
                <a:solidFill>
                  <a:schemeClr val="bg2">
                    <a:lumMod val="50000"/>
                  </a:schemeClr>
                </a:solidFill>
                <a:latin typeface="Calibri" panose="020F0502020204030204" pitchFamily="34" charset="0"/>
              </a:rPr>
              <a:t>3000 </a:t>
            </a:r>
            <a:r>
              <a:rPr lang="es-ES" dirty="0" err="1">
                <a:solidFill>
                  <a:schemeClr val="bg2">
                    <a:lumMod val="50000"/>
                  </a:schemeClr>
                </a:solidFill>
                <a:latin typeface="Calibri" panose="020F0502020204030204" pitchFamily="34" charset="0"/>
              </a:rPr>
              <a:t>°K</a:t>
            </a:r>
            <a:r>
              <a:rPr lang="es-ES" dirty="0">
                <a:solidFill>
                  <a:schemeClr val="bg2">
                    <a:lumMod val="50000"/>
                  </a:schemeClr>
                </a:solidFill>
                <a:latin typeface="Calibri" panose="020F0502020204030204" pitchFamily="34" charset="0"/>
              </a:rPr>
              <a:t>: ideal para visualización de “huesos”.</a:t>
            </a:r>
            <a:endParaRPr lang="pt-BR" dirty="0">
              <a:solidFill>
                <a:schemeClr val="bg2">
                  <a:lumMod val="50000"/>
                </a:schemeClr>
              </a:solidFill>
              <a:latin typeface="Calibri" panose="020F0502020204030204" pitchFamily="34" charset="0"/>
            </a:endParaRPr>
          </a:p>
        </p:txBody>
      </p:sp>
      <p:sp>
        <p:nvSpPr>
          <p:cNvPr id="25" name="Seta para a direita 24"/>
          <p:cNvSpPr/>
          <p:nvPr/>
        </p:nvSpPr>
        <p:spPr>
          <a:xfrm>
            <a:off x="4613565" y="5150604"/>
            <a:ext cx="2594264" cy="588577"/>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019838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m 13"/>
          <p:cNvPicPr>
            <a:picLocks noChangeAspect="1"/>
          </p:cNvPicPr>
          <p:nvPr/>
        </p:nvPicPr>
        <p:blipFill>
          <a:blip r:embed="rId2"/>
          <a:stretch>
            <a:fillRect/>
          </a:stretch>
        </p:blipFill>
        <p:spPr>
          <a:xfrm>
            <a:off x="606547" y="3295364"/>
            <a:ext cx="4137720" cy="3132000"/>
          </a:xfrm>
          <a:prstGeom prst="rect">
            <a:avLst/>
          </a:prstGeom>
          <a:ln>
            <a:noFill/>
          </a:ln>
          <a:effectLst/>
        </p:spPr>
      </p:pic>
      <p:sp>
        <p:nvSpPr>
          <p:cNvPr id="20"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3200" dirty="0">
                <a:solidFill>
                  <a:srgbClr val="2B767D"/>
                </a:solidFill>
                <a:ea typeface="SimHei" panose="02010609060101010101" pitchFamily="49" charset="-122"/>
              </a:rPr>
              <a:t>CÚPULAS 3LE, 4LE, M1LE, M1LEC Y M1LEP</a:t>
            </a:r>
          </a:p>
        </p:txBody>
      </p:sp>
      <p:pic>
        <p:nvPicPr>
          <p:cNvPr id="15" name="Imagem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4212" y="1891991"/>
            <a:ext cx="6315789" cy="2340000"/>
          </a:xfrm>
          <a:prstGeom prst="rect">
            <a:avLst/>
          </a:prstGeom>
        </p:spPr>
      </p:pic>
      <p:pic>
        <p:nvPicPr>
          <p:cNvPr id="16" name="Imagem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4209" y="4232580"/>
            <a:ext cx="6315792" cy="2340000"/>
          </a:xfrm>
          <a:prstGeom prst="rect">
            <a:avLst/>
          </a:prstGeom>
        </p:spPr>
      </p:pic>
      <p:sp>
        <p:nvSpPr>
          <p:cNvPr id="18" name="Seta para a direita 17"/>
          <p:cNvSpPr/>
          <p:nvPr/>
        </p:nvSpPr>
        <p:spPr>
          <a:xfrm>
            <a:off x="5544209" y="5509020"/>
            <a:ext cx="884288" cy="588577"/>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CaixaDeTexto 18"/>
          <p:cNvSpPr txBox="1"/>
          <p:nvPr/>
        </p:nvSpPr>
        <p:spPr>
          <a:xfrm>
            <a:off x="606547" y="1885032"/>
            <a:ext cx="4137720" cy="1477328"/>
          </a:xfrm>
          <a:prstGeom prst="rect">
            <a:avLst/>
          </a:prstGeom>
          <a:noFill/>
        </p:spPr>
        <p:txBody>
          <a:bodyPr wrap="square" rtlCol="0">
            <a:spAutoFit/>
          </a:bodyPr>
          <a:lstStyle/>
          <a:p>
            <a:r>
              <a:rPr lang="es-ES" dirty="0">
                <a:solidFill>
                  <a:schemeClr val="bg2">
                    <a:lumMod val="50000"/>
                  </a:schemeClr>
                </a:solidFill>
                <a:latin typeface="Calibri" panose="020F0502020204030204" pitchFamily="34" charset="0"/>
              </a:rPr>
              <a:t>LUZ ENDO</a:t>
            </a:r>
          </a:p>
          <a:p>
            <a:r>
              <a:rPr lang="es-ES" dirty="0">
                <a:solidFill>
                  <a:schemeClr val="bg2">
                    <a:lumMod val="50000"/>
                  </a:schemeClr>
                </a:solidFill>
                <a:latin typeface="Calibri" panose="020F0502020204030204" pitchFamily="34" charset="0"/>
              </a:rPr>
              <a:t>Luz especial para video cirugías, no genera reflejos en las pantallas de los monitores y ayuda al cirujano a concentrarse. La luz endoscópica puede variar en intensidad.</a:t>
            </a:r>
            <a:endParaRPr lang="pt-BR" dirty="0">
              <a:solidFill>
                <a:schemeClr val="bg2">
                  <a:lumMod val="50000"/>
                </a:schemeClr>
              </a:solidFill>
              <a:latin typeface="Calibri" panose="020F0502020204030204" pitchFamily="34" charset="0"/>
            </a:endParaRPr>
          </a:p>
        </p:txBody>
      </p:sp>
      <p:grpSp>
        <p:nvGrpSpPr>
          <p:cNvPr id="21" name="Grupo 20"/>
          <p:cNvGrpSpPr/>
          <p:nvPr/>
        </p:nvGrpSpPr>
        <p:grpSpPr>
          <a:xfrm>
            <a:off x="1" y="-34583"/>
            <a:ext cx="12192000" cy="1100339"/>
            <a:chOff x="1" y="-34583"/>
            <a:chExt cx="12192000" cy="1100339"/>
          </a:xfrm>
        </p:grpSpPr>
        <p:pic>
          <p:nvPicPr>
            <p:cNvPr id="22" name="Imagem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23" name="Imagem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24" name="Imagem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
        <p:nvSpPr>
          <p:cNvPr id="13" name="Seta para a direita 16">
            <a:extLst>
              <a:ext uri="{FF2B5EF4-FFF2-40B4-BE49-F238E27FC236}">
                <a16:creationId xmlns:a16="http://schemas.microsoft.com/office/drawing/2014/main" id="{3E43EDD1-B84A-97C8-7717-B3053F5B8135}"/>
              </a:ext>
            </a:extLst>
          </p:cNvPr>
          <p:cNvSpPr/>
          <p:nvPr/>
        </p:nvSpPr>
        <p:spPr>
          <a:xfrm rot="10800000">
            <a:off x="7940879" y="2764420"/>
            <a:ext cx="884288" cy="588577"/>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Seta para a direita 16">
            <a:extLst>
              <a:ext uri="{FF2B5EF4-FFF2-40B4-BE49-F238E27FC236}">
                <a16:creationId xmlns:a16="http://schemas.microsoft.com/office/drawing/2014/main" id="{2C352C65-0CED-B900-56C4-ED17D4A04451}"/>
              </a:ext>
            </a:extLst>
          </p:cNvPr>
          <p:cNvSpPr/>
          <p:nvPr/>
        </p:nvSpPr>
        <p:spPr>
          <a:xfrm rot="10800000">
            <a:off x="7940879" y="5402580"/>
            <a:ext cx="884288" cy="588577"/>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6793897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56612" y="2544785"/>
            <a:ext cx="8135388" cy="3527247"/>
          </a:xfrm>
          <a:prstGeom prst="rect">
            <a:avLst/>
          </a:prstGeom>
        </p:spPr>
      </p:pic>
      <p:sp>
        <p:nvSpPr>
          <p:cNvPr id="17" name="Retângulo 16"/>
          <p:cNvSpPr/>
          <p:nvPr/>
        </p:nvSpPr>
        <p:spPr>
          <a:xfrm>
            <a:off x="-42642" y="2544785"/>
            <a:ext cx="3832167" cy="4313215"/>
          </a:xfrm>
          <a:prstGeom prst="rect">
            <a:avLst/>
          </a:prstGeom>
          <a:solidFill>
            <a:srgbClr val="E7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Arco 19"/>
          <p:cNvSpPr/>
          <p:nvPr/>
        </p:nvSpPr>
        <p:spPr>
          <a:xfrm>
            <a:off x="8035193" y="3773703"/>
            <a:ext cx="178225" cy="1069409"/>
          </a:xfrm>
          <a:prstGeom prst="arc">
            <a:avLst>
              <a:gd name="adj1" fmla="val 13167287"/>
              <a:gd name="adj2" fmla="val 11400477"/>
            </a:avLst>
          </a:prstGeom>
          <a:ln w="57150">
            <a:solidFill>
              <a:srgbClr val="2B767D"/>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pic>
        <p:nvPicPr>
          <p:cNvPr id="21" name="Imagem 20"/>
          <p:cNvPicPr>
            <a:picLocks noChangeAspect="1"/>
          </p:cNvPicPr>
          <p:nvPr/>
        </p:nvPicPr>
        <p:blipFill rotWithShape="1">
          <a:blip r:embed="rId3" cstate="print">
            <a:extLst>
              <a:ext uri="{28A0092B-C50C-407E-A947-70E740481C1C}">
                <a14:useLocalDpi xmlns:a14="http://schemas.microsoft.com/office/drawing/2010/main" val="0"/>
              </a:ext>
            </a:extLst>
          </a:blip>
          <a:srcRect l="50468"/>
          <a:stretch/>
        </p:blipFill>
        <p:spPr>
          <a:xfrm>
            <a:off x="8153400" y="2544783"/>
            <a:ext cx="4038601" cy="3527247"/>
          </a:xfrm>
          <a:prstGeom prst="rect">
            <a:avLst/>
          </a:prstGeom>
        </p:spPr>
      </p:pic>
      <p:sp>
        <p:nvSpPr>
          <p:cNvPr id="22"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AJUSTE DE INTENSIDAD - CÚPULA 1L</a:t>
            </a:r>
          </a:p>
        </p:txBody>
      </p:sp>
      <p:sp>
        <p:nvSpPr>
          <p:cNvPr id="23" name="Retângulo 22"/>
          <p:cNvSpPr/>
          <p:nvPr/>
        </p:nvSpPr>
        <p:spPr>
          <a:xfrm>
            <a:off x="357387" y="3578007"/>
            <a:ext cx="3167865" cy="2246769"/>
          </a:xfrm>
          <a:prstGeom prst="rect">
            <a:avLst/>
          </a:prstGeom>
        </p:spPr>
        <p:txBody>
          <a:bodyPr wrap="square">
            <a:spAutoFit/>
          </a:bodyPr>
          <a:lstStyle/>
          <a:p>
            <a:pPr marL="342900" indent="-342900">
              <a:buFont typeface="Arial" panose="020B0604020202020204" pitchFamily="34" charset="0"/>
              <a:buChar char="•"/>
            </a:pPr>
            <a:r>
              <a:rPr lang="es-ES" sz="2000" dirty="0">
                <a:solidFill>
                  <a:srgbClr val="2B767D"/>
                </a:solidFill>
              </a:rPr>
              <a:t>Ajuste de intensidad de luz (20% – 100%)</a:t>
            </a:r>
          </a:p>
          <a:p>
            <a:pPr marL="342900" indent="-342900">
              <a:buFont typeface="Arial" panose="020B0604020202020204" pitchFamily="34" charset="0"/>
              <a:buChar char="•"/>
            </a:pPr>
            <a:endParaRPr lang="es-ES" sz="2000" dirty="0">
              <a:solidFill>
                <a:srgbClr val="2B767D"/>
              </a:solidFill>
            </a:endParaRPr>
          </a:p>
          <a:p>
            <a:pPr marL="342900" indent="-342900">
              <a:buFont typeface="Arial" panose="020B0604020202020204" pitchFamily="34" charset="0"/>
              <a:buChar char="•"/>
            </a:pPr>
            <a:r>
              <a:rPr lang="es-ES" sz="2000" dirty="0">
                <a:solidFill>
                  <a:srgbClr val="2B767D"/>
                </a:solidFill>
              </a:rPr>
              <a:t>Girando el potenciómetro puedes ajustar la intensidad de la luz.</a:t>
            </a:r>
          </a:p>
        </p:txBody>
      </p:sp>
      <p:grpSp>
        <p:nvGrpSpPr>
          <p:cNvPr id="12" name="Grupo 11"/>
          <p:cNvGrpSpPr/>
          <p:nvPr/>
        </p:nvGrpSpPr>
        <p:grpSpPr>
          <a:xfrm>
            <a:off x="1" y="-34583"/>
            <a:ext cx="12192000" cy="1100339"/>
            <a:chOff x="1" y="-34583"/>
            <a:chExt cx="12192000" cy="1100339"/>
          </a:xfrm>
        </p:grpSpPr>
        <p:pic>
          <p:nvPicPr>
            <p:cNvPr id="16" name="Imagem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18" name="Imagem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19" name="Imagem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28287887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p:cNvGrpSpPr/>
          <p:nvPr/>
        </p:nvGrpSpPr>
        <p:grpSpPr>
          <a:xfrm>
            <a:off x="-32891" y="-18156"/>
            <a:ext cx="12224890" cy="6875807"/>
            <a:chOff x="-32891" y="-18156"/>
            <a:chExt cx="12224890" cy="6875807"/>
          </a:xfrm>
        </p:grpSpPr>
        <p:pic>
          <p:nvPicPr>
            <p:cNvPr id="11" name="Espaço Reservado para Conteúdo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91" y="-18156"/>
              <a:ext cx="12224890" cy="6875807"/>
            </a:xfrm>
            <a:prstGeom prst="rect">
              <a:avLst/>
            </a:prstGeom>
          </p:spPr>
        </p:pic>
        <p:grpSp>
          <p:nvGrpSpPr>
            <p:cNvPr id="13" name="Grupo 12"/>
            <p:cNvGrpSpPr/>
            <p:nvPr/>
          </p:nvGrpSpPr>
          <p:grpSpPr>
            <a:xfrm>
              <a:off x="302063" y="800498"/>
              <a:ext cx="2274802" cy="5354416"/>
              <a:chOff x="215120" y="1562210"/>
              <a:chExt cx="1486409" cy="3498708"/>
            </a:xfrm>
          </p:grpSpPr>
          <p:pic>
            <p:nvPicPr>
              <p:cNvPr id="14" name="Imagem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452" y="1562210"/>
                <a:ext cx="1043745" cy="731937"/>
              </a:xfrm>
              <a:prstGeom prst="rect">
                <a:avLst/>
              </a:prstGeom>
            </p:spPr>
          </p:pic>
          <p:pic>
            <p:nvPicPr>
              <p:cNvPr id="15" name="Imagem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120" y="4366458"/>
                <a:ext cx="1486409" cy="694460"/>
              </a:xfrm>
              <a:prstGeom prst="rect">
                <a:avLst/>
              </a:prstGeom>
            </p:spPr>
          </p:pic>
        </p:grpSp>
      </p:grpSp>
      <p:sp>
        <p:nvSpPr>
          <p:cNvPr id="7" name="Retângulo 6"/>
          <p:cNvSpPr/>
          <p:nvPr/>
        </p:nvSpPr>
        <p:spPr>
          <a:xfrm>
            <a:off x="1931352" y="2924740"/>
            <a:ext cx="8296403" cy="1887696"/>
          </a:xfrm>
          <a:prstGeom prst="rect">
            <a:avLst/>
          </a:prstGeom>
          <a:effectLst>
            <a:outerShdw blurRad="50800" dist="38100" dir="2700000" algn="tl" rotWithShape="0">
              <a:prstClr val="black">
                <a:alpha val="40000"/>
              </a:prstClr>
            </a:outerShdw>
          </a:effectLst>
        </p:spPr>
        <p:txBody>
          <a:bodyPr wrap="square">
            <a:spAutoFit/>
          </a:bodyPr>
          <a:lstStyle/>
          <a:p>
            <a:pPr algn="ctr">
              <a:lnSpc>
                <a:spcPts val="7000"/>
              </a:lnSpc>
            </a:pPr>
            <a:r>
              <a:rPr lang="pt-BR" sz="6600" dirty="0">
                <a:solidFill>
                  <a:schemeClr val="bg1"/>
                </a:solidFill>
              </a:rPr>
              <a:t>SISTEMA DE EMERGENCIA</a:t>
            </a:r>
            <a:endParaRPr lang="pt-BR" sz="800" dirty="0">
              <a:solidFill>
                <a:schemeClr val="bg1"/>
              </a:solidFill>
            </a:endParaRPr>
          </a:p>
        </p:txBody>
      </p:sp>
    </p:spTree>
    <p:extLst>
      <p:ext uri="{BB962C8B-B14F-4D97-AF65-F5344CB8AC3E}">
        <p14:creationId xmlns:p14="http://schemas.microsoft.com/office/powerpoint/2010/main" val="16087192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7148" y="2662930"/>
            <a:ext cx="3181023" cy="4195070"/>
          </a:xfrm>
          <a:prstGeom prst="rect">
            <a:avLst/>
          </a:prstGeom>
        </p:spPr>
      </p:pic>
      <p:sp>
        <p:nvSpPr>
          <p:cNvPr id="14"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SISTEMA DE EMERGENCIA</a:t>
            </a:r>
          </a:p>
        </p:txBody>
      </p:sp>
      <p:sp>
        <p:nvSpPr>
          <p:cNvPr id="15" name="Retângulo 14"/>
          <p:cNvSpPr/>
          <p:nvPr/>
        </p:nvSpPr>
        <p:spPr>
          <a:xfrm>
            <a:off x="6104954" y="3578093"/>
            <a:ext cx="4694650" cy="1938992"/>
          </a:xfrm>
          <a:prstGeom prst="rect">
            <a:avLst/>
          </a:prstGeom>
        </p:spPr>
        <p:txBody>
          <a:bodyPr wrap="square">
            <a:spAutoFit/>
          </a:bodyPr>
          <a:lstStyle/>
          <a:p>
            <a:pPr marL="342900" indent="-342900">
              <a:buFont typeface="Arial" panose="020B0604020202020204" pitchFamily="34" charset="0"/>
              <a:buChar char="•"/>
            </a:pPr>
            <a:r>
              <a:rPr lang="es-ES" sz="2000" dirty="0">
                <a:solidFill>
                  <a:srgbClr val="2B767D"/>
                </a:solidFill>
              </a:rPr>
              <a:t>COMPACTO</a:t>
            </a:r>
          </a:p>
          <a:p>
            <a:pPr marL="342900" indent="-342900">
              <a:buFont typeface="Arial" panose="020B0604020202020204" pitchFamily="34" charset="0"/>
              <a:buChar char="•"/>
            </a:pPr>
            <a:r>
              <a:rPr lang="es-ES" sz="2000" dirty="0">
                <a:solidFill>
                  <a:srgbClr val="2B767D"/>
                </a:solidFill>
              </a:rPr>
              <a:t>MONTAJE EN PARED</a:t>
            </a:r>
          </a:p>
          <a:p>
            <a:pPr marL="342900" indent="-342900">
              <a:buFont typeface="Arial" panose="020B0604020202020204" pitchFamily="34" charset="0"/>
              <a:buChar char="•"/>
            </a:pPr>
            <a:r>
              <a:rPr lang="es-ES" sz="2000" dirty="0">
                <a:solidFill>
                  <a:srgbClr val="2B767D"/>
                </a:solidFill>
              </a:rPr>
              <a:t>PINTURA EN POLVO ELECTROSTÁTICA</a:t>
            </a:r>
          </a:p>
          <a:p>
            <a:pPr marL="342900" indent="-342900">
              <a:buFont typeface="Arial" panose="020B0604020202020204" pitchFamily="34" charset="0"/>
              <a:buChar char="•"/>
            </a:pPr>
            <a:r>
              <a:rPr lang="es-ES" sz="2000" dirty="0">
                <a:solidFill>
                  <a:srgbClr val="2B767D"/>
                </a:solidFill>
              </a:rPr>
              <a:t>6 INDICADORES DE NIVEL DE BATERÍA</a:t>
            </a:r>
          </a:p>
          <a:p>
            <a:pPr marL="342900" indent="-342900">
              <a:buFont typeface="Arial" panose="020B0604020202020204" pitchFamily="34" charset="0"/>
              <a:buChar char="•"/>
            </a:pPr>
            <a:r>
              <a:rPr lang="es-ES" sz="2000" dirty="0">
                <a:solidFill>
                  <a:srgbClr val="2B767D"/>
                </a:solidFill>
              </a:rPr>
              <a:t>INDICADOR DE FALLO DE RED</a:t>
            </a:r>
          </a:p>
          <a:p>
            <a:pPr marL="342900" indent="-342900">
              <a:buFont typeface="Arial" panose="020B0604020202020204" pitchFamily="34" charset="0"/>
              <a:buChar char="•"/>
            </a:pPr>
            <a:r>
              <a:rPr lang="es-ES" sz="2000" dirty="0">
                <a:solidFill>
                  <a:srgbClr val="2B767D"/>
                </a:solidFill>
              </a:rPr>
              <a:t>INDICADOR DE BATERÍA DAÑADA</a:t>
            </a:r>
          </a:p>
        </p:txBody>
      </p:sp>
      <p:sp>
        <p:nvSpPr>
          <p:cNvPr id="7" name="CaixaDeTexto 6"/>
          <p:cNvSpPr txBox="1"/>
          <p:nvPr/>
        </p:nvSpPr>
        <p:spPr>
          <a:xfrm>
            <a:off x="5692208" y="1809926"/>
            <a:ext cx="6169234" cy="1015663"/>
          </a:xfrm>
          <a:prstGeom prst="rect">
            <a:avLst/>
          </a:prstGeom>
          <a:noFill/>
        </p:spPr>
        <p:txBody>
          <a:bodyPr wrap="square" rtlCol="0">
            <a:spAutoFit/>
          </a:bodyPr>
          <a:lstStyle/>
          <a:p>
            <a:r>
              <a:rPr lang="es-ES" sz="2000" dirty="0">
                <a:solidFill>
                  <a:schemeClr val="tx1">
                    <a:lumMod val="50000"/>
                    <a:lumOff val="50000"/>
                  </a:schemeClr>
                </a:solidFill>
              </a:rPr>
              <a:t>Es un sistema de alimentación de energía ininterrumpida (SAI) diseñado para garantizar la continuidad de los procedimientos quirúrgicos en caso de fallas en la red.</a:t>
            </a:r>
            <a:endParaRPr lang="pt-BR" sz="2000" dirty="0">
              <a:solidFill>
                <a:schemeClr val="tx1">
                  <a:lumMod val="50000"/>
                  <a:lumOff val="50000"/>
                </a:schemeClr>
              </a:solidFill>
            </a:endParaRPr>
          </a:p>
        </p:txBody>
      </p:sp>
      <p:grpSp>
        <p:nvGrpSpPr>
          <p:cNvPr id="12" name="Grupo 11"/>
          <p:cNvGrpSpPr/>
          <p:nvPr/>
        </p:nvGrpSpPr>
        <p:grpSpPr>
          <a:xfrm>
            <a:off x="1" y="-34583"/>
            <a:ext cx="12192000" cy="1100339"/>
            <a:chOff x="1" y="-34583"/>
            <a:chExt cx="12192000" cy="1100339"/>
          </a:xfrm>
        </p:grpSpPr>
        <p:pic>
          <p:nvPicPr>
            <p:cNvPr id="17" name="Imagem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18" name="Imagem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19" name="Imagem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28825300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p:cNvPicPr>
            <a:picLocks noChangeAspect="1"/>
          </p:cNvPicPr>
          <p:nvPr/>
        </p:nvPicPr>
        <p:blipFill>
          <a:blip r:embed="rId2"/>
          <a:stretch>
            <a:fillRect/>
          </a:stretch>
        </p:blipFill>
        <p:spPr>
          <a:xfrm>
            <a:off x="542366" y="2682673"/>
            <a:ext cx="4152900" cy="3171825"/>
          </a:xfrm>
          <a:prstGeom prst="rect">
            <a:avLst/>
          </a:prstGeom>
        </p:spPr>
      </p:pic>
      <p:sp>
        <p:nvSpPr>
          <p:cNvPr id="15" name="Retângulo 14"/>
          <p:cNvSpPr/>
          <p:nvPr/>
        </p:nvSpPr>
        <p:spPr>
          <a:xfrm>
            <a:off x="10241309" y="1625192"/>
            <a:ext cx="619080" cy="423449"/>
          </a:xfrm>
          <a:prstGeom prst="rect">
            <a:avLst/>
          </a:prstGeom>
        </p:spPr>
        <p:txBody>
          <a:bodyPr wrap="none">
            <a:spAutoFit/>
          </a:bodyPr>
          <a:lstStyle/>
          <a:p>
            <a:pPr>
              <a:lnSpc>
                <a:spcPct val="150000"/>
              </a:lnSpc>
            </a:pPr>
            <a:r>
              <a:rPr lang="es-ES" sz="1600" dirty="0">
                <a:solidFill>
                  <a:schemeClr val="bg1"/>
                </a:solidFill>
              </a:rPr>
              <a:t>18Ah</a:t>
            </a:r>
          </a:p>
        </p:txBody>
      </p:sp>
      <p:sp>
        <p:nvSpPr>
          <p:cNvPr id="18"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SISTEMA DE EMERGENCIA - TÉCNICA</a:t>
            </a:r>
          </a:p>
        </p:txBody>
      </p:sp>
      <p:graphicFrame>
        <p:nvGraphicFramePr>
          <p:cNvPr id="9" name="Objeto 8"/>
          <p:cNvGraphicFramePr>
            <a:graphicFrameLocks noChangeAspect="1"/>
          </p:cNvGraphicFramePr>
          <p:nvPr>
            <p:extLst>
              <p:ext uri="{D42A27DB-BD31-4B8C-83A1-F6EECF244321}">
                <p14:modId xmlns:p14="http://schemas.microsoft.com/office/powerpoint/2010/main" val="3126327732"/>
              </p:ext>
            </p:extLst>
          </p:nvPr>
        </p:nvGraphicFramePr>
        <p:xfrm>
          <a:off x="4846638" y="1893888"/>
          <a:ext cx="7008812" cy="4270375"/>
        </p:xfrm>
        <a:graphic>
          <a:graphicData uri="http://schemas.openxmlformats.org/presentationml/2006/ole">
            <mc:AlternateContent xmlns:mc="http://schemas.openxmlformats.org/markup-compatibility/2006">
              <mc:Choice xmlns:v="urn:schemas-microsoft-com:vml" Requires="v">
                <p:oleObj name="Worksheet" r:id="rId3" imgW="5972153" imgH="3638665" progId="Excel.Sheet.12">
                  <p:embed/>
                </p:oleObj>
              </mc:Choice>
              <mc:Fallback>
                <p:oleObj name="Worksheet" r:id="rId3" imgW="5972153" imgH="3638665" progId="Excel.Sheet.12">
                  <p:embed/>
                  <p:pic>
                    <p:nvPicPr>
                      <p:cNvPr id="9" name="Objeto 8"/>
                      <p:cNvPicPr/>
                      <p:nvPr/>
                    </p:nvPicPr>
                    <p:blipFill>
                      <a:blip r:embed="rId4"/>
                      <a:stretch>
                        <a:fillRect/>
                      </a:stretch>
                    </p:blipFill>
                    <p:spPr>
                      <a:xfrm>
                        <a:off x="4846638" y="1893888"/>
                        <a:ext cx="7008812" cy="4270375"/>
                      </a:xfrm>
                      <a:prstGeom prst="rect">
                        <a:avLst/>
                      </a:prstGeom>
                    </p:spPr>
                  </p:pic>
                </p:oleObj>
              </mc:Fallback>
            </mc:AlternateContent>
          </a:graphicData>
        </a:graphic>
      </p:graphicFrame>
      <p:grpSp>
        <p:nvGrpSpPr>
          <p:cNvPr id="11" name="Grupo 10"/>
          <p:cNvGrpSpPr/>
          <p:nvPr/>
        </p:nvGrpSpPr>
        <p:grpSpPr>
          <a:xfrm>
            <a:off x="1" y="-34583"/>
            <a:ext cx="12192000" cy="1100339"/>
            <a:chOff x="1" y="-34583"/>
            <a:chExt cx="12192000" cy="1100339"/>
          </a:xfrm>
        </p:grpSpPr>
        <p:pic>
          <p:nvPicPr>
            <p:cNvPr id="17" name="Imagem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19" name="Imagem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20" name="Imagem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15646818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p:cNvGrpSpPr/>
          <p:nvPr/>
        </p:nvGrpSpPr>
        <p:grpSpPr>
          <a:xfrm>
            <a:off x="-32891" y="-18156"/>
            <a:ext cx="12224890" cy="6875807"/>
            <a:chOff x="-32891" y="-18156"/>
            <a:chExt cx="12224890" cy="6875807"/>
          </a:xfrm>
        </p:grpSpPr>
        <p:pic>
          <p:nvPicPr>
            <p:cNvPr id="11" name="Espaço Reservado para Conteúdo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91" y="-18156"/>
              <a:ext cx="12224890" cy="6875807"/>
            </a:xfrm>
            <a:prstGeom prst="rect">
              <a:avLst/>
            </a:prstGeom>
          </p:spPr>
        </p:pic>
        <p:grpSp>
          <p:nvGrpSpPr>
            <p:cNvPr id="13" name="Grupo 12"/>
            <p:cNvGrpSpPr/>
            <p:nvPr/>
          </p:nvGrpSpPr>
          <p:grpSpPr>
            <a:xfrm>
              <a:off x="302063" y="800498"/>
              <a:ext cx="2274802" cy="5354416"/>
              <a:chOff x="215120" y="1562210"/>
              <a:chExt cx="1486409" cy="3498708"/>
            </a:xfrm>
          </p:grpSpPr>
          <p:pic>
            <p:nvPicPr>
              <p:cNvPr id="14" name="Imagem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452" y="1562210"/>
                <a:ext cx="1043745" cy="731937"/>
              </a:xfrm>
              <a:prstGeom prst="rect">
                <a:avLst/>
              </a:prstGeom>
            </p:spPr>
          </p:pic>
          <p:pic>
            <p:nvPicPr>
              <p:cNvPr id="15" name="Imagem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120" y="4366458"/>
                <a:ext cx="1486409" cy="694460"/>
              </a:xfrm>
              <a:prstGeom prst="rect">
                <a:avLst/>
              </a:prstGeom>
            </p:spPr>
          </p:pic>
        </p:grpSp>
      </p:grpSp>
      <p:sp>
        <p:nvSpPr>
          <p:cNvPr id="7" name="Retângulo 6"/>
          <p:cNvSpPr/>
          <p:nvPr/>
        </p:nvSpPr>
        <p:spPr>
          <a:xfrm>
            <a:off x="1931352" y="2924740"/>
            <a:ext cx="8296403" cy="990015"/>
          </a:xfrm>
          <a:prstGeom prst="rect">
            <a:avLst/>
          </a:prstGeom>
          <a:effectLst>
            <a:outerShdw blurRad="50800" dist="38100" dir="2700000" algn="tl" rotWithShape="0">
              <a:prstClr val="black">
                <a:alpha val="40000"/>
              </a:prstClr>
            </a:outerShdw>
          </a:effectLst>
        </p:spPr>
        <p:txBody>
          <a:bodyPr wrap="square">
            <a:spAutoFit/>
          </a:bodyPr>
          <a:lstStyle/>
          <a:p>
            <a:pPr algn="ctr">
              <a:lnSpc>
                <a:spcPts val="7000"/>
              </a:lnSpc>
            </a:pPr>
            <a:r>
              <a:rPr lang="pt-BR" sz="6600" dirty="0">
                <a:solidFill>
                  <a:schemeClr val="bg1"/>
                </a:solidFill>
              </a:rPr>
              <a:t>POSICIONAMENTO</a:t>
            </a:r>
            <a:endParaRPr lang="pt-BR" sz="800" dirty="0">
              <a:solidFill>
                <a:schemeClr val="bg1"/>
              </a:solidFill>
            </a:endParaRPr>
          </a:p>
        </p:txBody>
      </p:sp>
    </p:spTree>
    <p:extLst>
      <p:ext uri="{BB962C8B-B14F-4D97-AF65-F5344CB8AC3E}">
        <p14:creationId xmlns:p14="http://schemas.microsoft.com/office/powerpoint/2010/main" val="15290276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tângulo 17"/>
          <p:cNvSpPr/>
          <p:nvPr/>
        </p:nvSpPr>
        <p:spPr>
          <a:xfrm>
            <a:off x="3966082" y="5566709"/>
            <a:ext cx="3950466" cy="656128"/>
          </a:xfrm>
          <a:prstGeom prst="rect">
            <a:avLst/>
          </a:prstGeom>
          <a:solidFill>
            <a:srgbClr val="FFC0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s-ES" sz="1400" dirty="0">
                <a:solidFill>
                  <a:schemeClr val="tx1"/>
                </a:solidFill>
                <a:latin typeface="Arial" panose="020B0604020202020204" pitchFamily="34" charset="0"/>
                <a:cs typeface="Arial" panose="020B0604020202020204" pitchFamily="34" charset="0"/>
              </a:rPr>
              <a:t>Mantenga siempre las cúpulas a una distancia mínima de 1 m para evitar la exposición a radiaciones superiores a 1000 W/m².</a:t>
            </a:r>
            <a:endParaRPr lang="pt-BR" sz="1400" dirty="0">
              <a:solidFill>
                <a:schemeClr val="tx1"/>
              </a:solidFill>
              <a:latin typeface="Arial" panose="020B0604020202020204" pitchFamily="34" charset="0"/>
              <a:cs typeface="Arial" panose="020B0604020202020204" pitchFamily="34" charset="0"/>
            </a:endParaRPr>
          </a:p>
        </p:txBody>
      </p:sp>
      <p:sp>
        <p:nvSpPr>
          <p:cNvPr id="24" name="Retângulo 23"/>
          <p:cNvSpPr/>
          <p:nvPr/>
        </p:nvSpPr>
        <p:spPr>
          <a:xfrm>
            <a:off x="3277956" y="5550269"/>
            <a:ext cx="603135" cy="672568"/>
          </a:xfrm>
          <a:prstGeom prst="rect">
            <a:avLst/>
          </a:prstGeom>
          <a:solidFill>
            <a:srgbClr val="FFC0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AR"/>
          </a:p>
        </p:txBody>
      </p:sp>
      <p:pic>
        <p:nvPicPr>
          <p:cNvPr id="25" name="Imagem 24"/>
          <p:cNvPicPr/>
          <p:nvPr/>
        </p:nvPicPr>
        <p:blipFill>
          <a:blip r:embed="rId3" cstate="print">
            <a:extLst>
              <a:ext uri="{28A0092B-C50C-407E-A947-70E740481C1C}">
                <a14:useLocalDpi xmlns:a14="http://schemas.microsoft.com/office/drawing/2010/main" val="0"/>
              </a:ext>
            </a:extLst>
          </a:blip>
          <a:stretch>
            <a:fillRect/>
          </a:stretch>
        </p:blipFill>
        <p:spPr>
          <a:xfrm>
            <a:off x="3395373" y="5720988"/>
            <a:ext cx="368300" cy="333375"/>
          </a:xfrm>
          <a:prstGeom prst="rect">
            <a:avLst/>
          </a:prstGeom>
          <a:ln>
            <a:noFill/>
          </a:ln>
        </p:spPr>
      </p:pic>
      <p:sp>
        <p:nvSpPr>
          <p:cNvPr id="20" name="Espaço Reservado para Conteúdo 2"/>
          <p:cNvSpPr txBox="1">
            <a:spLocks/>
          </p:cNvSpPr>
          <p:nvPr/>
        </p:nvSpPr>
        <p:spPr>
          <a:xfrm>
            <a:off x="90077" y="1155193"/>
            <a:ext cx="7981311"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POSICIONAMIENTO DE LAS CÚPULAS </a:t>
            </a:r>
            <a:endParaRPr lang="pt-BR" sz="3200" dirty="0">
              <a:solidFill>
                <a:srgbClr val="FF0000"/>
              </a:solidFill>
              <a:ea typeface="SimHei" panose="02010609060101010101" pitchFamily="49" charset="-122"/>
            </a:endParaRPr>
          </a:p>
        </p:txBody>
      </p:sp>
      <p:sp>
        <p:nvSpPr>
          <p:cNvPr id="14" name="Retângulo 13"/>
          <p:cNvSpPr/>
          <p:nvPr/>
        </p:nvSpPr>
        <p:spPr>
          <a:xfrm>
            <a:off x="2796900" y="1807250"/>
            <a:ext cx="5274488" cy="3046988"/>
          </a:xfrm>
          <a:prstGeom prst="rect">
            <a:avLst/>
          </a:prstGeom>
        </p:spPr>
        <p:txBody>
          <a:bodyPr wrap="square">
            <a:spAutoFit/>
          </a:bodyPr>
          <a:lstStyle/>
          <a:p>
            <a:r>
              <a:rPr lang="pt-BR" sz="1600" dirty="0">
                <a:solidFill>
                  <a:schemeClr val="bg1">
                    <a:lumMod val="50000"/>
                  </a:schemeClr>
                </a:solidFill>
                <a:latin typeface="Arial" panose="020B0604020202020204" pitchFamily="34" charset="0"/>
                <a:cs typeface="Arial" panose="020B0604020202020204" pitchFamily="34" charset="0"/>
              </a:rPr>
              <a:t> </a:t>
            </a:r>
            <a:endParaRPr lang="es-AR" sz="1600" dirty="0">
              <a:solidFill>
                <a:schemeClr val="bg1">
                  <a:lumMod val="50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1600" dirty="0">
                <a:solidFill>
                  <a:schemeClr val="bg1">
                    <a:lumMod val="50000"/>
                  </a:schemeClr>
                </a:solidFill>
                <a:latin typeface="Arial" panose="020B0604020202020204" pitchFamily="34" charset="0"/>
                <a:cs typeface="Arial" panose="020B0604020202020204" pitchFamily="34" charset="0"/>
              </a:rPr>
              <a:t>Las cúpulas deben colocarse a una distancia mínima de 1 metro del campo operatorio.</a:t>
            </a:r>
          </a:p>
          <a:p>
            <a:pPr marL="285750" indent="-285750">
              <a:buFont typeface="Arial" panose="020B0604020202020204" pitchFamily="34" charset="0"/>
              <a:buChar char="•"/>
            </a:pPr>
            <a:r>
              <a:rPr lang="es-ES" sz="1600" dirty="0">
                <a:solidFill>
                  <a:schemeClr val="bg1">
                    <a:lumMod val="50000"/>
                  </a:schemeClr>
                </a:solidFill>
                <a:latin typeface="Arial" panose="020B0604020202020204" pitchFamily="34" charset="0"/>
                <a:cs typeface="Arial" panose="020B0604020202020204" pitchFamily="34" charset="0"/>
              </a:rPr>
              <a:t> Las cúpulas deben colocarse de manera que los haces de luz incidan diagonalmente sobre el campo operatorio (reduce la incidencia de sombras).</a:t>
            </a:r>
          </a:p>
          <a:p>
            <a:pPr marL="285750" indent="-285750">
              <a:buFont typeface="Arial" panose="020B0604020202020204" pitchFamily="34" charset="0"/>
              <a:buChar char="•"/>
            </a:pPr>
            <a:r>
              <a:rPr lang="es-ES" sz="1600" dirty="0">
                <a:solidFill>
                  <a:schemeClr val="bg1">
                    <a:lumMod val="50000"/>
                  </a:schemeClr>
                </a:solidFill>
                <a:latin typeface="Arial" panose="020B0604020202020204" pitchFamily="34" charset="0"/>
                <a:cs typeface="Arial" panose="020B0604020202020204" pitchFamily="34" charset="0"/>
              </a:rPr>
              <a:t>Los controles del foco deben colocarse de manera que facilite el acceso para ajustar los parámetros de iluminación de la lámpara quirúrgica.</a:t>
            </a:r>
          </a:p>
          <a:p>
            <a:pPr marL="285750" indent="-285750">
              <a:buFont typeface="Arial" panose="020B0604020202020204" pitchFamily="34" charset="0"/>
              <a:buChar char="•"/>
            </a:pPr>
            <a:r>
              <a:rPr lang="es-ES" sz="1600" dirty="0">
                <a:solidFill>
                  <a:schemeClr val="bg1">
                    <a:lumMod val="50000"/>
                  </a:schemeClr>
                </a:solidFill>
                <a:latin typeface="Arial" panose="020B0604020202020204" pitchFamily="34" charset="0"/>
                <a:cs typeface="Arial" panose="020B0604020202020204" pitchFamily="34" charset="0"/>
              </a:rPr>
              <a:t>Tenga cuidado al acercar la cúpula al campo operatorio, ya que esto puede generar calor excesivo.</a:t>
            </a:r>
            <a:endParaRPr lang="pt-BR" sz="1600" dirty="0">
              <a:solidFill>
                <a:schemeClr val="bg1">
                  <a:lumMod val="50000"/>
                </a:schemeClr>
              </a:solidFill>
              <a:latin typeface="Arial" panose="020B0604020202020204" pitchFamily="34" charset="0"/>
              <a:cs typeface="Arial" panose="020B0604020202020204" pitchFamily="34" charset="0"/>
            </a:endParaRPr>
          </a:p>
        </p:txBody>
      </p:sp>
      <p:grpSp>
        <p:nvGrpSpPr>
          <p:cNvPr id="19" name="Grupo 18"/>
          <p:cNvGrpSpPr/>
          <p:nvPr/>
        </p:nvGrpSpPr>
        <p:grpSpPr>
          <a:xfrm>
            <a:off x="1" y="-34583"/>
            <a:ext cx="12192000" cy="1100339"/>
            <a:chOff x="1" y="-34583"/>
            <a:chExt cx="12192000" cy="1100339"/>
          </a:xfrm>
        </p:grpSpPr>
        <p:pic>
          <p:nvPicPr>
            <p:cNvPr id="21" name="Imagem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23" name="Imagem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30" name="Imagem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12404549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p:cNvGrpSpPr/>
          <p:nvPr/>
        </p:nvGrpSpPr>
        <p:grpSpPr>
          <a:xfrm>
            <a:off x="-32891" y="-18156"/>
            <a:ext cx="12224890" cy="6875807"/>
            <a:chOff x="-32891" y="-18156"/>
            <a:chExt cx="12224890" cy="6875807"/>
          </a:xfrm>
        </p:grpSpPr>
        <p:pic>
          <p:nvPicPr>
            <p:cNvPr id="11" name="Espaço Reservado para Conteúdo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91" y="-18156"/>
              <a:ext cx="12224890" cy="6875807"/>
            </a:xfrm>
            <a:prstGeom prst="rect">
              <a:avLst/>
            </a:prstGeom>
          </p:spPr>
        </p:pic>
        <p:grpSp>
          <p:nvGrpSpPr>
            <p:cNvPr id="13" name="Grupo 12"/>
            <p:cNvGrpSpPr/>
            <p:nvPr/>
          </p:nvGrpSpPr>
          <p:grpSpPr>
            <a:xfrm>
              <a:off x="302063" y="800498"/>
              <a:ext cx="2274802" cy="5354416"/>
              <a:chOff x="215120" y="1562210"/>
              <a:chExt cx="1486409" cy="3498708"/>
            </a:xfrm>
          </p:grpSpPr>
          <p:pic>
            <p:nvPicPr>
              <p:cNvPr id="14" name="Imagem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452" y="1562210"/>
                <a:ext cx="1043745" cy="731937"/>
              </a:xfrm>
              <a:prstGeom prst="rect">
                <a:avLst/>
              </a:prstGeom>
            </p:spPr>
          </p:pic>
          <p:pic>
            <p:nvPicPr>
              <p:cNvPr id="15" name="Imagem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120" y="4366458"/>
                <a:ext cx="1486409" cy="694460"/>
              </a:xfrm>
              <a:prstGeom prst="rect">
                <a:avLst/>
              </a:prstGeom>
            </p:spPr>
          </p:pic>
        </p:grpSp>
      </p:grpSp>
      <p:sp>
        <p:nvSpPr>
          <p:cNvPr id="7" name="Retângulo 6"/>
          <p:cNvSpPr/>
          <p:nvPr/>
        </p:nvSpPr>
        <p:spPr>
          <a:xfrm>
            <a:off x="561976" y="2924740"/>
            <a:ext cx="10934700" cy="1887696"/>
          </a:xfrm>
          <a:prstGeom prst="rect">
            <a:avLst/>
          </a:prstGeom>
          <a:effectLst>
            <a:outerShdw blurRad="50800" dist="38100" dir="2700000" algn="tl" rotWithShape="0">
              <a:prstClr val="black">
                <a:alpha val="40000"/>
              </a:prstClr>
            </a:outerShdw>
          </a:effectLst>
        </p:spPr>
        <p:txBody>
          <a:bodyPr wrap="square">
            <a:spAutoFit/>
          </a:bodyPr>
          <a:lstStyle/>
          <a:p>
            <a:pPr algn="ctr">
              <a:lnSpc>
                <a:spcPts val="7000"/>
              </a:lnSpc>
            </a:pPr>
            <a:r>
              <a:rPr lang="es-CO" sz="6600" dirty="0">
                <a:solidFill>
                  <a:schemeClr val="bg1"/>
                </a:solidFill>
              </a:rPr>
              <a:t>CHECK LIST ENTRENAMIENTO DEL USUARIO</a:t>
            </a:r>
            <a:endParaRPr lang="es-CO" sz="800" dirty="0">
              <a:solidFill>
                <a:schemeClr val="bg1"/>
              </a:solidFill>
            </a:endParaRPr>
          </a:p>
        </p:txBody>
      </p:sp>
    </p:spTree>
    <p:extLst>
      <p:ext uri="{BB962C8B-B14F-4D97-AF65-F5344CB8AC3E}">
        <p14:creationId xmlns:p14="http://schemas.microsoft.com/office/powerpoint/2010/main" val="25466320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Espaço Reservado para Conteúdo 2"/>
          <p:cNvSpPr txBox="1">
            <a:spLocks/>
          </p:cNvSpPr>
          <p:nvPr/>
        </p:nvSpPr>
        <p:spPr>
          <a:xfrm>
            <a:off x="90077" y="1155193"/>
            <a:ext cx="5725171"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CHECK LIST </a:t>
            </a:r>
            <a:endParaRPr lang="pt-BR" sz="3200" dirty="0">
              <a:solidFill>
                <a:srgbClr val="FF0000"/>
              </a:solidFill>
              <a:ea typeface="SimHei" panose="02010609060101010101" pitchFamily="49" charset="-122"/>
            </a:endParaRPr>
          </a:p>
        </p:txBody>
      </p:sp>
      <p:sp>
        <p:nvSpPr>
          <p:cNvPr id="14" name="Retângulo 13"/>
          <p:cNvSpPr/>
          <p:nvPr/>
        </p:nvSpPr>
        <p:spPr>
          <a:xfrm>
            <a:off x="479097" y="2038932"/>
            <a:ext cx="4528309" cy="3046988"/>
          </a:xfrm>
          <a:prstGeom prst="rect">
            <a:avLst/>
          </a:prstGeom>
        </p:spPr>
        <p:txBody>
          <a:bodyPr wrap="square">
            <a:spAutoFit/>
          </a:bodyPr>
          <a:lstStyle/>
          <a:p>
            <a:r>
              <a:rPr lang="es-CO" sz="1600" b="1" dirty="0">
                <a:solidFill>
                  <a:srgbClr val="4F7578"/>
                </a:solidFill>
                <a:latin typeface="Arial" panose="020B0604020202020204" pitchFamily="34" charset="0"/>
                <a:cs typeface="Arial" panose="020B0604020202020204" pitchFamily="34" charset="0"/>
              </a:rPr>
              <a:t>PARTES Y CARACTERÍSTICAS</a:t>
            </a:r>
          </a:p>
          <a:p>
            <a:pPr marL="285750" indent="-285750">
              <a:buFont typeface="Wingdings" panose="05000000000000000000" pitchFamily="2" charset="2"/>
              <a:buChar char="ü"/>
            </a:pPr>
            <a:r>
              <a:rPr lang="es-CO" sz="1600" dirty="0">
                <a:solidFill>
                  <a:schemeClr val="bg1">
                    <a:lumMod val="50000"/>
                  </a:schemeClr>
                </a:solidFill>
                <a:latin typeface="Arial" panose="020B0604020202020204" pitchFamily="34" charset="0"/>
                <a:cs typeface="Arial" panose="020B0604020202020204" pitchFamily="34" charset="0"/>
              </a:rPr>
              <a:t>Características conforme modelo adquirido</a:t>
            </a:r>
          </a:p>
          <a:p>
            <a:endParaRPr lang="es-CO" sz="1600" dirty="0">
              <a:solidFill>
                <a:schemeClr val="bg1">
                  <a:lumMod val="50000"/>
                </a:schemeClr>
              </a:solidFill>
              <a:latin typeface="Arial" panose="020B0604020202020204" pitchFamily="34" charset="0"/>
              <a:cs typeface="Arial" panose="020B0604020202020204" pitchFamily="34" charset="0"/>
            </a:endParaRPr>
          </a:p>
          <a:p>
            <a:r>
              <a:rPr lang="es-CO" sz="1600" b="1" dirty="0">
                <a:solidFill>
                  <a:srgbClr val="4F7578"/>
                </a:solidFill>
                <a:latin typeface="Arial" panose="020B0604020202020204" pitchFamily="34" charset="0"/>
                <a:cs typeface="Arial" panose="020B0604020202020204" pitchFamily="34" charset="0"/>
              </a:rPr>
              <a:t>ÁNGULOS Y DIMENSIONES</a:t>
            </a:r>
          </a:p>
          <a:p>
            <a:r>
              <a:rPr lang="es-CO" sz="1600" dirty="0">
                <a:solidFill>
                  <a:schemeClr val="bg1">
                    <a:lumMod val="50000"/>
                  </a:schemeClr>
                </a:solidFill>
                <a:latin typeface="Arial" panose="020B0604020202020204" pitchFamily="34" charset="0"/>
                <a:cs typeface="Arial" panose="020B0604020202020204" pitchFamily="34" charset="0"/>
              </a:rPr>
              <a:t>(alerta movimientos con parada)</a:t>
            </a:r>
          </a:p>
          <a:p>
            <a:endParaRPr lang="es-CO" sz="1600" dirty="0">
              <a:solidFill>
                <a:schemeClr val="bg1">
                  <a:lumMod val="50000"/>
                </a:schemeClr>
              </a:solidFill>
              <a:latin typeface="Arial" panose="020B0604020202020204" pitchFamily="34" charset="0"/>
              <a:cs typeface="Arial" panose="020B0604020202020204" pitchFamily="34" charset="0"/>
            </a:endParaRPr>
          </a:p>
          <a:p>
            <a:r>
              <a:rPr lang="es-CO" sz="1600" b="1" dirty="0">
                <a:solidFill>
                  <a:srgbClr val="4F7578"/>
                </a:solidFill>
                <a:latin typeface="Arial" panose="020B0604020202020204" pitchFamily="34" charset="0"/>
                <a:cs typeface="Arial" panose="020B0604020202020204" pitchFamily="34" charset="0"/>
              </a:rPr>
              <a:t>MOVIMIENTO DE LAS CÚPULAS  </a:t>
            </a:r>
          </a:p>
          <a:p>
            <a:pPr marL="285750" indent="-285750">
              <a:buFont typeface="Wingdings" panose="05000000000000000000" pitchFamily="2" charset="2"/>
              <a:buChar char="ü"/>
            </a:pPr>
            <a:r>
              <a:rPr lang="es-CO" sz="1600" dirty="0">
                <a:solidFill>
                  <a:schemeClr val="bg1">
                    <a:lumMod val="50000"/>
                  </a:schemeClr>
                </a:solidFill>
                <a:latin typeface="Arial" panose="020B0604020202020204" pitchFamily="34" charset="0"/>
                <a:cs typeface="Arial" panose="020B0604020202020204" pitchFamily="34" charset="0"/>
              </a:rPr>
              <a:t>Manijas laterales (no estériles)</a:t>
            </a:r>
          </a:p>
          <a:p>
            <a:pPr marL="285750" indent="-285750">
              <a:buFont typeface="Wingdings" panose="05000000000000000000" pitchFamily="2" charset="2"/>
              <a:buChar char="ü"/>
            </a:pPr>
            <a:r>
              <a:rPr lang="es-CO" sz="1600" dirty="0">
                <a:solidFill>
                  <a:schemeClr val="bg1">
                    <a:lumMod val="50000"/>
                  </a:schemeClr>
                </a:solidFill>
                <a:latin typeface="Arial" panose="020B0604020202020204" pitchFamily="34" charset="0"/>
                <a:cs typeface="Arial" panose="020B0604020202020204" pitchFamily="34" charset="0"/>
              </a:rPr>
              <a:t>Mango (estéril)</a:t>
            </a:r>
          </a:p>
          <a:p>
            <a:pPr marL="285750" indent="-285750">
              <a:buFont typeface="Wingdings" panose="05000000000000000000" pitchFamily="2" charset="2"/>
              <a:buChar char="ü"/>
            </a:pPr>
            <a:r>
              <a:rPr lang="es-CO" sz="1600" dirty="0">
                <a:solidFill>
                  <a:schemeClr val="bg1">
                    <a:lumMod val="50000"/>
                  </a:schemeClr>
                </a:solidFill>
                <a:latin typeface="Arial" panose="020B0604020202020204" pitchFamily="34" charset="0"/>
                <a:cs typeface="Arial" panose="020B0604020202020204" pitchFamily="34" charset="0"/>
              </a:rPr>
              <a:t>Ajuste del campo en el mango (estéril) campo fijo o ajustable</a:t>
            </a:r>
          </a:p>
          <a:p>
            <a:pPr marL="285750" indent="-285750">
              <a:buFont typeface="Wingdings" panose="05000000000000000000" pitchFamily="2" charset="2"/>
              <a:buChar char="ü"/>
            </a:pPr>
            <a:r>
              <a:rPr lang="es-CO" sz="1600" dirty="0">
                <a:solidFill>
                  <a:schemeClr val="bg1">
                    <a:lumMod val="50000"/>
                  </a:schemeClr>
                </a:solidFill>
                <a:latin typeface="Arial" panose="020B0604020202020204" pitchFamily="34" charset="0"/>
                <a:cs typeface="Arial" panose="020B0604020202020204" pitchFamily="34" charset="0"/>
              </a:rPr>
              <a:t>Retirar y colocar el mango</a:t>
            </a:r>
          </a:p>
        </p:txBody>
      </p:sp>
      <p:grpSp>
        <p:nvGrpSpPr>
          <p:cNvPr id="19" name="Grupo 18"/>
          <p:cNvGrpSpPr/>
          <p:nvPr/>
        </p:nvGrpSpPr>
        <p:grpSpPr>
          <a:xfrm>
            <a:off x="1" y="-34583"/>
            <a:ext cx="12192000" cy="1100339"/>
            <a:chOff x="1" y="-34583"/>
            <a:chExt cx="12192000" cy="1100339"/>
          </a:xfrm>
        </p:grpSpPr>
        <p:pic>
          <p:nvPicPr>
            <p:cNvPr id="21" name="Imagem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23" name="Imagem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30" name="Imagem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
        <p:nvSpPr>
          <p:cNvPr id="3" name="Retângulo 2">
            <a:extLst>
              <a:ext uri="{FF2B5EF4-FFF2-40B4-BE49-F238E27FC236}">
                <a16:creationId xmlns:a16="http://schemas.microsoft.com/office/drawing/2014/main" id="{1DA579BC-3773-3391-C7F3-B7682EEF7AAB}"/>
              </a:ext>
            </a:extLst>
          </p:cNvPr>
          <p:cNvSpPr/>
          <p:nvPr/>
        </p:nvSpPr>
        <p:spPr>
          <a:xfrm>
            <a:off x="6215229" y="2228669"/>
            <a:ext cx="4799467" cy="3046988"/>
          </a:xfrm>
          <a:prstGeom prst="rect">
            <a:avLst/>
          </a:prstGeom>
        </p:spPr>
        <p:txBody>
          <a:bodyPr wrap="square">
            <a:spAutoFit/>
          </a:bodyPr>
          <a:lstStyle/>
          <a:p>
            <a:r>
              <a:rPr lang="pt-BR" sz="1600" b="1" dirty="0">
                <a:solidFill>
                  <a:srgbClr val="4F7578"/>
                </a:solidFill>
                <a:latin typeface="Arial" panose="020B0604020202020204" pitchFamily="34" charset="0"/>
                <a:cs typeface="Arial" panose="020B0604020202020204" pitchFamily="34" charset="0"/>
              </a:rPr>
              <a:t>COMANDOS</a:t>
            </a:r>
          </a:p>
          <a:p>
            <a:pPr marL="285750" indent="-285750">
              <a:buFont typeface="Wingdings" panose="05000000000000000000" pitchFamily="2" charset="2"/>
              <a:buChar char="ü"/>
            </a:pPr>
            <a:r>
              <a:rPr lang="es-CO" sz="1600" dirty="0">
                <a:solidFill>
                  <a:schemeClr val="bg1">
                    <a:lumMod val="50000"/>
                  </a:schemeClr>
                </a:solidFill>
                <a:latin typeface="Arial" panose="020B0604020202020204" pitchFamily="34" charset="0"/>
                <a:cs typeface="Arial" panose="020B0604020202020204" pitchFamily="34" charset="0"/>
              </a:rPr>
              <a:t>Control de pared</a:t>
            </a:r>
          </a:p>
          <a:p>
            <a:pPr marL="285750" indent="-285750">
              <a:buFont typeface="Wingdings" panose="05000000000000000000" pitchFamily="2" charset="2"/>
              <a:buChar char="ü"/>
            </a:pPr>
            <a:r>
              <a:rPr lang="es-CO" sz="1600" dirty="0">
                <a:solidFill>
                  <a:schemeClr val="bg1">
                    <a:lumMod val="50000"/>
                  </a:schemeClr>
                </a:solidFill>
                <a:latin typeface="Arial" panose="020B0604020202020204" pitchFamily="34" charset="0"/>
                <a:cs typeface="Arial" panose="020B0604020202020204" pitchFamily="34" charset="0"/>
              </a:rPr>
              <a:t>Control en el arco (</a:t>
            </a:r>
            <a:r>
              <a:rPr lang="es-CO" sz="1600" dirty="0" err="1">
                <a:solidFill>
                  <a:schemeClr val="bg1">
                    <a:lumMod val="50000"/>
                  </a:schemeClr>
                </a:solidFill>
                <a:latin typeface="Arial" panose="020B0604020202020204" pitchFamily="34" charset="0"/>
                <a:cs typeface="Arial" panose="020B0604020202020204" pitchFamily="34" charset="0"/>
              </a:rPr>
              <a:t>on</a:t>
            </a:r>
            <a:r>
              <a:rPr lang="es-CO" sz="1600" dirty="0">
                <a:solidFill>
                  <a:schemeClr val="bg1">
                    <a:lumMod val="50000"/>
                  </a:schemeClr>
                </a:solidFill>
                <a:latin typeface="Arial" panose="020B0604020202020204" pitchFamily="34" charset="0"/>
                <a:cs typeface="Arial" panose="020B0604020202020204" pitchFamily="34" charset="0"/>
              </a:rPr>
              <a:t>/off , ajuste de intensidad, ajuste de temperatura de color, luz </a:t>
            </a:r>
            <a:r>
              <a:rPr lang="es-CO" sz="1600" dirty="0" err="1">
                <a:solidFill>
                  <a:schemeClr val="bg1">
                    <a:lumMod val="50000"/>
                  </a:schemeClr>
                </a:solidFill>
                <a:latin typeface="Arial" panose="020B0604020202020204" pitchFamily="34" charset="0"/>
                <a:cs typeface="Arial" panose="020B0604020202020204" pitchFamily="34" charset="0"/>
              </a:rPr>
              <a:t>endo</a:t>
            </a:r>
            <a:r>
              <a:rPr lang="es-CO" sz="1600" dirty="0">
                <a:solidFill>
                  <a:schemeClr val="bg1">
                    <a:lumMod val="50000"/>
                  </a:schemeClr>
                </a:solidFill>
                <a:latin typeface="Arial" panose="020B0604020202020204" pitchFamily="34" charset="0"/>
                <a:cs typeface="Arial" panose="020B0604020202020204" pitchFamily="34" charset="0"/>
              </a:rPr>
              <a:t>)</a:t>
            </a:r>
          </a:p>
          <a:p>
            <a:pPr marL="285750" indent="-285750">
              <a:buFont typeface="Wingdings" panose="05000000000000000000" pitchFamily="2" charset="2"/>
              <a:buChar char="ü"/>
            </a:pPr>
            <a:r>
              <a:rPr lang="es-CO" sz="1600" dirty="0">
                <a:solidFill>
                  <a:schemeClr val="bg1">
                    <a:lumMod val="50000"/>
                  </a:schemeClr>
                </a:solidFill>
                <a:latin typeface="Arial" panose="020B0604020202020204" pitchFamily="34" charset="0"/>
                <a:cs typeface="Arial" panose="020B0604020202020204" pitchFamily="34" charset="0"/>
              </a:rPr>
              <a:t>Ajuste intensidad - cúpula 1l</a:t>
            </a:r>
          </a:p>
          <a:p>
            <a:pPr marL="285750" indent="-285750">
              <a:buFont typeface="Wingdings" panose="05000000000000000000" pitchFamily="2" charset="2"/>
              <a:buChar char="ü"/>
            </a:pPr>
            <a:r>
              <a:rPr lang="es-CO" sz="1600" dirty="0">
                <a:solidFill>
                  <a:schemeClr val="bg1">
                    <a:lumMod val="50000"/>
                  </a:schemeClr>
                </a:solidFill>
                <a:latin typeface="Arial" panose="020B0604020202020204" pitchFamily="34" charset="0"/>
                <a:cs typeface="Arial" panose="020B0604020202020204" pitchFamily="34" charset="0"/>
              </a:rPr>
              <a:t>Sistema de emergencia</a:t>
            </a:r>
          </a:p>
          <a:p>
            <a:endParaRPr lang="es-CO" sz="1600" dirty="0">
              <a:solidFill>
                <a:schemeClr val="bg1">
                  <a:lumMod val="50000"/>
                </a:schemeClr>
              </a:solidFill>
              <a:latin typeface="Arial" panose="020B0604020202020204" pitchFamily="34" charset="0"/>
              <a:cs typeface="Arial" panose="020B0604020202020204" pitchFamily="34" charset="0"/>
            </a:endParaRPr>
          </a:p>
          <a:p>
            <a:r>
              <a:rPr lang="es-CO" sz="1600" b="1" dirty="0">
                <a:solidFill>
                  <a:srgbClr val="4F7578"/>
                </a:solidFill>
                <a:latin typeface="Arial" panose="020B0604020202020204" pitchFamily="34" charset="0"/>
                <a:cs typeface="Arial" panose="020B0604020202020204" pitchFamily="34" charset="0"/>
              </a:rPr>
              <a:t>POSICIONAMIENTO</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CO" sz="1600" dirty="0">
                <a:solidFill>
                  <a:prstClr val="white">
                    <a:lumMod val="50000"/>
                  </a:prstClr>
                </a:solidFill>
                <a:latin typeface="Arial" panose="020B0604020202020204" pitchFamily="34" charset="0"/>
                <a:cs typeface="Arial" panose="020B0604020202020204" pitchFamily="34" charset="0"/>
              </a:rPr>
              <a:t>Parte del entrenamiento que vale la pena repasar, principalmente las distancias de operación.</a:t>
            </a:r>
            <a:endParaRPr kumimoji="0" lang="es-CO" sz="1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p>
            <a:endParaRPr lang="pt-BR" sz="1600" b="1" dirty="0">
              <a:solidFill>
                <a:srgbClr val="4F7578"/>
              </a:solidFill>
              <a:latin typeface="Arial" panose="020B0604020202020204" pitchFamily="34" charset="0"/>
              <a:cs typeface="Arial" panose="020B0604020202020204" pitchFamily="34" charset="0"/>
            </a:endParaRPr>
          </a:p>
        </p:txBody>
      </p:sp>
      <p:sp>
        <p:nvSpPr>
          <p:cNvPr id="5" name="Retângulo 4">
            <a:extLst>
              <a:ext uri="{FF2B5EF4-FFF2-40B4-BE49-F238E27FC236}">
                <a16:creationId xmlns:a16="http://schemas.microsoft.com/office/drawing/2014/main" id="{CB5FDA7D-20D0-230D-1B44-366AF61C8F28}"/>
              </a:ext>
            </a:extLst>
          </p:cNvPr>
          <p:cNvSpPr/>
          <p:nvPr/>
        </p:nvSpPr>
        <p:spPr>
          <a:xfrm>
            <a:off x="4120767" y="5423479"/>
            <a:ext cx="3950466" cy="656128"/>
          </a:xfrm>
          <a:prstGeom prst="rect">
            <a:avLst/>
          </a:prstGeom>
          <a:solidFill>
            <a:srgbClr val="FFC0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s-ES" sz="1400" dirty="0">
                <a:solidFill>
                  <a:schemeClr val="tx1"/>
                </a:solidFill>
                <a:latin typeface="Arial" panose="020B0604020202020204" pitchFamily="34" charset="0"/>
                <a:cs typeface="Arial" panose="020B0604020202020204" pitchFamily="34" charset="0"/>
              </a:rPr>
              <a:t>No olvide obtener la firma de las personas que fueron capacitadas y del responsable de aceptar el servicio.</a:t>
            </a:r>
            <a:endParaRPr lang="es-AR" sz="1400" dirty="0">
              <a:latin typeface="Arial Narrow" panose="020B0606020202030204" pitchFamily="34" charset="0"/>
            </a:endParaRPr>
          </a:p>
        </p:txBody>
      </p:sp>
      <p:sp>
        <p:nvSpPr>
          <p:cNvPr id="6" name="Retângulo 5">
            <a:extLst>
              <a:ext uri="{FF2B5EF4-FFF2-40B4-BE49-F238E27FC236}">
                <a16:creationId xmlns:a16="http://schemas.microsoft.com/office/drawing/2014/main" id="{ACEF46A8-35C6-FCD4-BAD2-12847216D5DB}"/>
              </a:ext>
            </a:extLst>
          </p:cNvPr>
          <p:cNvSpPr/>
          <p:nvPr/>
        </p:nvSpPr>
        <p:spPr>
          <a:xfrm>
            <a:off x="3432641" y="5407039"/>
            <a:ext cx="603135" cy="672568"/>
          </a:xfrm>
          <a:prstGeom prst="rect">
            <a:avLst/>
          </a:prstGeom>
          <a:solidFill>
            <a:srgbClr val="FFC0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AR"/>
          </a:p>
        </p:txBody>
      </p:sp>
      <p:pic>
        <p:nvPicPr>
          <p:cNvPr id="7" name="Imagem 6">
            <a:extLst>
              <a:ext uri="{FF2B5EF4-FFF2-40B4-BE49-F238E27FC236}">
                <a16:creationId xmlns:a16="http://schemas.microsoft.com/office/drawing/2014/main" id="{D9F0B71C-D18D-3EA1-04B5-F258F2174D5E}"/>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3550058" y="5577758"/>
            <a:ext cx="368300" cy="333375"/>
          </a:xfrm>
          <a:prstGeom prst="rect">
            <a:avLst/>
          </a:prstGeom>
          <a:ln>
            <a:noFill/>
          </a:ln>
        </p:spPr>
      </p:pic>
    </p:spTree>
    <p:extLst>
      <p:ext uri="{BB962C8B-B14F-4D97-AF65-F5344CB8AC3E}">
        <p14:creationId xmlns:p14="http://schemas.microsoft.com/office/powerpoint/2010/main" val="2835021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pt-BR" sz="3200" dirty="0">
              <a:solidFill>
                <a:srgbClr val="2B767D"/>
              </a:solidFill>
              <a:ea typeface="SimHei" panose="02010609060101010101" pitchFamily="49" charset="-122"/>
            </a:endParaRPr>
          </a:p>
        </p:txBody>
      </p:sp>
      <p:sp>
        <p:nvSpPr>
          <p:cNvPr id="4" name="Retângulo 3"/>
          <p:cNvSpPr/>
          <p:nvPr/>
        </p:nvSpPr>
        <p:spPr>
          <a:xfrm>
            <a:off x="454207" y="1276462"/>
            <a:ext cx="11012866" cy="584775"/>
          </a:xfrm>
          <a:prstGeom prst="rect">
            <a:avLst/>
          </a:prstGeom>
        </p:spPr>
        <p:txBody>
          <a:bodyPr wrap="square">
            <a:spAutoFit/>
          </a:bodyPr>
          <a:lstStyle/>
          <a:p>
            <a:pPr algn="just"/>
            <a:r>
              <a:rPr lang="es-ES" sz="3200" dirty="0">
                <a:solidFill>
                  <a:srgbClr val="2B767D"/>
                </a:solidFill>
                <a:ea typeface="SimHei" panose="02010609060101010101" pitchFamily="49" charset="-122"/>
              </a:rPr>
              <a:t>INSTALACIÓN DE TECHO CON Y SIN TECHO REBAJADO</a:t>
            </a:r>
            <a:endParaRPr lang="pt-BR" sz="3200" dirty="0">
              <a:solidFill>
                <a:srgbClr val="2B767D"/>
              </a:solidFill>
              <a:ea typeface="SimHei" panose="02010609060101010101" pitchFamily="49" charset="-122"/>
            </a:endParaRPr>
          </a:p>
        </p:txBody>
      </p:sp>
      <p:grpSp>
        <p:nvGrpSpPr>
          <p:cNvPr id="14" name="Grupo 13"/>
          <p:cNvGrpSpPr/>
          <p:nvPr/>
        </p:nvGrpSpPr>
        <p:grpSpPr>
          <a:xfrm>
            <a:off x="1" y="-34583"/>
            <a:ext cx="12192000" cy="1100339"/>
            <a:chOff x="1" y="-34583"/>
            <a:chExt cx="12192000" cy="1100339"/>
          </a:xfrm>
        </p:grpSpPr>
        <p:pic>
          <p:nvPicPr>
            <p:cNvPr id="15" name="Imagem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16" name="Imagem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18" name="Imagem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pic>
        <p:nvPicPr>
          <p:cNvPr id="5" name="Imagem 4">
            <a:extLst>
              <a:ext uri="{FF2B5EF4-FFF2-40B4-BE49-F238E27FC236}">
                <a16:creationId xmlns:a16="http://schemas.microsoft.com/office/drawing/2014/main" id="{1F8D2E30-BCB5-FA28-AD26-FB98A3BADD79}"/>
              </a:ext>
            </a:extLst>
          </p:cNvPr>
          <p:cNvPicPr>
            <a:picLocks noChangeAspect="1"/>
          </p:cNvPicPr>
          <p:nvPr/>
        </p:nvPicPr>
        <p:blipFill rotWithShape="1">
          <a:blip r:embed="rId5">
            <a:extLst>
              <a:ext uri="{28A0092B-C50C-407E-A947-70E740481C1C}">
                <a14:useLocalDpi xmlns:a14="http://schemas.microsoft.com/office/drawing/2010/main" val="0"/>
              </a:ext>
            </a:extLst>
          </a:blip>
          <a:srcRect l="294" t="18037" r="-294" b="6019"/>
          <a:stretch/>
        </p:blipFill>
        <p:spPr>
          <a:xfrm>
            <a:off x="749340" y="2338643"/>
            <a:ext cx="11009083" cy="4080390"/>
          </a:xfrm>
          <a:prstGeom prst="rect">
            <a:avLst/>
          </a:prstGeom>
        </p:spPr>
      </p:pic>
    </p:spTree>
    <p:extLst>
      <p:ext uri="{BB962C8B-B14F-4D97-AF65-F5344CB8AC3E}">
        <p14:creationId xmlns:p14="http://schemas.microsoft.com/office/powerpoint/2010/main" val="39765671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o 16"/>
          <p:cNvGrpSpPr/>
          <p:nvPr/>
        </p:nvGrpSpPr>
        <p:grpSpPr>
          <a:xfrm>
            <a:off x="-32891" y="-18156"/>
            <a:ext cx="12224890" cy="6875807"/>
            <a:chOff x="-32891" y="-18156"/>
            <a:chExt cx="12224890" cy="6875807"/>
          </a:xfrm>
        </p:grpSpPr>
        <p:pic>
          <p:nvPicPr>
            <p:cNvPr id="18" name="Espaço Reservado para Conteúdo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91" y="-18156"/>
              <a:ext cx="12224890" cy="6875807"/>
            </a:xfrm>
            <a:prstGeom prst="rect">
              <a:avLst/>
            </a:prstGeom>
          </p:spPr>
        </p:pic>
        <p:grpSp>
          <p:nvGrpSpPr>
            <p:cNvPr id="19" name="Grupo 18"/>
            <p:cNvGrpSpPr/>
            <p:nvPr/>
          </p:nvGrpSpPr>
          <p:grpSpPr>
            <a:xfrm>
              <a:off x="302063" y="800498"/>
              <a:ext cx="2274802" cy="5354416"/>
              <a:chOff x="215120" y="1562210"/>
              <a:chExt cx="1486409" cy="3498708"/>
            </a:xfrm>
          </p:grpSpPr>
          <p:pic>
            <p:nvPicPr>
              <p:cNvPr id="20" name="Imagem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452" y="1562210"/>
                <a:ext cx="1043745" cy="731937"/>
              </a:xfrm>
              <a:prstGeom prst="rect">
                <a:avLst/>
              </a:prstGeom>
            </p:spPr>
          </p:pic>
          <p:pic>
            <p:nvPicPr>
              <p:cNvPr id="21" name="Imagem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120" y="4366458"/>
                <a:ext cx="1486409" cy="694460"/>
              </a:xfrm>
              <a:prstGeom prst="rect">
                <a:avLst/>
              </a:prstGeom>
            </p:spPr>
          </p:pic>
        </p:grpSp>
      </p:grpSp>
      <p:sp>
        <p:nvSpPr>
          <p:cNvPr id="7" name="Retângulo 6"/>
          <p:cNvSpPr/>
          <p:nvPr/>
        </p:nvSpPr>
        <p:spPr>
          <a:xfrm>
            <a:off x="1" y="2739653"/>
            <a:ext cx="12191998" cy="1887696"/>
          </a:xfrm>
          <a:prstGeom prst="rect">
            <a:avLst/>
          </a:prstGeom>
          <a:effectLst>
            <a:outerShdw blurRad="50800" dist="38100" dir="2700000" algn="tl" rotWithShape="0">
              <a:prstClr val="black">
                <a:alpha val="40000"/>
              </a:prstClr>
            </a:outerShdw>
          </a:effectLst>
        </p:spPr>
        <p:txBody>
          <a:bodyPr wrap="square">
            <a:spAutoFit/>
          </a:bodyPr>
          <a:lstStyle/>
          <a:p>
            <a:pPr algn="ctr">
              <a:lnSpc>
                <a:spcPts val="7000"/>
              </a:lnSpc>
            </a:pPr>
            <a:r>
              <a:rPr lang="pt-BR" sz="6600" dirty="0">
                <a:solidFill>
                  <a:schemeClr val="bg1"/>
                </a:solidFill>
              </a:rPr>
              <a:t>PRE-INSTALACIÓN</a:t>
            </a:r>
          </a:p>
          <a:p>
            <a:pPr algn="ctr">
              <a:lnSpc>
                <a:spcPts val="7000"/>
              </a:lnSpc>
            </a:pPr>
            <a:r>
              <a:rPr lang="pt-BR" sz="6600" dirty="0">
                <a:solidFill>
                  <a:schemeClr val="bg1"/>
                </a:solidFill>
              </a:rPr>
              <a:t>LÁMPARA QUIRÚRGICA DE PARED</a:t>
            </a:r>
            <a:endParaRPr lang="pt-BR" sz="800" dirty="0">
              <a:solidFill>
                <a:schemeClr val="bg1"/>
              </a:solidFill>
            </a:endParaRPr>
          </a:p>
        </p:txBody>
      </p:sp>
    </p:spTree>
    <p:extLst>
      <p:ext uri="{BB962C8B-B14F-4D97-AF65-F5344CB8AC3E}">
        <p14:creationId xmlns:p14="http://schemas.microsoft.com/office/powerpoint/2010/main" val="14423307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p:cNvGrpSpPr/>
          <p:nvPr/>
        </p:nvGrpSpPr>
        <p:grpSpPr>
          <a:xfrm>
            <a:off x="1" y="-34583"/>
            <a:ext cx="12192000" cy="1100339"/>
            <a:chOff x="1" y="-34583"/>
            <a:chExt cx="12192000" cy="1100339"/>
          </a:xfrm>
        </p:grpSpPr>
        <p:pic>
          <p:nvPicPr>
            <p:cNvPr id="12" name="Imagem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13" name="Image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21" name="Imagem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grpSp>
        <p:nvGrpSpPr>
          <p:cNvPr id="2" name="Grupo 1"/>
          <p:cNvGrpSpPr/>
          <p:nvPr/>
        </p:nvGrpSpPr>
        <p:grpSpPr>
          <a:xfrm>
            <a:off x="2261295" y="2613130"/>
            <a:ext cx="7687318" cy="3076013"/>
            <a:chOff x="1584272" y="2644303"/>
            <a:chExt cx="7687318" cy="3076013"/>
          </a:xfrm>
        </p:grpSpPr>
        <p:sp>
          <p:nvSpPr>
            <p:cNvPr id="17" name="Retângulo 16"/>
            <p:cNvSpPr/>
            <p:nvPr/>
          </p:nvSpPr>
          <p:spPr>
            <a:xfrm>
              <a:off x="2244029" y="2644303"/>
              <a:ext cx="7027561" cy="3076013"/>
            </a:xfrm>
            <a:prstGeom prst="rect">
              <a:avLst/>
            </a:prstGeom>
            <a:solidFill>
              <a:srgbClr val="FFC0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s-ES" sz="2000" dirty="0">
                  <a:solidFill>
                    <a:schemeClr val="tx1"/>
                  </a:solidFill>
                  <a:latin typeface="Arial" panose="020B0604020202020204" pitchFamily="34" charset="0"/>
                  <a:cs typeface="Arial" panose="020B0604020202020204" pitchFamily="34" charset="0"/>
                </a:rPr>
                <a:t>Es responsabilidad del cliente realizar un análisis estructural del sitio de instalación, así como verificar la correcta forma de fijación del equipo, que por su uso requiere estar anclado a la pared. La capacidad de carga del punto de sujeción del equipo debe ser evaluada por un ingeniero especializado para tales efectos, teniendo en cuenta el mapa de carga. Bajo ninguna circunstancia el fabricante o técnico que realiza el servicio puede ser responsable de fallas estructurales causadas por la instalación de nuestros equipos.</a:t>
              </a:r>
              <a:endParaRPr lang="pt-BR" sz="2000" dirty="0">
                <a:solidFill>
                  <a:schemeClr val="tx1"/>
                </a:solidFill>
              </a:endParaRPr>
            </a:p>
          </p:txBody>
        </p:sp>
        <p:sp>
          <p:nvSpPr>
            <p:cNvPr id="18" name="Retângulo 17"/>
            <p:cNvSpPr/>
            <p:nvPr/>
          </p:nvSpPr>
          <p:spPr>
            <a:xfrm>
              <a:off x="1584272" y="2644304"/>
              <a:ext cx="603135" cy="3076012"/>
            </a:xfrm>
            <a:prstGeom prst="rect">
              <a:avLst/>
            </a:prstGeom>
            <a:solidFill>
              <a:srgbClr val="FFC0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AR"/>
            </a:p>
          </p:txBody>
        </p:sp>
        <p:pic>
          <p:nvPicPr>
            <p:cNvPr id="19" name="Imagem 18"/>
            <p:cNvPicPr/>
            <p:nvPr/>
          </p:nvPicPr>
          <p:blipFill>
            <a:blip r:embed="rId5" cstate="print">
              <a:extLst>
                <a:ext uri="{28A0092B-C50C-407E-A947-70E740481C1C}">
                  <a14:useLocalDpi xmlns:a14="http://schemas.microsoft.com/office/drawing/2010/main" val="0"/>
                </a:ext>
              </a:extLst>
            </a:blip>
            <a:stretch>
              <a:fillRect/>
            </a:stretch>
          </p:blipFill>
          <p:spPr>
            <a:xfrm>
              <a:off x="1701689" y="4015621"/>
              <a:ext cx="368300" cy="333375"/>
            </a:xfrm>
            <a:prstGeom prst="rect">
              <a:avLst/>
            </a:prstGeom>
            <a:ln>
              <a:noFill/>
            </a:ln>
          </p:spPr>
        </p:pic>
      </p:grpSp>
      <p:sp>
        <p:nvSpPr>
          <p:cNvPr id="8"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PRE INSTALCIÓN - RESPONSABILIDADES</a:t>
            </a:r>
          </a:p>
        </p:txBody>
      </p:sp>
    </p:spTree>
    <p:extLst>
      <p:ext uri="{BB962C8B-B14F-4D97-AF65-F5344CB8AC3E}">
        <p14:creationId xmlns:p14="http://schemas.microsoft.com/office/powerpoint/2010/main" val="3757278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o 13"/>
          <p:cNvGrpSpPr/>
          <p:nvPr/>
        </p:nvGrpSpPr>
        <p:grpSpPr>
          <a:xfrm>
            <a:off x="1" y="-34583"/>
            <a:ext cx="12192000" cy="1100339"/>
            <a:chOff x="1" y="-34583"/>
            <a:chExt cx="12192000" cy="1100339"/>
          </a:xfrm>
        </p:grpSpPr>
        <p:pic>
          <p:nvPicPr>
            <p:cNvPr id="16" name="Imagem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20" name="Imagem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29" name="Imagem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
        <p:nvSpPr>
          <p:cNvPr id="17" name="Retângulo 16"/>
          <p:cNvSpPr/>
          <p:nvPr/>
        </p:nvSpPr>
        <p:spPr>
          <a:xfrm>
            <a:off x="7336547" y="2140529"/>
            <a:ext cx="4063841" cy="2608136"/>
          </a:xfrm>
          <a:prstGeom prst="rect">
            <a:avLst/>
          </a:prstGeom>
          <a:solidFill>
            <a:srgbClr val="FFC0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s-ES" sz="1400" dirty="0">
                <a:solidFill>
                  <a:schemeClr val="tx1"/>
                </a:solidFill>
                <a:latin typeface="Arial" panose="020B0604020202020204" pitchFamily="34" charset="0"/>
                <a:cs typeface="Arial" panose="020B0604020202020204" pitchFamily="34" charset="0"/>
              </a:rPr>
              <a:t>Es importante asegurarse de que el equipo esté conectado a polo tierra local. Recuerde que la función de este cable es poner a tierra el equipo y proteger al usuario. Nunca deje de conectarlo a su sistema de puerto a tierra, como lo exige la norma ABNT NBR-5410 “Instalaciones Eléctricas de Baja Tensión”.</a:t>
            </a:r>
          </a:p>
          <a:p>
            <a:pPr algn="just"/>
            <a:r>
              <a:rPr lang="es-ES" sz="1400" dirty="0">
                <a:solidFill>
                  <a:schemeClr val="tx1"/>
                </a:solidFill>
                <a:latin typeface="Arial" panose="020B0604020202020204" pitchFamily="34" charset="0"/>
                <a:cs typeface="Arial" panose="020B0604020202020204" pitchFamily="34" charset="0"/>
              </a:rPr>
              <a:t>No utilizar el cable de tierra anulará la garantía del equipo.</a:t>
            </a:r>
          </a:p>
        </p:txBody>
      </p:sp>
      <p:sp>
        <p:nvSpPr>
          <p:cNvPr id="18" name="Retângulo 17"/>
          <p:cNvSpPr/>
          <p:nvPr/>
        </p:nvSpPr>
        <p:spPr>
          <a:xfrm>
            <a:off x="6676789" y="2140529"/>
            <a:ext cx="603135" cy="2608136"/>
          </a:xfrm>
          <a:prstGeom prst="rect">
            <a:avLst/>
          </a:prstGeom>
          <a:solidFill>
            <a:srgbClr val="FFC0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AR"/>
          </a:p>
        </p:txBody>
      </p:sp>
      <p:pic>
        <p:nvPicPr>
          <p:cNvPr id="19" name="Imagem 18"/>
          <p:cNvPicPr/>
          <p:nvPr/>
        </p:nvPicPr>
        <p:blipFill>
          <a:blip r:embed="rId5" cstate="print">
            <a:extLst>
              <a:ext uri="{28A0092B-C50C-407E-A947-70E740481C1C}">
                <a14:useLocalDpi xmlns:a14="http://schemas.microsoft.com/office/drawing/2010/main" val="0"/>
              </a:ext>
            </a:extLst>
          </a:blip>
          <a:stretch>
            <a:fillRect/>
          </a:stretch>
        </p:blipFill>
        <p:spPr>
          <a:xfrm>
            <a:off x="6796730" y="3396969"/>
            <a:ext cx="368300" cy="333375"/>
          </a:xfrm>
          <a:prstGeom prst="rect">
            <a:avLst/>
          </a:prstGeom>
        </p:spPr>
      </p:pic>
      <p:sp>
        <p:nvSpPr>
          <p:cNvPr id="26" name="Retângulo 25"/>
          <p:cNvSpPr/>
          <p:nvPr/>
        </p:nvSpPr>
        <p:spPr>
          <a:xfrm>
            <a:off x="7336547" y="4846917"/>
            <a:ext cx="4063841" cy="1181019"/>
          </a:xfrm>
          <a:prstGeom prst="rect">
            <a:avLst/>
          </a:prstGeom>
          <a:solidFill>
            <a:srgbClr val="FFC0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s-ES" sz="1400" dirty="0">
                <a:solidFill>
                  <a:schemeClr val="tx1"/>
                </a:solidFill>
                <a:latin typeface="Arial" panose="020B0604020202020204" pitchFamily="34" charset="0"/>
                <a:cs typeface="Arial" panose="020B0604020202020204" pitchFamily="34" charset="0"/>
              </a:rPr>
              <a:t>El uso de cableado inadecuado en el edificio provocará graves problemas en el funcionamiento del equipo y en el lugar de instalación. Un cableado inadecuado provoca que los cables se sobrecalienten.</a:t>
            </a:r>
            <a:endParaRPr lang="es-AR" sz="1400" dirty="0">
              <a:latin typeface="Arial Narrow" panose="020B0606020202030204" pitchFamily="34" charset="0"/>
            </a:endParaRPr>
          </a:p>
        </p:txBody>
      </p:sp>
      <p:sp>
        <p:nvSpPr>
          <p:cNvPr id="27" name="Retângulo 26"/>
          <p:cNvSpPr/>
          <p:nvPr/>
        </p:nvSpPr>
        <p:spPr>
          <a:xfrm>
            <a:off x="6676789" y="4878484"/>
            <a:ext cx="578533" cy="1149452"/>
          </a:xfrm>
          <a:prstGeom prst="rect">
            <a:avLst/>
          </a:prstGeom>
          <a:solidFill>
            <a:srgbClr val="FFC0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AR"/>
          </a:p>
        </p:txBody>
      </p:sp>
      <p:pic>
        <p:nvPicPr>
          <p:cNvPr id="28" name="Imagem 27"/>
          <p:cNvPicPr/>
          <p:nvPr/>
        </p:nvPicPr>
        <p:blipFill>
          <a:blip r:embed="rId5" cstate="print">
            <a:extLst>
              <a:ext uri="{28A0092B-C50C-407E-A947-70E740481C1C}">
                <a14:useLocalDpi xmlns:a14="http://schemas.microsoft.com/office/drawing/2010/main" val="0"/>
              </a:ext>
            </a:extLst>
          </a:blip>
          <a:stretch>
            <a:fillRect/>
          </a:stretch>
        </p:blipFill>
        <p:spPr>
          <a:xfrm>
            <a:off x="6796730" y="5270738"/>
            <a:ext cx="368300" cy="333375"/>
          </a:xfrm>
          <a:prstGeom prst="rect">
            <a:avLst/>
          </a:prstGeom>
        </p:spPr>
      </p:pic>
      <p:sp>
        <p:nvSpPr>
          <p:cNvPr id="15" name="CaixaDeTexto 14"/>
          <p:cNvSpPr txBox="1"/>
          <p:nvPr/>
        </p:nvSpPr>
        <p:spPr>
          <a:xfrm>
            <a:off x="446673" y="2035944"/>
            <a:ext cx="5931171" cy="3416320"/>
          </a:xfrm>
          <a:prstGeom prst="rect">
            <a:avLst/>
          </a:prstGeom>
          <a:noFill/>
        </p:spPr>
        <p:txBody>
          <a:bodyPr wrap="square" rtlCol="0">
            <a:spAutoFit/>
          </a:bodyPr>
          <a:lstStyle/>
          <a:p>
            <a:pPr algn="just"/>
            <a:r>
              <a:rPr lang="es-ES" dirty="0">
                <a:solidFill>
                  <a:schemeClr val="bg2">
                    <a:lumMod val="50000"/>
                  </a:schemeClr>
                </a:solidFill>
                <a:latin typeface="Calibri" panose="020F0502020204030204" pitchFamily="34" charset="0"/>
              </a:rPr>
              <a:t>La preinstalación del equipo sólo debe ser realizada por personas cualificadas. MENDEL no garantiza ningún daño que se produzca como resultado de una preinstalación inadecuada.</a:t>
            </a:r>
          </a:p>
          <a:p>
            <a:pPr algn="just"/>
            <a:endParaRPr lang="es-ES" dirty="0">
              <a:solidFill>
                <a:schemeClr val="bg2">
                  <a:lumMod val="50000"/>
                </a:schemeClr>
              </a:solidFill>
              <a:latin typeface="Calibri" panose="020F0502020204030204" pitchFamily="34" charset="0"/>
            </a:endParaRPr>
          </a:p>
          <a:p>
            <a:pPr algn="just"/>
            <a:r>
              <a:rPr lang="es-ES" dirty="0">
                <a:solidFill>
                  <a:schemeClr val="bg2">
                    <a:lumMod val="50000"/>
                  </a:schemeClr>
                </a:solidFill>
                <a:latin typeface="Calibri" panose="020F0502020204030204" pitchFamily="34" charset="0"/>
              </a:rPr>
              <a:t>Se recomienda que la alimentación del circuito se suministre a través de un disyuntor,</a:t>
            </a:r>
          </a:p>
          <a:p>
            <a:pPr algn="just"/>
            <a:r>
              <a:rPr lang="es-ES" dirty="0">
                <a:solidFill>
                  <a:schemeClr val="bg2">
                    <a:lumMod val="50000"/>
                  </a:schemeClr>
                </a:solidFill>
                <a:latin typeface="Calibri" panose="020F0502020204030204" pitchFamily="34" charset="0"/>
              </a:rPr>
              <a:t>que actuará como interruptor de apagado GENERAL.</a:t>
            </a:r>
          </a:p>
          <a:p>
            <a:pPr algn="just"/>
            <a:endParaRPr lang="es-ES" dirty="0">
              <a:solidFill>
                <a:schemeClr val="bg2">
                  <a:lumMod val="50000"/>
                </a:schemeClr>
              </a:solidFill>
              <a:latin typeface="Calibri" panose="020F0502020204030204" pitchFamily="34" charset="0"/>
            </a:endParaRPr>
          </a:p>
          <a:p>
            <a:pPr algn="just"/>
            <a:r>
              <a:rPr lang="es-ES" dirty="0">
                <a:solidFill>
                  <a:schemeClr val="bg2">
                    <a:lumMod val="50000"/>
                  </a:schemeClr>
                </a:solidFill>
                <a:latin typeface="Calibri" panose="020F0502020204030204" pitchFamily="34" charset="0"/>
              </a:rPr>
              <a:t>Para dimensionar disyuntores, cables y otros componentes es necesario consultar la información de potencia y consumo energético en los esquemas eléctricos correspondientes.</a:t>
            </a:r>
          </a:p>
        </p:txBody>
      </p:sp>
      <p:sp>
        <p:nvSpPr>
          <p:cNvPr id="21"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PRE INSTALCIÓN - RESPONSABILIDADES</a:t>
            </a:r>
          </a:p>
        </p:txBody>
      </p:sp>
    </p:spTree>
    <p:extLst>
      <p:ext uri="{BB962C8B-B14F-4D97-AF65-F5344CB8AC3E}">
        <p14:creationId xmlns:p14="http://schemas.microsoft.com/office/powerpoint/2010/main" val="22336261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PRE-INSTALACIÓN – FORMULÁRIO DE MEDIDAS</a:t>
            </a:r>
          </a:p>
        </p:txBody>
      </p:sp>
      <p:grpSp>
        <p:nvGrpSpPr>
          <p:cNvPr id="8" name="Grupo 7"/>
          <p:cNvGrpSpPr/>
          <p:nvPr/>
        </p:nvGrpSpPr>
        <p:grpSpPr>
          <a:xfrm>
            <a:off x="1" y="-34583"/>
            <a:ext cx="12192000" cy="1100339"/>
            <a:chOff x="1" y="-34583"/>
            <a:chExt cx="12192000" cy="1100339"/>
          </a:xfrm>
        </p:grpSpPr>
        <p:pic>
          <p:nvPicPr>
            <p:cNvPr id="13" name="Imagem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14" name="Imagem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15" name="Imagem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pic>
        <p:nvPicPr>
          <p:cNvPr id="3" name="Imagem 2">
            <a:extLst>
              <a:ext uri="{FF2B5EF4-FFF2-40B4-BE49-F238E27FC236}">
                <a16:creationId xmlns:a16="http://schemas.microsoft.com/office/drawing/2014/main" id="{DDF2D6E4-E8D6-6B79-D971-60730B08F71F}"/>
              </a:ext>
            </a:extLst>
          </p:cNvPr>
          <p:cNvPicPr>
            <a:picLocks noChangeAspect="1"/>
          </p:cNvPicPr>
          <p:nvPr/>
        </p:nvPicPr>
        <p:blipFill>
          <a:blip r:embed="rId5"/>
          <a:stretch>
            <a:fillRect/>
          </a:stretch>
        </p:blipFill>
        <p:spPr>
          <a:xfrm>
            <a:off x="1197334" y="1756704"/>
            <a:ext cx="9045000" cy="4860000"/>
          </a:xfrm>
          <a:prstGeom prst="rect">
            <a:avLst/>
          </a:prstGeom>
        </p:spPr>
      </p:pic>
    </p:spTree>
    <p:extLst>
      <p:ext uri="{BB962C8B-B14F-4D97-AF65-F5344CB8AC3E}">
        <p14:creationId xmlns:p14="http://schemas.microsoft.com/office/powerpoint/2010/main" val="33748882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PRE-INSTALACIÓN – FORMULÁRIO DE MEDIDAS</a:t>
            </a:r>
          </a:p>
        </p:txBody>
      </p:sp>
      <p:grpSp>
        <p:nvGrpSpPr>
          <p:cNvPr id="8" name="Grupo 7"/>
          <p:cNvGrpSpPr/>
          <p:nvPr/>
        </p:nvGrpSpPr>
        <p:grpSpPr>
          <a:xfrm>
            <a:off x="1" y="-34583"/>
            <a:ext cx="12192000" cy="1100339"/>
            <a:chOff x="1" y="-34583"/>
            <a:chExt cx="12192000" cy="1100339"/>
          </a:xfrm>
        </p:grpSpPr>
        <p:pic>
          <p:nvPicPr>
            <p:cNvPr id="13" name="Image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14" name="Imagem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15" name="Imagem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pic>
        <p:nvPicPr>
          <p:cNvPr id="4" name="Imagem 3">
            <a:extLst>
              <a:ext uri="{FF2B5EF4-FFF2-40B4-BE49-F238E27FC236}">
                <a16:creationId xmlns:a16="http://schemas.microsoft.com/office/drawing/2014/main" id="{A00F1A66-4E18-E6F9-05BD-7B3F150C384A}"/>
              </a:ext>
            </a:extLst>
          </p:cNvPr>
          <p:cNvPicPr>
            <a:picLocks noChangeAspect="1"/>
          </p:cNvPicPr>
          <p:nvPr/>
        </p:nvPicPr>
        <p:blipFill>
          <a:blip r:embed="rId6"/>
          <a:stretch>
            <a:fillRect/>
          </a:stretch>
        </p:blipFill>
        <p:spPr>
          <a:xfrm>
            <a:off x="3316923" y="1885032"/>
            <a:ext cx="5558153" cy="4860000"/>
          </a:xfrm>
          <a:prstGeom prst="rect">
            <a:avLst/>
          </a:prstGeom>
        </p:spPr>
      </p:pic>
    </p:spTree>
    <p:extLst>
      <p:ext uri="{BB962C8B-B14F-4D97-AF65-F5344CB8AC3E}">
        <p14:creationId xmlns:p14="http://schemas.microsoft.com/office/powerpoint/2010/main" val="18351638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PRE-INSTALACIÓN – FORMULÁRIO DE MEDIDAS</a:t>
            </a:r>
          </a:p>
        </p:txBody>
      </p:sp>
      <p:grpSp>
        <p:nvGrpSpPr>
          <p:cNvPr id="8" name="Grupo 7"/>
          <p:cNvGrpSpPr/>
          <p:nvPr/>
        </p:nvGrpSpPr>
        <p:grpSpPr>
          <a:xfrm>
            <a:off x="1" y="-34583"/>
            <a:ext cx="12192000" cy="1100339"/>
            <a:chOff x="1" y="-34583"/>
            <a:chExt cx="12192000" cy="1100339"/>
          </a:xfrm>
        </p:grpSpPr>
        <p:pic>
          <p:nvPicPr>
            <p:cNvPr id="13" name="Imagem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14" name="Imagem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15" name="Imagem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pic>
        <p:nvPicPr>
          <p:cNvPr id="3" name="Imagem 2">
            <a:extLst>
              <a:ext uri="{FF2B5EF4-FFF2-40B4-BE49-F238E27FC236}">
                <a16:creationId xmlns:a16="http://schemas.microsoft.com/office/drawing/2014/main" id="{C92CF03D-18A2-5F63-41E6-CC1564CC927B}"/>
              </a:ext>
            </a:extLst>
          </p:cNvPr>
          <p:cNvPicPr>
            <a:picLocks noChangeAspect="1"/>
          </p:cNvPicPr>
          <p:nvPr/>
        </p:nvPicPr>
        <p:blipFill>
          <a:blip r:embed="rId5"/>
          <a:stretch>
            <a:fillRect/>
          </a:stretch>
        </p:blipFill>
        <p:spPr>
          <a:xfrm>
            <a:off x="3888656" y="1756704"/>
            <a:ext cx="3849816" cy="4860000"/>
          </a:xfrm>
          <a:prstGeom prst="rect">
            <a:avLst/>
          </a:prstGeom>
        </p:spPr>
      </p:pic>
    </p:spTree>
    <p:extLst>
      <p:ext uri="{BB962C8B-B14F-4D97-AF65-F5344CB8AC3E}">
        <p14:creationId xmlns:p14="http://schemas.microsoft.com/office/powerpoint/2010/main" val="6711369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upo 36"/>
          <p:cNvGrpSpPr/>
          <p:nvPr/>
        </p:nvGrpSpPr>
        <p:grpSpPr>
          <a:xfrm>
            <a:off x="1" y="-34583"/>
            <a:ext cx="12192000" cy="1100339"/>
            <a:chOff x="1" y="-34583"/>
            <a:chExt cx="12192000" cy="1100339"/>
          </a:xfrm>
        </p:grpSpPr>
        <p:pic>
          <p:nvPicPr>
            <p:cNvPr id="38" name="Imagem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39" name="Imagem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42" name="Imagem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graphicFrame>
        <p:nvGraphicFramePr>
          <p:cNvPr id="4" name="Objeto 3"/>
          <p:cNvGraphicFramePr>
            <a:graphicFrameLocks noChangeAspect="1"/>
          </p:cNvGraphicFramePr>
          <p:nvPr/>
        </p:nvGraphicFramePr>
        <p:xfrm>
          <a:off x="1077686" y="1746250"/>
          <a:ext cx="10630127" cy="1183246"/>
        </p:xfrm>
        <a:graphic>
          <a:graphicData uri="http://schemas.openxmlformats.org/presentationml/2006/ole">
            <mc:AlternateContent xmlns:mc="http://schemas.openxmlformats.org/markup-compatibility/2006">
              <mc:Choice xmlns:v="urn:schemas-microsoft-com:vml" Requires="v">
                <p:oleObj name="Worksheet" r:id="rId5" imgW="10610803" imgH="1180942" progId="Excel.Sheet.12">
                  <p:embed/>
                </p:oleObj>
              </mc:Choice>
              <mc:Fallback>
                <p:oleObj name="Worksheet" r:id="rId5" imgW="10610803" imgH="1180942" progId="Excel.Sheet.12">
                  <p:embed/>
                  <p:pic>
                    <p:nvPicPr>
                      <p:cNvPr id="0" name=""/>
                      <p:cNvPicPr/>
                      <p:nvPr/>
                    </p:nvPicPr>
                    <p:blipFill>
                      <a:blip r:embed="rId6"/>
                      <a:stretch>
                        <a:fillRect/>
                      </a:stretch>
                    </p:blipFill>
                    <p:spPr>
                      <a:xfrm>
                        <a:off x="1077686" y="1746250"/>
                        <a:ext cx="10630127" cy="1183246"/>
                      </a:xfrm>
                      <a:prstGeom prst="rect">
                        <a:avLst/>
                      </a:prstGeom>
                    </p:spPr>
                  </p:pic>
                </p:oleObj>
              </mc:Fallback>
            </mc:AlternateContent>
          </a:graphicData>
        </a:graphic>
      </p:graphicFrame>
      <p:pic>
        <p:nvPicPr>
          <p:cNvPr id="5" name="Imagem 4"/>
          <p:cNvPicPr>
            <a:picLocks noChangeAspect="1"/>
          </p:cNvPicPr>
          <p:nvPr/>
        </p:nvPicPr>
        <p:blipFill>
          <a:blip r:embed="rId7">
            <a:extLst>
              <a:ext uri="{28A0092B-C50C-407E-A947-70E740481C1C}">
                <a14:useLocalDpi xmlns:a14="http://schemas.microsoft.com/office/drawing/2010/main" val="0"/>
              </a:ext>
            </a:extLst>
          </a:blip>
          <a:srcRect/>
          <a:stretch/>
        </p:blipFill>
        <p:spPr>
          <a:xfrm>
            <a:off x="5377031" y="3745696"/>
            <a:ext cx="6312779" cy="2128354"/>
          </a:xfrm>
          <a:prstGeom prst="rect">
            <a:avLst/>
          </a:prstGeom>
        </p:spPr>
      </p:pic>
      <p:grpSp>
        <p:nvGrpSpPr>
          <p:cNvPr id="23" name="Group 782"/>
          <p:cNvGrpSpPr>
            <a:grpSpLocks/>
          </p:cNvGrpSpPr>
          <p:nvPr/>
        </p:nvGrpSpPr>
        <p:grpSpPr bwMode="auto">
          <a:xfrm>
            <a:off x="394956" y="2154097"/>
            <a:ext cx="2132" cy="2392"/>
            <a:chOff x="7924" y="812"/>
            <a:chExt cx="2132" cy="2392"/>
          </a:xfrm>
        </p:grpSpPr>
        <p:cxnSp>
          <p:nvCxnSpPr>
            <p:cNvPr id="24" name="Line 794"/>
            <p:cNvCxnSpPr>
              <a:cxnSpLocks noChangeShapeType="1"/>
            </p:cNvCxnSpPr>
            <p:nvPr/>
          </p:nvCxnSpPr>
          <p:spPr bwMode="auto">
            <a:xfrm>
              <a:off x="9835" y="1955"/>
              <a:ext cx="0" cy="0"/>
            </a:xfrm>
            <a:prstGeom prst="line">
              <a:avLst/>
            </a:prstGeom>
            <a:noFill/>
            <a:ln w="11482">
              <a:solidFill>
                <a:srgbClr val="000000"/>
              </a:solidFill>
              <a:prstDash val="solid"/>
              <a:round/>
              <a:headEnd/>
              <a:tailEnd/>
            </a:ln>
            <a:extLst>
              <a:ext uri="{909E8E84-426E-40DD-AFC4-6F175D3DCCD1}">
                <a14:hiddenFill xmlns:a14="http://schemas.microsoft.com/office/drawing/2010/main">
                  <a:noFill/>
                </a14:hiddenFill>
              </a:ext>
            </a:extLst>
          </p:spPr>
        </p:cxnSp>
        <p:sp>
          <p:nvSpPr>
            <p:cNvPr id="25" name="Freeform 793"/>
            <p:cNvSpPr>
              <a:spLocks/>
            </p:cNvSpPr>
            <p:nvPr/>
          </p:nvSpPr>
          <p:spPr bwMode="auto">
            <a:xfrm>
              <a:off x="9732" y="1899"/>
              <a:ext cx="324" cy="111"/>
            </a:xfrm>
            <a:custGeom>
              <a:avLst/>
              <a:gdLst>
                <a:gd name="T0" fmla="+- 0 9732 9732"/>
                <a:gd name="T1" fmla="*/ T0 w 324"/>
                <a:gd name="T2" fmla="+- 0 1899 1899"/>
                <a:gd name="T3" fmla="*/ 1899 h 111"/>
                <a:gd name="T4" fmla="+- 0 9734 9732"/>
                <a:gd name="T5" fmla="*/ T4 w 324"/>
                <a:gd name="T6" fmla="+- 0 2010 1899"/>
                <a:gd name="T7" fmla="*/ 2010 h 111"/>
                <a:gd name="T8" fmla="+- 0 10056 9732"/>
                <a:gd name="T9" fmla="*/ T8 w 324"/>
                <a:gd name="T10" fmla="+- 0 1955 1899"/>
                <a:gd name="T11" fmla="*/ 1955 h 111"/>
                <a:gd name="T12" fmla="+- 0 9732 9732"/>
                <a:gd name="T13" fmla="*/ T12 w 324"/>
                <a:gd name="T14" fmla="+- 0 1899 1899"/>
                <a:gd name="T15" fmla="*/ 1899 h 111"/>
              </a:gdLst>
              <a:ahLst/>
              <a:cxnLst>
                <a:cxn ang="0">
                  <a:pos x="T1" y="T3"/>
                </a:cxn>
                <a:cxn ang="0">
                  <a:pos x="T5" y="T7"/>
                </a:cxn>
                <a:cxn ang="0">
                  <a:pos x="T9" y="T11"/>
                </a:cxn>
                <a:cxn ang="0">
                  <a:pos x="T13" y="T15"/>
                </a:cxn>
              </a:cxnLst>
              <a:rect l="0" t="0" r="r" b="b"/>
              <a:pathLst>
                <a:path w="324" h="111">
                  <a:moveTo>
                    <a:pt x="0" y="0"/>
                  </a:moveTo>
                  <a:lnTo>
                    <a:pt x="2" y="111"/>
                  </a:lnTo>
                  <a:lnTo>
                    <a:pt x="324" y="5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pt-BR"/>
            </a:p>
          </p:txBody>
        </p:sp>
        <p:cxnSp>
          <p:nvCxnSpPr>
            <p:cNvPr id="26" name="Line 792"/>
            <p:cNvCxnSpPr>
              <a:cxnSpLocks noChangeShapeType="1"/>
            </p:cNvCxnSpPr>
            <p:nvPr/>
          </p:nvCxnSpPr>
          <p:spPr bwMode="auto">
            <a:xfrm>
              <a:off x="8914" y="1033"/>
              <a:ext cx="0" cy="922"/>
            </a:xfrm>
            <a:prstGeom prst="line">
              <a:avLst/>
            </a:prstGeom>
            <a:noFill/>
            <a:ln w="11648">
              <a:solidFill>
                <a:srgbClr val="000000"/>
              </a:solidFill>
              <a:prstDash val="solid"/>
              <a:round/>
              <a:headEnd/>
              <a:tailEnd/>
            </a:ln>
            <a:extLst>
              <a:ext uri="{909E8E84-426E-40DD-AFC4-6F175D3DCCD1}">
                <a14:hiddenFill xmlns:a14="http://schemas.microsoft.com/office/drawing/2010/main">
                  <a:noFill/>
                </a14:hiddenFill>
              </a:ext>
            </a:extLst>
          </p:spPr>
        </p:cxnSp>
        <p:sp>
          <p:nvSpPr>
            <p:cNvPr id="27" name="Freeform 791"/>
            <p:cNvSpPr>
              <a:spLocks/>
            </p:cNvSpPr>
            <p:nvPr/>
          </p:nvSpPr>
          <p:spPr bwMode="auto">
            <a:xfrm>
              <a:off x="8858" y="812"/>
              <a:ext cx="111" cy="324"/>
            </a:xfrm>
            <a:custGeom>
              <a:avLst/>
              <a:gdLst>
                <a:gd name="T0" fmla="+- 0 8914 8858"/>
                <a:gd name="T1" fmla="*/ T0 w 111"/>
                <a:gd name="T2" fmla="+- 0 813 813"/>
                <a:gd name="T3" fmla="*/ 813 h 324"/>
                <a:gd name="T4" fmla="+- 0 8858 8858"/>
                <a:gd name="T5" fmla="*/ T4 w 111"/>
                <a:gd name="T6" fmla="+- 0 1137 813"/>
                <a:gd name="T7" fmla="*/ 1137 h 324"/>
                <a:gd name="T8" fmla="+- 0 8969 8858"/>
                <a:gd name="T9" fmla="*/ T8 w 111"/>
                <a:gd name="T10" fmla="+- 0 1135 813"/>
                <a:gd name="T11" fmla="*/ 1135 h 324"/>
                <a:gd name="T12" fmla="+- 0 8914 8858"/>
                <a:gd name="T13" fmla="*/ T12 w 111"/>
                <a:gd name="T14" fmla="+- 0 813 813"/>
                <a:gd name="T15" fmla="*/ 813 h 324"/>
              </a:gdLst>
              <a:ahLst/>
              <a:cxnLst>
                <a:cxn ang="0">
                  <a:pos x="T1" y="T3"/>
                </a:cxn>
                <a:cxn ang="0">
                  <a:pos x="T5" y="T7"/>
                </a:cxn>
                <a:cxn ang="0">
                  <a:pos x="T9" y="T11"/>
                </a:cxn>
                <a:cxn ang="0">
                  <a:pos x="T13" y="T15"/>
                </a:cxn>
              </a:cxnLst>
              <a:rect l="0" t="0" r="r" b="b"/>
              <a:pathLst>
                <a:path w="111" h="324">
                  <a:moveTo>
                    <a:pt x="56" y="0"/>
                  </a:moveTo>
                  <a:lnTo>
                    <a:pt x="0" y="324"/>
                  </a:lnTo>
                  <a:lnTo>
                    <a:pt x="111" y="322"/>
                  </a:lnTo>
                  <a:lnTo>
                    <a:pt x="5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pt-BR"/>
            </a:p>
          </p:txBody>
        </p:sp>
        <p:cxnSp>
          <p:nvCxnSpPr>
            <p:cNvPr id="28" name="Line 790"/>
            <p:cNvCxnSpPr>
              <a:cxnSpLocks noChangeShapeType="1"/>
            </p:cNvCxnSpPr>
            <p:nvPr/>
          </p:nvCxnSpPr>
          <p:spPr bwMode="auto">
            <a:xfrm>
              <a:off x="8116" y="2416"/>
              <a:ext cx="798" cy="0"/>
            </a:xfrm>
            <a:prstGeom prst="line">
              <a:avLst/>
            </a:prstGeom>
            <a:noFill/>
            <a:ln w="11524">
              <a:solidFill>
                <a:srgbClr val="000000"/>
              </a:solidFill>
              <a:prstDash val="solid"/>
              <a:round/>
              <a:headEnd/>
              <a:tailEnd/>
            </a:ln>
            <a:extLst>
              <a:ext uri="{909E8E84-426E-40DD-AFC4-6F175D3DCCD1}">
                <a14:hiddenFill xmlns:a14="http://schemas.microsoft.com/office/drawing/2010/main">
                  <a:noFill/>
                </a14:hiddenFill>
              </a:ext>
            </a:extLst>
          </p:spPr>
        </p:cxnSp>
        <p:sp>
          <p:nvSpPr>
            <p:cNvPr id="29" name="Freeform 789"/>
            <p:cNvSpPr>
              <a:spLocks/>
            </p:cNvSpPr>
            <p:nvPr/>
          </p:nvSpPr>
          <p:spPr bwMode="auto">
            <a:xfrm>
              <a:off x="7924" y="2316"/>
              <a:ext cx="309" cy="210"/>
            </a:xfrm>
            <a:custGeom>
              <a:avLst/>
              <a:gdLst>
                <a:gd name="T0" fmla="+- 0 8176 7925"/>
                <a:gd name="T1" fmla="*/ T0 w 309"/>
                <a:gd name="T2" fmla="+- 0 2317 2317"/>
                <a:gd name="T3" fmla="*/ 2317 h 210"/>
                <a:gd name="T4" fmla="+- 0 7925 7925"/>
                <a:gd name="T5" fmla="*/ T4 w 309"/>
                <a:gd name="T6" fmla="+- 0 2526 2317"/>
                <a:gd name="T7" fmla="*/ 2526 h 210"/>
                <a:gd name="T8" fmla="+- 0 8233 7925"/>
                <a:gd name="T9" fmla="*/ T8 w 309"/>
                <a:gd name="T10" fmla="+- 0 2412 2317"/>
                <a:gd name="T11" fmla="*/ 2412 h 210"/>
                <a:gd name="T12" fmla="+- 0 8176 7925"/>
                <a:gd name="T13" fmla="*/ T12 w 309"/>
                <a:gd name="T14" fmla="+- 0 2317 2317"/>
                <a:gd name="T15" fmla="*/ 2317 h 210"/>
              </a:gdLst>
              <a:ahLst/>
              <a:cxnLst>
                <a:cxn ang="0">
                  <a:pos x="T1" y="T3"/>
                </a:cxn>
                <a:cxn ang="0">
                  <a:pos x="T5" y="T7"/>
                </a:cxn>
                <a:cxn ang="0">
                  <a:pos x="T9" y="T11"/>
                </a:cxn>
                <a:cxn ang="0">
                  <a:pos x="T13" y="T15"/>
                </a:cxn>
              </a:cxnLst>
              <a:rect l="0" t="0" r="r" b="b"/>
              <a:pathLst>
                <a:path w="309" h="210">
                  <a:moveTo>
                    <a:pt x="251" y="0"/>
                  </a:moveTo>
                  <a:lnTo>
                    <a:pt x="0" y="209"/>
                  </a:lnTo>
                  <a:lnTo>
                    <a:pt x="308" y="95"/>
                  </a:lnTo>
                  <a:lnTo>
                    <a:pt x="25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pt-BR"/>
            </a:p>
          </p:txBody>
        </p:sp>
        <p:cxnSp>
          <p:nvCxnSpPr>
            <p:cNvPr id="30" name="Line 788"/>
            <p:cNvCxnSpPr>
              <a:cxnSpLocks noChangeShapeType="1"/>
            </p:cNvCxnSpPr>
            <p:nvPr/>
          </p:nvCxnSpPr>
          <p:spPr bwMode="auto">
            <a:xfrm>
              <a:off x="8914" y="2876"/>
              <a:ext cx="0" cy="0"/>
            </a:xfrm>
            <a:prstGeom prst="line">
              <a:avLst/>
            </a:prstGeom>
            <a:noFill/>
            <a:ln w="11648">
              <a:solidFill>
                <a:srgbClr val="ED1C24"/>
              </a:solidFill>
              <a:prstDash val="solid"/>
              <a:round/>
              <a:headEnd/>
              <a:tailEnd/>
            </a:ln>
            <a:extLst>
              <a:ext uri="{909E8E84-426E-40DD-AFC4-6F175D3DCCD1}">
                <a14:hiddenFill xmlns:a14="http://schemas.microsoft.com/office/drawing/2010/main">
                  <a:noFill/>
                </a14:hiddenFill>
              </a:ext>
            </a:extLst>
          </p:spPr>
        </p:cxnSp>
        <p:sp>
          <p:nvSpPr>
            <p:cNvPr id="31" name="Freeform 787"/>
            <p:cNvSpPr>
              <a:spLocks/>
            </p:cNvSpPr>
            <p:nvPr/>
          </p:nvSpPr>
          <p:spPr bwMode="auto">
            <a:xfrm>
              <a:off x="8858" y="2772"/>
              <a:ext cx="111" cy="324"/>
            </a:xfrm>
            <a:custGeom>
              <a:avLst/>
              <a:gdLst>
                <a:gd name="T0" fmla="+- 0 8858 8858"/>
                <a:gd name="T1" fmla="*/ T0 w 111"/>
                <a:gd name="T2" fmla="+- 0 2773 2773"/>
                <a:gd name="T3" fmla="*/ 2773 h 324"/>
                <a:gd name="T4" fmla="+- 0 8914 8858"/>
                <a:gd name="T5" fmla="*/ T4 w 111"/>
                <a:gd name="T6" fmla="+- 0 3097 2773"/>
                <a:gd name="T7" fmla="*/ 3097 h 324"/>
                <a:gd name="T8" fmla="+- 0 8969 8858"/>
                <a:gd name="T9" fmla="*/ T8 w 111"/>
                <a:gd name="T10" fmla="+- 0 2775 2773"/>
                <a:gd name="T11" fmla="*/ 2775 h 324"/>
                <a:gd name="T12" fmla="+- 0 8858 8858"/>
                <a:gd name="T13" fmla="*/ T12 w 111"/>
                <a:gd name="T14" fmla="+- 0 2773 2773"/>
                <a:gd name="T15" fmla="*/ 2773 h 324"/>
              </a:gdLst>
              <a:ahLst/>
              <a:cxnLst>
                <a:cxn ang="0">
                  <a:pos x="T1" y="T3"/>
                </a:cxn>
                <a:cxn ang="0">
                  <a:pos x="T5" y="T7"/>
                </a:cxn>
                <a:cxn ang="0">
                  <a:pos x="T9" y="T11"/>
                </a:cxn>
                <a:cxn ang="0">
                  <a:pos x="T13" y="T15"/>
                </a:cxn>
              </a:cxnLst>
              <a:rect l="0" t="0" r="r" b="b"/>
              <a:pathLst>
                <a:path w="111" h="324">
                  <a:moveTo>
                    <a:pt x="0" y="0"/>
                  </a:moveTo>
                  <a:lnTo>
                    <a:pt x="56" y="324"/>
                  </a:lnTo>
                  <a:lnTo>
                    <a:pt x="111" y="2"/>
                  </a:lnTo>
                  <a:lnTo>
                    <a:pt x="0"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pt-BR"/>
            </a:p>
          </p:txBody>
        </p:sp>
        <p:sp>
          <p:nvSpPr>
            <p:cNvPr id="32" name="Text Box 786"/>
            <p:cNvSpPr txBox="1">
              <a:spLocks noChangeArrowheads="1"/>
            </p:cNvSpPr>
            <p:nvPr/>
          </p:nvSpPr>
          <p:spPr bwMode="auto">
            <a:xfrm>
              <a:off x="9125" y="901"/>
              <a:ext cx="184" cy="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spcBef>
                  <a:spcPts val="200"/>
                </a:spcBef>
                <a:spcAft>
                  <a:spcPts val="0"/>
                </a:spcAft>
              </a:pPr>
              <a:endParaRPr lang="pt-BR" sz="1100" dirty="0">
                <a:effectLst/>
                <a:latin typeface="Trebuchet MS" panose="020B0603020202020204" pitchFamily="34" charset="0"/>
                <a:ea typeface="Trebuchet MS" panose="020B0603020202020204" pitchFamily="34" charset="0"/>
                <a:cs typeface="Trebuchet MS" panose="020B0603020202020204" pitchFamily="34" charset="0"/>
              </a:endParaRPr>
            </a:p>
          </p:txBody>
        </p:sp>
        <p:sp>
          <p:nvSpPr>
            <p:cNvPr id="33" name="Text Box 785"/>
            <p:cNvSpPr txBox="1">
              <a:spLocks noChangeArrowheads="1"/>
            </p:cNvSpPr>
            <p:nvPr/>
          </p:nvSpPr>
          <p:spPr bwMode="auto">
            <a:xfrm>
              <a:off x="9792" y="2034"/>
              <a:ext cx="184" cy="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spcBef>
                  <a:spcPts val="200"/>
                </a:spcBef>
                <a:spcAft>
                  <a:spcPts val="0"/>
                </a:spcAft>
              </a:pPr>
              <a:endParaRPr lang="pt-BR" sz="1100" dirty="0">
                <a:effectLst/>
                <a:latin typeface="Trebuchet MS" panose="020B0603020202020204" pitchFamily="34" charset="0"/>
                <a:ea typeface="Trebuchet MS" panose="020B0603020202020204" pitchFamily="34" charset="0"/>
                <a:cs typeface="Trebuchet MS" panose="020B0603020202020204" pitchFamily="34" charset="0"/>
              </a:endParaRPr>
            </a:p>
          </p:txBody>
        </p:sp>
        <p:sp>
          <p:nvSpPr>
            <p:cNvPr id="34" name="Text Box 784"/>
            <p:cNvSpPr txBox="1">
              <a:spLocks noChangeArrowheads="1"/>
            </p:cNvSpPr>
            <p:nvPr/>
          </p:nvSpPr>
          <p:spPr bwMode="auto">
            <a:xfrm>
              <a:off x="8171" y="2461"/>
              <a:ext cx="184" cy="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spcBef>
                  <a:spcPts val="200"/>
                </a:spcBef>
                <a:spcAft>
                  <a:spcPts val="0"/>
                </a:spcAft>
              </a:pPr>
              <a:endParaRPr lang="pt-BR" sz="1100" dirty="0">
                <a:effectLst/>
                <a:latin typeface="Trebuchet MS" panose="020B0603020202020204" pitchFamily="34" charset="0"/>
                <a:ea typeface="Trebuchet MS" panose="020B0603020202020204" pitchFamily="34" charset="0"/>
                <a:cs typeface="Trebuchet MS" panose="020B0603020202020204" pitchFamily="34" charset="0"/>
              </a:endParaRPr>
            </a:p>
          </p:txBody>
        </p:sp>
        <p:sp>
          <p:nvSpPr>
            <p:cNvPr id="35" name="Text Box 783"/>
            <p:cNvSpPr txBox="1">
              <a:spLocks noChangeArrowheads="1"/>
            </p:cNvSpPr>
            <p:nvPr/>
          </p:nvSpPr>
          <p:spPr bwMode="auto">
            <a:xfrm>
              <a:off x="9340" y="2757"/>
              <a:ext cx="202" cy="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spcBef>
                  <a:spcPts val="200"/>
                </a:spcBef>
                <a:spcAft>
                  <a:spcPts val="0"/>
                </a:spcAft>
              </a:pPr>
              <a:endParaRPr lang="pt-BR" sz="1100" dirty="0">
                <a:effectLst/>
                <a:latin typeface="Trebuchet MS" panose="020B0603020202020204" pitchFamily="34" charset="0"/>
                <a:ea typeface="Trebuchet MS" panose="020B0603020202020204" pitchFamily="34" charset="0"/>
                <a:cs typeface="Trebuchet MS" panose="020B0603020202020204" pitchFamily="34" charset="0"/>
              </a:endParaRPr>
            </a:p>
          </p:txBody>
        </p:sp>
      </p:grpSp>
      <p:pic>
        <p:nvPicPr>
          <p:cNvPr id="7" name="Imagem 6"/>
          <p:cNvPicPr>
            <a:picLocks noChangeAspect="1"/>
          </p:cNvPicPr>
          <p:nvPr/>
        </p:nvPicPr>
        <p:blipFill>
          <a:blip r:embed="rId8"/>
          <a:stretch>
            <a:fillRect/>
          </a:stretch>
        </p:blipFill>
        <p:spPr>
          <a:xfrm>
            <a:off x="10425238" y="5207808"/>
            <a:ext cx="1261981" cy="1335140"/>
          </a:xfrm>
          <a:prstGeom prst="rect">
            <a:avLst/>
          </a:prstGeom>
        </p:spPr>
      </p:pic>
      <p:sp>
        <p:nvSpPr>
          <p:cNvPr id="40"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3200" dirty="0">
                <a:solidFill>
                  <a:srgbClr val="2B767D"/>
                </a:solidFill>
                <a:ea typeface="SimHei" panose="02010609060101010101" pitchFamily="49" charset="-122"/>
              </a:rPr>
              <a:t>MAPA DE CARGAS</a:t>
            </a:r>
          </a:p>
        </p:txBody>
      </p:sp>
      <p:sp>
        <p:nvSpPr>
          <p:cNvPr id="41" name="CaixaDeTexto 40"/>
          <p:cNvSpPr txBox="1"/>
          <p:nvPr/>
        </p:nvSpPr>
        <p:spPr>
          <a:xfrm>
            <a:off x="394956" y="4410928"/>
            <a:ext cx="1813910" cy="646331"/>
          </a:xfrm>
          <a:prstGeom prst="rect">
            <a:avLst/>
          </a:prstGeom>
          <a:noFill/>
        </p:spPr>
        <p:txBody>
          <a:bodyPr wrap="square" rtlCol="0">
            <a:spAutoFit/>
          </a:bodyPr>
          <a:lstStyle/>
          <a:p>
            <a:r>
              <a:rPr lang="es-ES" dirty="0">
                <a:solidFill>
                  <a:schemeClr val="bg2">
                    <a:lumMod val="50000"/>
                  </a:schemeClr>
                </a:solidFill>
                <a:latin typeface="Calibri" panose="020F0502020204030204" pitchFamily="34" charset="0"/>
              </a:rPr>
              <a:t>Dimensiones del disco de fijación</a:t>
            </a:r>
          </a:p>
        </p:txBody>
      </p:sp>
      <p:sp>
        <p:nvSpPr>
          <p:cNvPr id="2" name="Retângulo 1"/>
          <p:cNvSpPr/>
          <p:nvPr/>
        </p:nvSpPr>
        <p:spPr>
          <a:xfrm>
            <a:off x="2265971" y="2571577"/>
            <a:ext cx="4647348" cy="707886"/>
          </a:xfrm>
          <a:prstGeom prst="rect">
            <a:avLst/>
          </a:prstGeom>
        </p:spPr>
        <p:txBody>
          <a:bodyPr wrap="square">
            <a:spAutoFit/>
          </a:bodyPr>
          <a:lstStyle/>
          <a:p>
            <a:pPr algn="just"/>
            <a:r>
              <a:rPr lang="es-ES" sz="1000" dirty="0">
                <a:highlight>
                  <a:srgbClr val="FFFF00"/>
                </a:highlight>
                <a:latin typeface="Calibri" panose="020F0502020204030204" pitchFamily="34" charset="0"/>
              </a:rPr>
              <a:t>Mx y </a:t>
            </a:r>
            <a:r>
              <a:rPr lang="es-ES" sz="1000" dirty="0" err="1">
                <a:highlight>
                  <a:srgbClr val="FFFF00"/>
                </a:highlight>
                <a:latin typeface="Calibri" panose="020F0502020204030204" pitchFamily="34" charset="0"/>
              </a:rPr>
              <a:t>My</a:t>
            </a:r>
            <a:r>
              <a:rPr lang="es-ES" sz="1000" dirty="0">
                <a:highlight>
                  <a:srgbClr val="FFFF00"/>
                </a:highlight>
                <a:latin typeface="Calibri" panose="020F0502020204030204" pitchFamily="34" charset="0"/>
              </a:rPr>
              <a:t> no concomitantes. Hay componentes</a:t>
            </a:r>
          </a:p>
          <a:p>
            <a:pPr algn="just"/>
            <a:r>
              <a:rPr lang="es-ES" sz="1000" dirty="0">
                <a:highlight>
                  <a:srgbClr val="FFFF00"/>
                </a:highlight>
                <a:latin typeface="Calibri" panose="020F0502020204030204" pitchFamily="34" charset="0"/>
              </a:rPr>
              <a:t>Área de contacto con la pared: 0,096m² (D=0,35m)</a:t>
            </a:r>
          </a:p>
          <a:p>
            <a:pPr algn="just"/>
            <a:r>
              <a:rPr lang="es-ES" sz="1000" dirty="0">
                <a:highlight>
                  <a:srgbClr val="FFFF00"/>
                </a:highlight>
                <a:latin typeface="Calibri" panose="020F0502020204030204" pitchFamily="34" charset="0"/>
              </a:rPr>
              <a:t>Carga operativa de la lámpara quirúrgica de 100 N (10 kg) según ABNT IEC 60601-2-41</a:t>
            </a:r>
          </a:p>
          <a:p>
            <a:pPr algn="just"/>
            <a:r>
              <a:rPr lang="es-ES" sz="1000" dirty="0">
                <a:highlight>
                  <a:srgbClr val="FFFF00"/>
                </a:highlight>
                <a:latin typeface="Calibri" panose="020F0502020204030204" pitchFamily="34" charset="0"/>
              </a:rPr>
              <a:t>Carga Accidental del 20% del Peso Propio</a:t>
            </a:r>
          </a:p>
        </p:txBody>
      </p:sp>
      <p:pic>
        <p:nvPicPr>
          <p:cNvPr id="3" name="Imagem 2"/>
          <p:cNvPicPr>
            <a:picLocks noChangeAspect="1"/>
          </p:cNvPicPr>
          <p:nvPr/>
        </p:nvPicPr>
        <p:blipFill>
          <a:blip r:embed="rId9"/>
          <a:stretch>
            <a:fillRect/>
          </a:stretch>
        </p:blipFill>
        <p:spPr>
          <a:xfrm>
            <a:off x="2208866" y="3876258"/>
            <a:ext cx="2573930" cy="2916000"/>
          </a:xfrm>
          <a:prstGeom prst="rect">
            <a:avLst/>
          </a:prstGeom>
        </p:spPr>
      </p:pic>
    </p:spTree>
    <p:extLst>
      <p:ext uri="{BB962C8B-B14F-4D97-AF65-F5344CB8AC3E}">
        <p14:creationId xmlns:p14="http://schemas.microsoft.com/office/powerpoint/2010/main" val="30309236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Espaço Reservado para Rodapé 1"/>
          <p:cNvSpPr txBox="1">
            <a:spLocks/>
          </p:cNvSpPr>
          <p:nvPr/>
        </p:nvSpPr>
        <p:spPr>
          <a:xfrm>
            <a:off x="10922396" y="6285500"/>
            <a:ext cx="1064352" cy="518277"/>
          </a:xfrm>
          <a:prstGeom prst="rect">
            <a:avLst/>
          </a:prstGeom>
        </p:spPr>
        <p:txBody>
          <a:bodyPr vert="horz" lIns="91440" tIns="45720" rIns="91440" bIns="45720" rtlCol="0" anchor="ctr"/>
          <a:lstStyle>
            <a:defPPr>
              <a:defRPr lang="pt-B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000"/>
              </a:lnSpc>
            </a:pPr>
            <a:endParaRPr lang="pt-BR" kern="600" dirty="0">
              <a:solidFill>
                <a:schemeClr val="bg1"/>
              </a:solidFill>
            </a:endParaRPr>
          </a:p>
        </p:txBody>
      </p:sp>
      <p:sp>
        <p:nvSpPr>
          <p:cNvPr id="27" name="Retângulo 26"/>
          <p:cNvSpPr/>
          <p:nvPr/>
        </p:nvSpPr>
        <p:spPr>
          <a:xfrm>
            <a:off x="6690875" y="3111350"/>
            <a:ext cx="4549180" cy="1537380"/>
          </a:xfrm>
          <a:prstGeom prst="rect">
            <a:avLst/>
          </a:prstGeom>
          <a:solidFill>
            <a:srgbClr val="2B767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s-ES" sz="1400" dirty="0">
                <a:solidFill>
                  <a:schemeClr val="bg1"/>
                </a:solidFill>
                <a:latin typeface="Arial" panose="020B0604020202020204" pitchFamily="34" charset="0"/>
                <a:cs typeface="Arial" panose="020B0604020202020204" pitchFamily="34" charset="0"/>
              </a:rPr>
              <a:t> *El fabricante podrá incluso sugerir el punto de instalación más adecuado, haciendo consideraciones prácticas sobre el correcto uso, la preferencia del usuario y las características del espacio de instalación/espacio disponible, sin embargo, la decisión final es del cliente.</a:t>
            </a:r>
            <a:endParaRPr lang="es-AR" sz="1400" dirty="0">
              <a:latin typeface="Arial Narrow" panose="020B0606020202030204" pitchFamily="34" charset="0"/>
            </a:endParaRPr>
          </a:p>
        </p:txBody>
      </p:sp>
      <p:sp>
        <p:nvSpPr>
          <p:cNvPr id="11"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PRE-REQUISITOS - DIMENSIONES</a:t>
            </a:r>
          </a:p>
          <a:p>
            <a:pPr marL="0" indent="0" algn="just">
              <a:buNone/>
            </a:pPr>
            <a:endParaRPr lang="pt-BR" sz="3200" dirty="0">
              <a:solidFill>
                <a:srgbClr val="2B767D"/>
              </a:solidFill>
              <a:ea typeface="SimHei" panose="02010609060101010101" pitchFamily="49" charset="-122"/>
            </a:endParaRPr>
          </a:p>
        </p:txBody>
      </p:sp>
      <p:sp>
        <p:nvSpPr>
          <p:cNvPr id="12" name="CaixaDeTexto 11"/>
          <p:cNvSpPr txBox="1"/>
          <p:nvPr/>
        </p:nvSpPr>
        <p:spPr>
          <a:xfrm>
            <a:off x="989174" y="2894404"/>
            <a:ext cx="4549180" cy="1754326"/>
          </a:xfrm>
          <a:prstGeom prst="rect">
            <a:avLst/>
          </a:prstGeom>
          <a:noFill/>
        </p:spPr>
        <p:txBody>
          <a:bodyPr wrap="square" rtlCol="0">
            <a:spAutoFit/>
          </a:bodyPr>
          <a:lstStyle/>
          <a:p>
            <a:pPr algn="just"/>
            <a:r>
              <a:rPr lang="pt-BR" dirty="0">
                <a:solidFill>
                  <a:schemeClr val="bg2">
                    <a:lumMod val="50000"/>
                  </a:schemeClr>
                </a:solidFill>
                <a:latin typeface="Calibri" panose="020F0502020204030204" pitchFamily="34" charset="0"/>
              </a:rPr>
              <a:t> </a:t>
            </a:r>
            <a:r>
              <a:rPr lang="es-ES" dirty="0">
                <a:solidFill>
                  <a:schemeClr val="bg2">
                    <a:lumMod val="50000"/>
                  </a:schemeClr>
                </a:solidFill>
                <a:latin typeface="Calibri" panose="020F0502020204030204" pitchFamily="34" charset="0"/>
              </a:rPr>
              <a:t>A la hora de elegir tu equipo, ten en cuenta las dimensiones de los brazos y su alcance, comparando la información con el espacio disponible en el lugar de instalación. Si tiene alguna pregunta adicional, solicite ayuda a la fábrica.*</a:t>
            </a:r>
            <a:endParaRPr lang="pt-BR" dirty="0">
              <a:solidFill>
                <a:schemeClr val="bg2">
                  <a:lumMod val="50000"/>
                </a:schemeClr>
              </a:solidFill>
              <a:latin typeface="Calibri" panose="020F0502020204030204" pitchFamily="34" charset="0"/>
            </a:endParaRPr>
          </a:p>
        </p:txBody>
      </p:sp>
      <p:grpSp>
        <p:nvGrpSpPr>
          <p:cNvPr id="13" name="Grupo 12"/>
          <p:cNvGrpSpPr/>
          <p:nvPr/>
        </p:nvGrpSpPr>
        <p:grpSpPr>
          <a:xfrm>
            <a:off x="1" y="-34583"/>
            <a:ext cx="12192000" cy="1100339"/>
            <a:chOff x="1" y="-34583"/>
            <a:chExt cx="12192000" cy="1100339"/>
          </a:xfrm>
        </p:grpSpPr>
        <p:pic>
          <p:nvPicPr>
            <p:cNvPr id="14" name="Imagem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16" name="Imagem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18" name="Imagem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3428212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a:extLst>
              <a:ext uri="{28A0092B-C50C-407E-A947-70E740481C1C}">
                <a14:useLocalDpi xmlns:a14="http://schemas.microsoft.com/office/drawing/2010/main" val="0"/>
              </a:ext>
            </a:extLst>
          </a:blip>
          <a:srcRect/>
          <a:stretch/>
        </p:blipFill>
        <p:spPr>
          <a:xfrm>
            <a:off x="7193219" y="1332114"/>
            <a:ext cx="3764108" cy="5147830"/>
          </a:xfrm>
          <a:prstGeom prst="rect">
            <a:avLst/>
          </a:prstGeom>
        </p:spPr>
      </p:pic>
      <p:sp>
        <p:nvSpPr>
          <p:cNvPr id="14"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3200" dirty="0">
                <a:solidFill>
                  <a:srgbClr val="2B767D"/>
                </a:solidFill>
                <a:ea typeface="SimHei" panose="02010609060101010101" pitchFamily="49" charset="-122"/>
              </a:rPr>
              <a:t>LÁMPARA QUIRÚRGICA DE PARED</a:t>
            </a:r>
          </a:p>
        </p:txBody>
      </p:sp>
      <p:pic>
        <p:nvPicPr>
          <p:cNvPr id="2" name="Imagem 1"/>
          <p:cNvPicPr>
            <a:picLocks noChangeAspect="1"/>
          </p:cNvPicPr>
          <p:nvPr/>
        </p:nvPicPr>
        <p:blipFill>
          <a:blip r:embed="rId3">
            <a:extLst>
              <a:ext uri="{28A0092B-C50C-407E-A947-70E740481C1C}">
                <a14:useLocalDpi xmlns:a14="http://schemas.microsoft.com/office/drawing/2010/main" val="0"/>
              </a:ext>
            </a:extLst>
          </a:blip>
          <a:srcRect/>
          <a:stretch/>
        </p:blipFill>
        <p:spPr>
          <a:xfrm>
            <a:off x="328901" y="1883283"/>
            <a:ext cx="5148285" cy="3889985"/>
          </a:xfrm>
          <a:prstGeom prst="rect">
            <a:avLst/>
          </a:prstGeom>
        </p:spPr>
      </p:pic>
      <p:grpSp>
        <p:nvGrpSpPr>
          <p:cNvPr id="9" name="Grupo 8"/>
          <p:cNvGrpSpPr/>
          <p:nvPr/>
        </p:nvGrpSpPr>
        <p:grpSpPr>
          <a:xfrm>
            <a:off x="1" y="-34583"/>
            <a:ext cx="12192000" cy="1100339"/>
            <a:chOff x="1" y="-34583"/>
            <a:chExt cx="12192000" cy="1100339"/>
          </a:xfrm>
        </p:grpSpPr>
        <p:pic>
          <p:nvPicPr>
            <p:cNvPr id="11" name="Imagem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16" name="Imagem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17" name="Imagem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graphicFrame>
        <p:nvGraphicFramePr>
          <p:cNvPr id="4" name="Objeto 3">
            <a:extLst>
              <a:ext uri="{FF2B5EF4-FFF2-40B4-BE49-F238E27FC236}">
                <a16:creationId xmlns:a16="http://schemas.microsoft.com/office/drawing/2014/main" id="{683AF4F6-AD6C-2578-085E-29C61BE63E12}"/>
              </a:ext>
            </a:extLst>
          </p:cNvPr>
          <p:cNvGraphicFramePr>
            <a:graphicFrameLocks noChangeAspect="1"/>
          </p:cNvGraphicFramePr>
          <p:nvPr>
            <p:extLst>
              <p:ext uri="{D42A27DB-BD31-4B8C-83A1-F6EECF244321}">
                <p14:modId xmlns:p14="http://schemas.microsoft.com/office/powerpoint/2010/main" val="3319524116"/>
              </p:ext>
            </p:extLst>
          </p:nvPr>
        </p:nvGraphicFramePr>
        <p:xfrm>
          <a:off x="0" y="6099175"/>
          <a:ext cx="4683125" cy="974725"/>
        </p:xfrm>
        <a:graphic>
          <a:graphicData uri="http://schemas.openxmlformats.org/presentationml/2006/ole">
            <mc:AlternateContent xmlns:mc="http://schemas.openxmlformats.org/markup-compatibility/2006">
              <mc:Choice xmlns:v="urn:schemas-microsoft-com:vml" Requires="v">
                <p:oleObj name="Document" r:id="rId7" imgW="4314635" imgH="901722" progId="Word.Document.12">
                  <p:embed/>
                </p:oleObj>
              </mc:Choice>
              <mc:Fallback>
                <p:oleObj name="Document" r:id="rId7" imgW="4314635" imgH="901722" progId="Word.Document.12">
                  <p:embed/>
                  <p:pic>
                    <p:nvPicPr>
                      <p:cNvPr id="4" name="Objeto 3">
                        <a:extLst>
                          <a:ext uri="{FF2B5EF4-FFF2-40B4-BE49-F238E27FC236}">
                            <a16:creationId xmlns:a16="http://schemas.microsoft.com/office/drawing/2014/main" id="{683AF4F6-AD6C-2578-085E-29C61BE63E12}"/>
                          </a:ext>
                        </a:extLst>
                      </p:cNvPr>
                      <p:cNvPicPr/>
                      <p:nvPr/>
                    </p:nvPicPr>
                    <p:blipFill>
                      <a:blip r:embed="rId8"/>
                      <a:stretch>
                        <a:fillRect/>
                      </a:stretch>
                    </p:blipFill>
                    <p:spPr>
                      <a:xfrm>
                        <a:off x="0" y="6099175"/>
                        <a:ext cx="4683125" cy="974725"/>
                      </a:xfrm>
                      <a:prstGeom prst="rect">
                        <a:avLst/>
                      </a:prstGeom>
                    </p:spPr>
                  </p:pic>
                </p:oleObj>
              </mc:Fallback>
            </mc:AlternateContent>
          </a:graphicData>
        </a:graphic>
      </p:graphicFrame>
    </p:spTree>
    <p:extLst>
      <p:ext uri="{BB962C8B-B14F-4D97-AF65-F5344CB8AC3E}">
        <p14:creationId xmlns:p14="http://schemas.microsoft.com/office/powerpoint/2010/main" val="36938626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Espaço Reservado para Rodapé 1"/>
          <p:cNvSpPr txBox="1">
            <a:spLocks/>
          </p:cNvSpPr>
          <p:nvPr/>
        </p:nvSpPr>
        <p:spPr>
          <a:xfrm>
            <a:off x="10922396" y="6285500"/>
            <a:ext cx="1064352" cy="518277"/>
          </a:xfrm>
          <a:prstGeom prst="rect">
            <a:avLst/>
          </a:prstGeom>
        </p:spPr>
        <p:txBody>
          <a:bodyPr vert="horz" lIns="91440" tIns="45720" rIns="91440" bIns="45720" rtlCol="0" anchor="ctr"/>
          <a:lstStyle>
            <a:defPPr>
              <a:defRPr lang="pt-B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000"/>
              </a:lnSpc>
            </a:pPr>
            <a:endParaRPr lang="pt-BR" kern="600" dirty="0">
              <a:solidFill>
                <a:schemeClr val="bg1"/>
              </a:solidFill>
            </a:endParaRPr>
          </a:p>
        </p:txBody>
      </p:sp>
      <p:sp>
        <p:nvSpPr>
          <p:cNvPr id="28" name="Retângulo 27"/>
          <p:cNvSpPr/>
          <p:nvPr/>
        </p:nvSpPr>
        <p:spPr>
          <a:xfrm>
            <a:off x="1924684" y="5405964"/>
            <a:ext cx="8650032" cy="597833"/>
          </a:xfrm>
          <a:prstGeom prst="rect">
            <a:avLst/>
          </a:prstGeom>
          <a:solidFill>
            <a:srgbClr val="FFC0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s-ES" sz="1400" dirty="0">
                <a:solidFill>
                  <a:schemeClr val="tx1"/>
                </a:solidFill>
                <a:latin typeface="Arial" panose="020B0604020202020204" pitchFamily="34" charset="0"/>
                <a:cs typeface="Arial" panose="020B0604020202020204" pitchFamily="34" charset="0"/>
              </a:rPr>
              <a:t>El uso de cableado inadecuado en el edificio provocará graves problemas en el funcionamiento del equipo y en el lugar de instalación. Un cableado inadecuado provoca que los cables se sobrecalienten.</a:t>
            </a:r>
            <a:endParaRPr lang="es-AR" sz="1400" dirty="0">
              <a:latin typeface="Arial Narrow" panose="020B0606020202030204" pitchFamily="34" charset="0"/>
            </a:endParaRPr>
          </a:p>
        </p:txBody>
      </p:sp>
      <p:sp>
        <p:nvSpPr>
          <p:cNvPr id="29" name="Retângulo 28"/>
          <p:cNvSpPr/>
          <p:nvPr/>
        </p:nvSpPr>
        <p:spPr>
          <a:xfrm>
            <a:off x="1178629" y="5409795"/>
            <a:ext cx="603135" cy="600502"/>
          </a:xfrm>
          <a:prstGeom prst="rect">
            <a:avLst/>
          </a:prstGeom>
          <a:solidFill>
            <a:srgbClr val="FFC0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AR"/>
          </a:p>
        </p:txBody>
      </p:sp>
      <p:pic>
        <p:nvPicPr>
          <p:cNvPr id="30" name="Imagem 29"/>
          <p:cNvPicPr/>
          <p:nvPr/>
        </p:nvPicPr>
        <p:blipFill>
          <a:blip r:embed="rId2" cstate="print">
            <a:extLst>
              <a:ext uri="{28A0092B-C50C-407E-A947-70E740481C1C}">
                <a14:useLocalDpi xmlns:a14="http://schemas.microsoft.com/office/drawing/2010/main" val="0"/>
              </a:ext>
            </a:extLst>
          </a:blip>
          <a:stretch>
            <a:fillRect/>
          </a:stretch>
        </p:blipFill>
        <p:spPr>
          <a:xfrm>
            <a:off x="1296046" y="5538192"/>
            <a:ext cx="368300" cy="333375"/>
          </a:xfrm>
          <a:prstGeom prst="rect">
            <a:avLst/>
          </a:prstGeom>
        </p:spPr>
      </p:pic>
      <p:sp>
        <p:nvSpPr>
          <p:cNvPr id="11"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PRE-REQUISITOS - ELÉCTRICOS</a:t>
            </a:r>
          </a:p>
          <a:p>
            <a:pPr marL="0" indent="0" algn="just">
              <a:buNone/>
            </a:pPr>
            <a:endParaRPr lang="pt-BR" sz="3200" dirty="0">
              <a:solidFill>
                <a:srgbClr val="2B767D"/>
              </a:solidFill>
              <a:ea typeface="SimHei" panose="02010609060101010101" pitchFamily="49" charset="-122"/>
            </a:endParaRPr>
          </a:p>
        </p:txBody>
      </p:sp>
      <p:sp>
        <p:nvSpPr>
          <p:cNvPr id="12" name="CaixaDeTexto 11"/>
          <p:cNvSpPr txBox="1"/>
          <p:nvPr/>
        </p:nvSpPr>
        <p:spPr>
          <a:xfrm>
            <a:off x="1062233" y="2002750"/>
            <a:ext cx="9195079" cy="1754326"/>
          </a:xfrm>
          <a:prstGeom prst="rect">
            <a:avLst/>
          </a:prstGeom>
          <a:noFill/>
        </p:spPr>
        <p:txBody>
          <a:bodyPr wrap="square" rtlCol="0">
            <a:spAutoFit/>
          </a:bodyPr>
          <a:lstStyle/>
          <a:p>
            <a:pPr marL="285750" indent="-285750" algn="just">
              <a:buFont typeface="Courier New" panose="02070309020205020404" pitchFamily="49" charset="0"/>
              <a:buChar char="o"/>
            </a:pPr>
            <a:r>
              <a:rPr lang="es-ES" dirty="0">
                <a:solidFill>
                  <a:schemeClr val="bg2">
                    <a:lumMod val="50000"/>
                  </a:schemeClr>
                </a:solidFill>
                <a:latin typeface="Calibri" panose="020F0502020204030204" pitchFamily="34" charset="0"/>
              </a:rPr>
              <a:t>Se recomienda montar la lámpara quirúrgica directamente en una caja de conexiones eléctricas. Si esto no es posible, las líneas de suministro de energía entrantes deben cablearse de acuerdo con todos los códigos de construcción aplicables;</a:t>
            </a:r>
          </a:p>
          <a:p>
            <a:pPr marL="285750" indent="-285750" algn="just">
              <a:buFont typeface="Courier New" panose="02070309020205020404" pitchFamily="49" charset="0"/>
              <a:buChar char="o"/>
            </a:pPr>
            <a:r>
              <a:rPr lang="es-ES" dirty="0">
                <a:solidFill>
                  <a:schemeClr val="bg2">
                    <a:lumMod val="50000"/>
                  </a:schemeClr>
                </a:solidFill>
                <a:latin typeface="Calibri" panose="020F0502020204030204" pitchFamily="34" charset="0"/>
              </a:rPr>
              <a:t>Los interruptores internos de la caja LTT solo conectan energía al transformador;</a:t>
            </a:r>
          </a:p>
          <a:p>
            <a:pPr marL="285750" indent="-285750" algn="just">
              <a:buFont typeface="Courier New" panose="02070309020205020404" pitchFamily="49" charset="0"/>
              <a:buChar char="o"/>
            </a:pPr>
            <a:r>
              <a:rPr lang="es-ES" dirty="0">
                <a:solidFill>
                  <a:schemeClr val="bg2">
                    <a:lumMod val="50000"/>
                  </a:schemeClr>
                </a:solidFill>
                <a:latin typeface="Calibri" panose="020F0502020204030204" pitchFamily="34" charset="0"/>
              </a:rPr>
              <a:t>Se recomienda que la alimentación del circuito se alimente a través de un disyuntor, que actuará como interruptor de desconexión de alimentación GENERAL.</a:t>
            </a:r>
          </a:p>
        </p:txBody>
      </p:sp>
      <p:sp>
        <p:nvSpPr>
          <p:cNvPr id="18" name="Retângulo 17"/>
          <p:cNvSpPr/>
          <p:nvPr/>
        </p:nvSpPr>
        <p:spPr>
          <a:xfrm>
            <a:off x="1890507" y="4704242"/>
            <a:ext cx="8650032" cy="597833"/>
          </a:xfrm>
          <a:prstGeom prst="rect">
            <a:avLst/>
          </a:prstGeom>
          <a:solidFill>
            <a:srgbClr val="FFC0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s-ES" sz="1400" dirty="0">
                <a:solidFill>
                  <a:schemeClr val="tx1"/>
                </a:solidFill>
                <a:latin typeface="Arial" panose="020B0604020202020204" pitchFamily="34" charset="0"/>
                <a:cs typeface="Arial" panose="020B0604020202020204" pitchFamily="34" charset="0"/>
              </a:rPr>
              <a:t>Todas las instalaciones eléctricas deberán cumplir con los requisitos de instalación eléctrica indicados por las normas de “Instalaciones Eléctricas de Baja Tensión” o norma equivalente.</a:t>
            </a:r>
            <a:endParaRPr lang="es-AR" sz="1400" dirty="0">
              <a:latin typeface="Arial Narrow" panose="020B0606020202030204" pitchFamily="34" charset="0"/>
            </a:endParaRPr>
          </a:p>
        </p:txBody>
      </p:sp>
      <p:sp>
        <p:nvSpPr>
          <p:cNvPr id="19" name="Retângulo 18"/>
          <p:cNvSpPr/>
          <p:nvPr/>
        </p:nvSpPr>
        <p:spPr>
          <a:xfrm>
            <a:off x="1166159" y="4701573"/>
            <a:ext cx="603135" cy="600502"/>
          </a:xfrm>
          <a:prstGeom prst="rect">
            <a:avLst/>
          </a:prstGeom>
          <a:solidFill>
            <a:srgbClr val="FFC0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AR"/>
          </a:p>
        </p:txBody>
      </p:sp>
      <p:pic>
        <p:nvPicPr>
          <p:cNvPr id="20" name="Imagem 19"/>
          <p:cNvPicPr/>
          <p:nvPr/>
        </p:nvPicPr>
        <p:blipFill>
          <a:blip r:embed="rId2" cstate="print">
            <a:extLst>
              <a:ext uri="{28A0092B-C50C-407E-A947-70E740481C1C}">
                <a14:useLocalDpi xmlns:a14="http://schemas.microsoft.com/office/drawing/2010/main" val="0"/>
              </a:ext>
            </a:extLst>
          </a:blip>
          <a:stretch>
            <a:fillRect/>
          </a:stretch>
        </p:blipFill>
        <p:spPr>
          <a:xfrm>
            <a:off x="1277451" y="4844958"/>
            <a:ext cx="368300" cy="333375"/>
          </a:xfrm>
          <a:prstGeom prst="rect">
            <a:avLst/>
          </a:prstGeom>
        </p:spPr>
      </p:pic>
      <p:grpSp>
        <p:nvGrpSpPr>
          <p:cNvPr id="2" name="Grupo 11">
            <a:extLst>
              <a:ext uri="{FF2B5EF4-FFF2-40B4-BE49-F238E27FC236}">
                <a16:creationId xmlns:a16="http://schemas.microsoft.com/office/drawing/2014/main" id="{91E4F995-1FA1-EDA6-1ED3-3BD647FBA761}"/>
              </a:ext>
            </a:extLst>
          </p:cNvPr>
          <p:cNvGrpSpPr/>
          <p:nvPr/>
        </p:nvGrpSpPr>
        <p:grpSpPr>
          <a:xfrm>
            <a:off x="1" y="-34583"/>
            <a:ext cx="12192000" cy="1100339"/>
            <a:chOff x="1" y="-34583"/>
            <a:chExt cx="12192000" cy="1100339"/>
          </a:xfrm>
        </p:grpSpPr>
        <p:pic>
          <p:nvPicPr>
            <p:cNvPr id="3" name="Imagem 2">
              <a:extLst>
                <a:ext uri="{FF2B5EF4-FFF2-40B4-BE49-F238E27FC236}">
                  <a16:creationId xmlns:a16="http://schemas.microsoft.com/office/drawing/2014/main" id="{95043755-46B8-D9B8-7C30-F116101990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4" name="Imagem 3">
              <a:extLst>
                <a:ext uri="{FF2B5EF4-FFF2-40B4-BE49-F238E27FC236}">
                  <a16:creationId xmlns:a16="http://schemas.microsoft.com/office/drawing/2014/main" id="{46E0DFA1-D90E-E2D5-B3CB-BC71B4A527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5" name="Imagem 4">
              <a:extLst>
                <a:ext uri="{FF2B5EF4-FFF2-40B4-BE49-F238E27FC236}">
                  <a16:creationId xmlns:a16="http://schemas.microsoft.com/office/drawing/2014/main" id="{8B610E06-5F07-B53E-A909-68EE6F0204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662413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INSTALACIÓN MONITOR</a:t>
            </a:r>
          </a:p>
        </p:txBody>
      </p:sp>
      <p:sp>
        <p:nvSpPr>
          <p:cNvPr id="3" name="Retângulo 2"/>
          <p:cNvSpPr/>
          <p:nvPr/>
        </p:nvSpPr>
        <p:spPr>
          <a:xfrm>
            <a:off x="6879265" y="5199321"/>
            <a:ext cx="2679405" cy="606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0" name="Grupo 9"/>
          <p:cNvGrpSpPr/>
          <p:nvPr/>
        </p:nvGrpSpPr>
        <p:grpSpPr>
          <a:xfrm>
            <a:off x="1" y="-34583"/>
            <a:ext cx="12192000" cy="1100339"/>
            <a:chOff x="1" y="-34583"/>
            <a:chExt cx="12192000" cy="1100339"/>
          </a:xfrm>
        </p:grpSpPr>
        <p:pic>
          <p:nvPicPr>
            <p:cNvPr id="15" name="Imagem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16" name="Imagem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17" name="Imagem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pic>
        <p:nvPicPr>
          <p:cNvPr id="5" name="Imagem 4">
            <a:extLst>
              <a:ext uri="{FF2B5EF4-FFF2-40B4-BE49-F238E27FC236}">
                <a16:creationId xmlns:a16="http://schemas.microsoft.com/office/drawing/2014/main" id="{BC17F916-83B0-D23D-C4AA-B31DA7A4D5FD}"/>
              </a:ext>
            </a:extLst>
          </p:cNvPr>
          <p:cNvPicPr>
            <a:picLocks noChangeAspect="1"/>
          </p:cNvPicPr>
          <p:nvPr/>
        </p:nvPicPr>
        <p:blipFill rotWithShape="1">
          <a:blip r:embed="rId5"/>
          <a:srcRect l="44516" t="49684" r="43182" b="26260"/>
          <a:stretch/>
        </p:blipFill>
        <p:spPr>
          <a:xfrm>
            <a:off x="1293873" y="2281562"/>
            <a:ext cx="3731409" cy="3600000"/>
          </a:xfrm>
          <a:prstGeom prst="rect">
            <a:avLst/>
          </a:prstGeom>
        </p:spPr>
      </p:pic>
      <p:pic>
        <p:nvPicPr>
          <p:cNvPr id="6" name="Imagem 5">
            <a:extLst>
              <a:ext uri="{FF2B5EF4-FFF2-40B4-BE49-F238E27FC236}">
                <a16:creationId xmlns:a16="http://schemas.microsoft.com/office/drawing/2014/main" id="{E47E53AA-C76F-2169-3E8E-252851FC8898}"/>
              </a:ext>
            </a:extLst>
          </p:cNvPr>
          <p:cNvPicPr>
            <a:picLocks noChangeAspect="1"/>
          </p:cNvPicPr>
          <p:nvPr/>
        </p:nvPicPr>
        <p:blipFill rotWithShape="1">
          <a:blip r:embed="rId6"/>
          <a:srcRect t="46991" r="4380"/>
          <a:stretch/>
        </p:blipFill>
        <p:spPr>
          <a:xfrm>
            <a:off x="5709553" y="2681056"/>
            <a:ext cx="3849117" cy="3600000"/>
          </a:xfrm>
          <a:prstGeom prst="rect">
            <a:avLst/>
          </a:prstGeom>
        </p:spPr>
      </p:pic>
    </p:spTree>
    <p:extLst>
      <p:ext uri="{BB962C8B-B14F-4D97-AF65-F5344CB8AC3E}">
        <p14:creationId xmlns:p14="http://schemas.microsoft.com/office/powerpoint/2010/main" val="38494067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extLst>
              <p:ext uri="{D42A27DB-BD31-4B8C-83A1-F6EECF244321}">
                <p14:modId xmlns:p14="http://schemas.microsoft.com/office/powerpoint/2010/main" val="1639845717"/>
              </p:ext>
            </p:extLst>
          </p:nvPr>
        </p:nvGraphicFramePr>
        <p:xfrm>
          <a:off x="2664613" y="2716169"/>
          <a:ext cx="6862774" cy="1934131"/>
        </p:xfrm>
        <a:graphic>
          <a:graphicData uri="http://schemas.openxmlformats.org/drawingml/2006/table">
            <a:tbl>
              <a:tblPr/>
              <a:tblGrid>
                <a:gridCol w="2574095">
                  <a:extLst>
                    <a:ext uri="{9D8B030D-6E8A-4147-A177-3AD203B41FA5}">
                      <a16:colId xmlns:a16="http://schemas.microsoft.com/office/drawing/2014/main" val="20000"/>
                    </a:ext>
                  </a:extLst>
                </a:gridCol>
                <a:gridCol w="2574095">
                  <a:extLst>
                    <a:ext uri="{9D8B030D-6E8A-4147-A177-3AD203B41FA5}">
                      <a16:colId xmlns:a16="http://schemas.microsoft.com/office/drawing/2014/main" val="20001"/>
                    </a:ext>
                  </a:extLst>
                </a:gridCol>
                <a:gridCol w="1714584">
                  <a:extLst>
                    <a:ext uri="{9D8B030D-6E8A-4147-A177-3AD203B41FA5}">
                      <a16:colId xmlns:a16="http://schemas.microsoft.com/office/drawing/2014/main" val="20002"/>
                    </a:ext>
                  </a:extLst>
                </a:gridCol>
              </a:tblGrid>
              <a:tr h="305389">
                <a:tc>
                  <a:txBody>
                    <a:bodyPr/>
                    <a:lstStyle/>
                    <a:p>
                      <a:pPr algn="ctr">
                        <a:lnSpc>
                          <a:spcPct val="150000"/>
                        </a:lnSpc>
                        <a:spcAft>
                          <a:spcPts val="0"/>
                        </a:spcAft>
                        <a:tabLst>
                          <a:tab pos="2700020" algn="ctr"/>
                          <a:tab pos="5400040" algn="r"/>
                        </a:tabLst>
                      </a:pPr>
                      <a:endParaRPr lang="pt-BR" sz="1200" dirty="0">
                        <a:solidFill>
                          <a:schemeClr val="bg2">
                            <a:lumMod val="50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00020" algn="ctr"/>
                          <a:tab pos="5400040" algn="r"/>
                        </a:tabLst>
                      </a:pPr>
                      <a:r>
                        <a:rPr lang="pt-BR" sz="1200" b="1" dirty="0">
                          <a:solidFill>
                            <a:schemeClr val="bg2">
                              <a:lumMod val="50000"/>
                            </a:schemeClr>
                          </a:solidFill>
                          <a:effectLst/>
                          <a:latin typeface="+mn-lt"/>
                          <a:ea typeface="Times New Roman" panose="02020603050405020304" pitchFamily="18" charset="0"/>
                          <a:cs typeface="Arial" panose="020B0604020202020204" pitchFamily="34" charset="0"/>
                        </a:rPr>
                        <a:t>DESCRIPCIÓN</a:t>
                      </a:r>
                      <a:endParaRPr lang="pt-BR" sz="1200" dirty="0">
                        <a:solidFill>
                          <a:schemeClr val="bg2">
                            <a:lumMod val="50000"/>
                          </a:schemeClr>
                        </a:solidFill>
                        <a:effectLst/>
                        <a:latin typeface="+mn-lt"/>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pt-BR" sz="1200" b="1" dirty="0">
                          <a:solidFill>
                            <a:schemeClr val="bg2">
                              <a:lumMod val="50000"/>
                            </a:schemeClr>
                          </a:solidFill>
                          <a:effectLst/>
                          <a:latin typeface="Calibri" panose="020F0502020204030204" pitchFamily="34" charset="0"/>
                          <a:ea typeface="Calibri" panose="020F0502020204030204" pitchFamily="34" charset="0"/>
                          <a:cs typeface="Arial" panose="020B0604020202020204" pitchFamily="34" charset="0"/>
                        </a:rPr>
                        <a:t>CONSUMO</a:t>
                      </a:r>
                      <a:r>
                        <a:rPr lang="pt-BR" sz="1200" b="1" baseline="0" dirty="0">
                          <a:solidFill>
                            <a:schemeClr val="bg2">
                              <a:lumMod val="50000"/>
                            </a:schemeClr>
                          </a:solidFill>
                          <a:effectLst/>
                          <a:latin typeface="Calibri" panose="020F0502020204030204" pitchFamily="34" charset="0"/>
                          <a:ea typeface="Calibri" panose="020F0502020204030204" pitchFamily="34" charset="0"/>
                          <a:cs typeface="Arial" panose="020B0604020202020204" pitchFamily="34" charset="0"/>
                        </a:rPr>
                        <a:t> EN</a:t>
                      </a:r>
                      <a:r>
                        <a:rPr lang="pt-BR" sz="1200" b="1" dirty="0">
                          <a:solidFill>
                            <a:schemeClr val="bg2">
                              <a:lumMod val="50000"/>
                            </a:schemeClr>
                          </a:solidFill>
                          <a:effectLst/>
                          <a:latin typeface="Calibri" panose="020F0502020204030204" pitchFamily="34" charset="0"/>
                          <a:ea typeface="Calibri" panose="020F0502020204030204" pitchFamily="34" charset="0"/>
                          <a:cs typeface="Arial" panose="020B0604020202020204" pitchFamily="34" charset="0"/>
                        </a:rPr>
                        <a:t> VA</a:t>
                      </a:r>
                      <a:endParaRPr lang="pt-BR" sz="12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71457">
                <a:tc rowSpan="6">
                  <a:txBody>
                    <a:bodyPr/>
                    <a:lstStyle/>
                    <a:p>
                      <a:pPr algn="ctr">
                        <a:lnSpc>
                          <a:spcPct val="150000"/>
                        </a:lnSpc>
                        <a:spcAft>
                          <a:spcPts val="800"/>
                        </a:spcAft>
                      </a:pPr>
                      <a:r>
                        <a:rPr lang="pt-BR" sz="12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LÁMPARA DE PARED</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pt-BR" sz="12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Cúpula LED 1L</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pt-BR" sz="1200" b="1"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87</a:t>
                      </a:r>
                      <a:endParaRPr lang="pt-BR" sz="12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71457">
                <a:tc vMerge="1">
                  <a:txBody>
                    <a:bodyPr/>
                    <a:lstStyle/>
                    <a:p>
                      <a:endParaRPr lang="pt-BR"/>
                    </a:p>
                  </a:txBody>
                  <a:tcPr/>
                </a:tc>
                <a:tc>
                  <a:txBody>
                    <a:bodyPr/>
                    <a:lstStyle/>
                    <a:p>
                      <a:pPr algn="ctr">
                        <a:lnSpc>
                          <a:spcPct val="150000"/>
                        </a:lnSpc>
                        <a:spcAft>
                          <a:spcPts val="800"/>
                        </a:spcAft>
                      </a:pPr>
                      <a:r>
                        <a:rPr lang="pt-BR" sz="12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Cúpula LED 3LE</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pt-BR" sz="1200" b="1"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206</a:t>
                      </a:r>
                      <a:endParaRPr lang="pt-BR" sz="12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71457">
                <a:tc vMerge="1">
                  <a:txBody>
                    <a:bodyPr/>
                    <a:lstStyle/>
                    <a:p>
                      <a:endParaRPr lang="pt-BR"/>
                    </a:p>
                  </a:txBody>
                  <a:tcPr/>
                </a:tc>
                <a:tc>
                  <a:txBody>
                    <a:bodyPr/>
                    <a:lstStyle/>
                    <a:p>
                      <a:pPr algn="ctr">
                        <a:lnSpc>
                          <a:spcPct val="150000"/>
                        </a:lnSpc>
                        <a:spcAft>
                          <a:spcPts val="800"/>
                        </a:spcAft>
                      </a:pPr>
                      <a:r>
                        <a:rPr lang="pt-BR" sz="12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Cúpula LED 4LE</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pt-BR" sz="1200" b="1"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282</a:t>
                      </a:r>
                      <a:endParaRPr lang="pt-BR" sz="12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71457">
                <a:tc vMerge="1">
                  <a:txBody>
                    <a:bodyPr/>
                    <a:lstStyle/>
                    <a:p>
                      <a:endParaRPr lang="pt-BR"/>
                    </a:p>
                  </a:txBody>
                  <a:tcPr/>
                </a:tc>
                <a:tc>
                  <a:txBody>
                    <a:bodyPr/>
                    <a:lstStyle/>
                    <a:p>
                      <a:pPr algn="ctr">
                        <a:lnSpc>
                          <a:spcPct val="150000"/>
                        </a:lnSpc>
                        <a:spcAft>
                          <a:spcPts val="800"/>
                        </a:spcAft>
                      </a:pPr>
                      <a:r>
                        <a:rPr lang="pt-BR" sz="12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Cúpula LED M1LE</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pt-BR" sz="1200" b="1"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359</a:t>
                      </a:r>
                      <a:endParaRPr lang="pt-BR" sz="12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71457">
                <a:tc vMerge="1">
                  <a:txBody>
                    <a:bodyPr/>
                    <a:lstStyle/>
                    <a:p>
                      <a:endParaRPr lang="pt-BR"/>
                    </a:p>
                  </a:txBody>
                  <a:tcPr/>
                </a:tc>
                <a:tc>
                  <a:txBody>
                    <a:bodyPr/>
                    <a:lstStyle/>
                    <a:p>
                      <a:pPr algn="ctr">
                        <a:lnSpc>
                          <a:spcPct val="150000"/>
                        </a:lnSpc>
                        <a:spcAft>
                          <a:spcPts val="800"/>
                        </a:spcAft>
                      </a:pPr>
                      <a:r>
                        <a:rPr lang="pt-BR" sz="12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Cúpula LED M1LEC</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pt-BR" sz="1200" b="1"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369</a:t>
                      </a:r>
                      <a:endParaRPr lang="pt-BR" sz="12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71457">
                <a:tc vMerge="1">
                  <a:txBody>
                    <a:bodyPr/>
                    <a:lstStyle/>
                    <a:p>
                      <a:endParaRPr lang="pt-BR"/>
                    </a:p>
                  </a:txBody>
                  <a:tcPr/>
                </a:tc>
                <a:tc>
                  <a:txBody>
                    <a:bodyPr/>
                    <a:lstStyle/>
                    <a:p>
                      <a:pPr algn="ctr">
                        <a:lnSpc>
                          <a:spcPct val="150000"/>
                        </a:lnSpc>
                        <a:spcAft>
                          <a:spcPts val="800"/>
                        </a:spcAft>
                      </a:pPr>
                      <a:r>
                        <a:rPr lang="pt-BR" sz="12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Monitor</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pt-BR" sz="1200" b="1"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187</a:t>
                      </a:r>
                      <a:endParaRPr lang="pt-BR" sz="12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7"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PRE REQUISITOS - ELÉCTRICA - CONSUMO</a:t>
            </a:r>
          </a:p>
        </p:txBody>
      </p:sp>
      <p:grpSp>
        <p:nvGrpSpPr>
          <p:cNvPr id="3" name="Grupo 11">
            <a:extLst>
              <a:ext uri="{FF2B5EF4-FFF2-40B4-BE49-F238E27FC236}">
                <a16:creationId xmlns:a16="http://schemas.microsoft.com/office/drawing/2014/main" id="{5A143E2F-19BB-7564-D707-36916D276F90}"/>
              </a:ext>
            </a:extLst>
          </p:cNvPr>
          <p:cNvGrpSpPr/>
          <p:nvPr/>
        </p:nvGrpSpPr>
        <p:grpSpPr>
          <a:xfrm>
            <a:off x="1" y="-34583"/>
            <a:ext cx="12192000" cy="1100339"/>
            <a:chOff x="1" y="-34583"/>
            <a:chExt cx="12192000" cy="1100339"/>
          </a:xfrm>
        </p:grpSpPr>
        <p:pic>
          <p:nvPicPr>
            <p:cNvPr id="4" name="Imagem 3">
              <a:extLst>
                <a:ext uri="{FF2B5EF4-FFF2-40B4-BE49-F238E27FC236}">
                  <a16:creationId xmlns:a16="http://schemas.microsoft.com/office/drawing/2014/main" id="{62AF64AD-B9DA-25B0-D944-FBC830DADC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5" name="Imagem 4">
              <a:extLst>
                <a:ext uri="{FF2B5EF4-FFF2-40B4-BE49-F238E27FC236}">
                  <a16:creationId xmlns:a16="http://schemas.microsoft.com/office/drawing/2014/main" id="{DE7ED6D4-6AF7-CBB5-149E-6EA9745891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6" name="Imagem 5">
              <a:extLst>
                <a:ext uri="{FF2B5EF4-FFF2-40B4-BE49-F238E27FC236}">
                  <a16:creationId xmlns:a16="http://schemas.microsoft.com/office/drawing/2014/main" id="{E3A7E357-4324-10CD-36BA-8A3B8233A3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35447252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32891" y="-18156"/>
            <a:ext cx="12224890" cy="6875807"/>
            <a:chOff x="-32891" y="-18156"/>
            <a:chExt cx="12224890" cy="6875807"/>
          </a:xfrm>
        </p:grpSpPr>
        <p:pic>
          <p:nvPicPr>
            <p:cNvPr id="9" name="Espaço Reservado para Conteúdo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91" y="-18156"/>
              <a:ext cx="12224890" cy="6875807"/>
            </a:xfrm>
            <a:prstGeom prst="rect">
              <a:avLst/>
            </a:prstGeom>
          </p:spPr>
        </p:pic>
        <p:grpSp>
          <p:nvGrpSpPr>
            <p:cNvPr id="10" name="Grupo 9"/>
            <p:cNvGrpSpPr/>
            <p:nvPr/>
          </p:nvGrpSpPr>
          <p:grpSpPr>
            <a:xfrm>
              <a:off x="302063" y="800498"/>
              <a:ext cx="2274802" cy="5354416"/>
              <a:chOff x="215120" y="1562210"/>
              <a:chExt cx="1486409" cy="3498708"/>
            </a:xfrm>
          </p:grpSpPr>
          <p:pic>
            <p:nvPicPr>
              <p:cNvPr id="13" name="Image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452" y="1562210"/>
                <a:ext cx="1043745" cy="731937"/>
              </a:xfrm>
              <a:prstGeom prst="rect">
                <a:avLst/>
              </a:prstGeom>
            </p:spPr>
          </p:pic>
          <p:pic>
            <p:nvPicPr>
              <p:cNvPr id="16" name="Imagem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120" y="4366458"/>
                <a:ext cx="1486409" cy="694460"/>
              </a:xfrm>
              <a:prstGeom prst="rect">
                <a:avLst/>
              </a:prstGeom>
            </p:spPr>
          </p:pic>
        </p:grpSp>
      </p:grpSp>
      <p:sp>
        <p:nvSpPr>
          <p:cNvPr id="7" name="Retângulo 6"/>
          <p:cNvSpPr/>
          <p:nvPr/>
        </p:nvSpPr>
        <p:spPr>
          <a:xfrm>
            <a:off x="1697436" y="3166544"/>
            <a:ext cx="8296403" cy="1887696"/>
          </a:xfrm>
          <a:prstGeom prst="rect">
            <a:avLst/>
          </a:prstGeom>
          <a:effectLst>
            <a:outerShdw blurRad="50800" dist="38100" dir="2700000" algn="tl" rotWithShape="0">
              <a:prstClr val="black">
                <a:alpha val="40000"/>
              </a:prstClr>
            </a:outerShdw>
          </a:effectLst>
        </p:spPr>
        <p:txBody>
          <a:bodyPr wrap="square">
            <a:spAutoFit/>
          </a:bodyPr>
          <a:lstStyle/>
          <a:p>
            <a:pPr algn="ctr">
              <a:lnSpc>
                <a:spcPts val="7000"/>
              </a:lnSpc>
            </a:pPr>
            <a:r>
              <a:rPr lang="pt-BR" sz="6600" dirty="0">
                <a:solidFill>
                  <a:schemeClr val="bg1"/>
                </a:solidFill>
              </a:rPr>
              <a:t> </a:t>
            </a:r>
          </a:p>
          <a:p>
            <a:pPr algn="ctr">
              <a:lnSpc>
                <a:spcPts val="7000"/>
              </a:lnSpc>
            </a:pPr>
            <a:endParaRPr lang="pt-BR" sz="800" dirty="0">
              <a:solidFill>
                <a:schemeClr val="bg1"/>
              </a:solidFill>
            </a:endParaRPr>
          </a:p>
        </p:txBody>
      </p:sp>
      <p:sp>
        <p:nvSpPr>
          <p:cNvPr id="17" name="Retângulo 16"/>
          <p:cNvSpPr/>
          <p:nvPr/>
        </p:nvSpPr>
        <p:spPr>
          <a:xfrm>
            <a:off x="2456901" y="2475900"/>
            <a:ext cx="7536938" cy="1887696"/>
          </a:xfrm>
          <a:prstGeom prst="rect">
            <a:avLst/>
          </a:prstGeom>
          <a:effectLst>
            <a:outerShdw blurRad="50800" dist="38100" dir="2700000" algn="tl" rotWithShape="0">
              <a:prstClr val="black">
                <a:alpha val="40000"/>
              </a:prstClr>
            </a:outerShdw>
          </a:effectLst>
        </p:spPr>
        <p:txBody>
          <a:bodyPr wrap="square">
            <a:spAutoFit/>
          </a:bodyPr>
          <a:lstStyle/>
          <a:p>
            <a:pPr algn="ctr">
              <a:lnSpc>
                <a:spcPts val="7000"/>
              </a:lnSpc>
            </a:pPr>
            <a:r>
              <a:rPr lang="pt-BR" sz="6600" dirty="0">
                <a:solidFill>
                  <a:schemeClr val="bg1"/>
                </a:solidFill>
              </a:rPr>
              <a:t>PRE-INSTALACIÓN TIPO DE PARED</a:t>
            </a:r>
          </a:p>
        </p:txBody>
      </p:sp>
    </p:spTree>
    <p:extLst>
      <p:ext uri="{BB962C8B-B14F-4D97-AF65-F5344CB8AC3E}">
        <p14:creationId xmlns:p14="http://schemas.microsoft.com/office/powerpoint/2010/main" val="12805330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6096000" y="605469"/>
            <a:ext cx="3068084" cy="369332"/>
          </a:xfrm>
          <a:prstGeom prst="rect">
            <a:avLst/>
          </a:prstGeom>
        </p:spPr>
        <p:txBody>
          <a:bodyPr wrap="none">
            <a:spAutoFit/>
          </a:bodyPr>
          <a:lstStyle/>
          <a:p>
            <a:pPr algn="ctr"/>
            <a:r>
              <a:rPr lang="pt-BR" dirty="0">
                <a:solidFill>
                  <a:schemeClr val="bg2">
                    <a:lumMod val="50000"/>
                  </a:schemeClr>
                </a:solidFill>
                <a:cs typeface="Arial" panose="020B0604020202020204" pitchFamily="34" charset="0"/>
              </a:rPr>
              <a:t>PERFORACIÓN QUE ATRAVIESA</a:t>
            </a:r>
          </a:p>
        </p:txBody>
      </p:sp>
      <p:sp>
        <p:nvSpPr>
          <p:cNvPr id="11"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3200" dirty="0">
                <a:solidFill>
                  <a:srgbClr val="2B767D"/>
                </a:solidFill>
                <a:ea typeface="SimHei" panose="02010609060101010101" pitchFamily="49" charset="-122"/>
              </a:rPr>
              <a:t> </a:t>
            </a:r>
          </a:p>
          <a:p>
            <a:pPr marL="0" indent="0" algn="just">
              <a:buNone/>
            </a:pPr>
            <a:endParaRPr lang="es-ES" sz="3200" dirty="0">
              <a:solidFill>
                <a:srgbClr val="2B767D"/>
              </a:solidFill>
              <a:ea typeface="SimHei" panose="02010609060101010101" pitchFamily="49" charset="-122"/>
            </a:endParaRPr>
          </a:p>
        </p:txBody>
      </p:sp>
      <p:sp>
        <p:nvSpPr>
          <p:cNvPr id="12" name="Retângulo 11"/>
          <p:cNvSpPr/>
          <p:nvPr/>
        </p:nvSpPr>
        <p:spPr>
          <a:xfrm>
            <a:off x="642119" y="1279230"/>
            <a:ext cx="4158482" cy="584775"/>
          </a:xfrm>
          <a:prstGeom prst="rect">
            <a:avLst/>
          </a:prstGeom>
        </p:spPr>
        <p:txBody>
          <a:bodyPr wrap="square">
            <a:spAutoFit/>
          </a:bodyPr>
          <a:lstStyle/>
          <a:p>
            <a:pPr lvl="0" eaLnBrk="0" fontAlgn="base" hangingPunct="0">
              <a:spcBef>
                <a:spcPct val="0"/>
              </a:spcBef>
              <a:spcAft>
                <a:spcPct val="0"/>
              </a:spcAft>
            </a:pPr>
            <a:r>
              <a:rPr lang="es-ES" altLang="pt-BR" sz="3200" dirty="0">
                <a:solidFill>
                  <a:srgbClr val="2B767D"/>
                </a:solidFill>
                <a:ea typeface="Calibri" panose="020F0502020204030204" pitchFamily="34" charset="0"/>
                <a:cs typeface="Arial" panose="020B0604020202020204" pitchFamily="34" charset="0"/>
              </a:rPr>
              <a:t>PARED DE ALBAÑILERÍA</a:t>
            </a:r>
          </a:p>
        </p:txBody>
      </p:sp>
      <p:pic>
        <p:nvPicPr>
          <p:cNvPr id="3076" name="Picture 4" descr="https://imagens-revista.vivadecora.com.br/uploads/2020/01/aplicaco-de-gesso-liso-em-reboco-orcamento-D_NQ_NP_888679-MLB26601238295_012018-F.jpg"/>
          <p:cNvPicPr>
            <a:picLocks noChangeAspect="1" noChangeArrowheads="1"/>
          </p:cNvPicPr>
          <p:nvPr/>
        </p:nvPicPr>
        <p:blipFill rotWithShape="1">
          <a:blip r:embed="rId2">
            <a:extLst>
              <a:ext uri="{28A0092B-C50C-407E-A947-70E740481C1C}">
                <a14:useLocalDpi xmlns:a14="http://schemas.microsoft.com/office/drawing/2010/main" val="0"/>
              </a:ext>
            </a:extLst>
          </a:blip>
          <a:srcRect l="24314" t="432"/>
          <a:stretch/>
        </p:blipFill>
        <p:spPr bwMode="auto">
          <a:xfrm>
            <a:off x="642118" y="1962019"/>
            <a:ext cx="2867576" cy="2514937"/>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324" y="2981032"/>
            <a:ext cx="4452974" cy="3389308"/>
          </a:xfrm>
          <a:prstGeom prst="rect">
            <a:avLst/>
          </a:prstGeom>
        </p:spPr>
      </p:pic>
      <p:pic>
        <p:nvPicPr>
          <p:cNvPr id="23" name="Imagem 22"/>
          <p:cNvPicPr>
            <a:picLocks noChangeAspect="1"/>
          </p:cNvPicPr>
          <p:nvPr/>
        </p:nvPicPr>
        <p:blipFill rotWithShape="1">
          <a:blip r:embed="rId4" cstate="print">
            <a:extLst>
              <a:ext uri="{28A0092B-C50C-407E-A947-70E740481C1C}">
                <a14:useLocalDpi xmlns:a14="http://schemas.microsoft.com/office/drawing/2010/main" val="0"/>
              </a:ext>
            </a:extLst>
          </a:blip>
          <a:srcRect r="-2252" b="23332"/>
          <a:stretch/>
        </p:blipFill>
        <p:spPr>
          <a:xfrm>
            <a:off x="5433119" y="1083484"/>
            <a:ext cx="5800557" cy="3795095"/>
          </a:xfrm>
          <a:prstGeom prst="rect">
            <a:avLst/>
          </a:prstGeom>
        </p:spPr>
      </p:pic>
      <p:sp>
        <p:nvSpPr>
          <p:cNvPr id="3" name="Retângulo 2"/>
          <p:cNvSpPr/>
          <p:nvPr/>
        </p:nvSpPr>
        <p:spPr>
          <a:xfrm>
            <a:off x="5984583" y="5356594"/>
            <a:ext cx="6096000" cy="923330"/>
          </a:xfrm>
          <a:prstGeom prst="rect">
            <a:avLst/>
          </a:prstGeom>
        </p:spPr>
        <p:txBody>
          <a:bodyPr>
            <a:spAutoFit/>
          </a:bodyPr>
          <a:lstStyle/>
          <a:p>
            <a:r>
              <a:rPr lang="es-ES" dirty="0">
                <a:solidFill>
                  <a:schemeClr val="bg2">
                    <a:lumMod val="50000"/>
                  </a:schemeClr>
                </a:solidFill>
              </a:rPr>
              <a:t>NOTA: Tubos corrugados, elementos de fijación y cajas de conexiones (artículos amarillos), suministrados e instalados por el cliente.</a:t>
            </a:r>
            <a:endParaRPr lang="pt-BR" dirty="0">
              <a:solidFill>
                <a:schemeClr val="bg2">
                  <a:lumMod val="50000"/>
                </a:schemeClr>
              </a:solidFill>
            </a:endParaRPr>
          </a:p>
        </p:txBody>
      </p:sp>
      <p:grpSp>
        <p:nvGrpSpPr>
          <p:cNvPr id="4" name="Grupo 11">
            <a:extLst>
              <a:ext uri="{FF2B5EF4-FFF2-40B4-BE49-F238E27FC236}">
                <a16:creationId xmlns:a16="http://schemas.microsoft.com/office/drawing/2014/main" id="{22EBA9E9-3FCA-62BF-5838-601F187C8F0B}"/>
              </a:ext>
            </a:extLst>
          </p:cNvPr>
          <p:cNvGrpSpPr/>
          <p:nvPr/>
        </p:nvGrpSpPr>
        <p:grpSpPr>
          <a:xfrm>
            <a:off x="1" y="-34583"/>
            <a:ext cx="12192000" cy="1100339"/>
            <a:chOff x="1" y="-34583"/>
            <a:chExt cx="12192000" cy="1100339"/>
          </a:xfrm>
        </p:grpSpPr>
        <p:pic>
          <p:nvPicPr>
            <p:cNvPr id="5" name="Imagem 4">
              <a:extLst>
                <a:ext uri="{FF2B5EF4-FFF2-40B4-BE49-F238E27FC236}">
                  <a16:creationId xmlns:a16="http://schemas.microsoft.com/office/drawing/2014/main" id="{24678F31-4629-8B1B-ACC3-E57E9F7426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7" name="Imagem 6">
              <a:extLst>
                <a:ext uri="{FF2B5EF4-FFF2-40B4-BE49-F238E27FC236}">
                  <a16:creationId xmlns:a16="http://schemas.microsoft.com/office/drawing/2014/main" id="{F9F67BDE-B221-89CC-61AC-BFBBE7C759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8" name="Imagem 7">
              <a:extLst>
                <a:ext uri="{FF2B5EF4-FFF2-40B4-BE49-F238E27FC236}">
                  <a16:creationId xmlns:a16="http://schemas.microsoft.com/office/drawing/2014/main" id="{7E90EC89-AE4F-BF29-BC36-879214960A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2727994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m 22"/>
          <p:cNvPicPr>
            <a:picLocks noChangeAspect="1"/>
          </p:cNvPicPr>
          <p:nvPr/>
        </p:nvPicPr>
        <p:blipFill rotWithShape="1">
          <a:blip r:embed="rId2" cstate="print">
            <a:extLst>
              <a:ext uri="{28A0092B-C50C-407E-A947-70E740481C1C}">
                <a14:useLocalDpi xmlns:a14="http://schemas.microsoft.com/office/drawing/2010/main" val="0"/>
              </a:ext>
            </a:extLst>
          </a:blip>
          <a:srcRect l="-668" t="12781" r="-3841" b="27841"/>
          <a:stretch/>
        </p:blipFill>
        <p:spPr>
          <a:xfrm>
            <a:off x="6096001" y="1985608"/>
            <a:ext cx="4419600" cy="2939143"/>
          </a:xfrm>
          <a:prstGeom prst="rect">
            <a:avLst/>
          </a:prstGeom>
        </p:spPr>
      </p:pic>
      <p:sp>
        <p:nvSpPr>
          <p:cNvPr id="6" name="Retângulo 5"/>
          <p:cNvSpPr/>
          <p:nvPr/>
        </p:nvSpPr>
        <p:spPr>
          <a:xfrm>
            <a:off x="5992007" y="1216386"/>
            <a:ext cx="3422347" cy="369332"/>
          </a:xfrm>
          <a:prstGeom prst="rect">
            <a:avLst/>
          </a:prstGeom>
        </p:spPr>
        <p:txBody>
          <a:bodyPr wrap="none">
            <a:spAutoFit/>
          </a:bodyPr>
          <a:lstStyle/>
          <a:p>
            <a:pPr algn="ctr"/>
            <a:r>
              <a:rPr lang="pt-BR" dirty="0">
                <a:solidFill>
                  <a:schemeClr val="bg2">
                    <a:lumMod val="50000"/>
                  </a:schemeClr>
                </a:solidFill>
                <a:cs typeface="Arial" panose="020B0604020202020204" pitchFamily="34" charset="0"/>
              </a:rPr>
              <a:t>PERFORACIÓN QUE NO ATRAVIESA</a:t>
            </a:r>
          </a:p>
        </p:txBody>
      </p:sp>
      <p:sp>
        <p:nvSpPr>
          <p:cNvPr id="11"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3200" dirty="0">
                <a:solidFill>
                  <a:srgbClr val="2B767D"/>
                </a:solidFill>
                <a:ea typeface="SimHei" panose="02010609060101010101" pitchFamily="49" charset="-122"/>
              </a:rPr>
              <a:t> </a:t>
            </a:r>
          </a:p>
          <a:p>
            <a:pPr marL="0" indent="0" algn="just">
              <a:buNone/>
            </a:pPr>
            <a:endParaRPr lang="es-ES" sz="3200" dirty="0">
              <a:solidFill>
                <a:srgbClr val="2B767D"/>
              </a:solidFill>
              <a:ea typeface="SimHei" panose="02010609060101010101" pitchFamily="49" charset="-122"/>
            </a:endParaRPr>
          </a:p>
        </p:txBody>
      </p:sp>
      <p:sp>
        <p:nvSpPr>
          <p:cNvPr id="12" name="Retângulo 11"/>
          <p:cNvSpPr/>
          <p:nvPr/>
        </p:nvSpPr>
        <p:spPr>
          <a:xfrm>
            <a:off x="642118" y="1279230"/>
            <a:ext cx="4358507" cy="584775"/>
          </a:xfrm>
          <a:prstGeom prst="rect">
            <a:avLst/>
          </a:prstGeom>
        </p:spPr>
        <p:txBody>
          <a:bodyPr wrap="square">
            <a:spAutoFit/>
          </a:bodyPr>
          <a:lstStyle/>
          <a:p>
            <a:pPr lvl="0" eaLnBrk="0" fontAlgn="base" hangingPunct="0">
              <a:spcBef>
                <a:spcPct val="0"/>
              </a:spcBef>
              <a:spcAft>
                <a:spcPct val="0"/>
              </a:spcAft>
            </a:pPr>
            <a:r>
              <a:rPr lang="es-ES" altLang="pt-BR" sz="3200" dirty="0">
                <a:solidFill>
                  <a:srgbClr val="2B767D"/>
                </a:solidFill>
                <a:ea typeface="Calibri" panose="020F0502020204030204" pitchFamily="34" charset="0"/>
                <a:cs typeface="Arial" panose="020B0604020202020204" pitchFamily="34" charset="0"/>
              </a:rPr>
              <a:t>PARED DE ALBAÑILERÍA</a:t>
            </a:r>
          </a:p>
        </p:txBody>
      </p:sp>
      <p:pic>
        <p:nvPicPr>
          <p:cNvPr id="19" name="Picture 4" descr="https://imagens-revista.vivadecora.com.br/uploads/2020/01/aplicaco-de-gesso-liso-em-reboco-orcamento-D_NQ_NP_888679-MLB26601238295_012018-F.jpg"/>
          <p:cNvPicPr>
            <a:picLocks noChangeAspect="1" noChangeArrowheads="1"/>
          </p:cNvPicPr>
          <p:nvPr/>
        </p:nvPicPr>
        <p:blipFill rotWithShape="1">
          <a:blip r:embed="rId3">
            <a:extLst>
              <a:ext uri="{28A0092B-C50C-407E-A947-70E740481C1C}">
                <a14:useLocalDpi xmlns:a14="http://schemas.microsoft.com/office/drawing/2010/main" val="0"/>
              </a:ext>
            </a:extLst>
          </a:blip>
          <a:srcRect l="24313" t="2156" r="21097"/>
          <a:stretch/>
        </p:blipFill>
        <p:spPr bwMode="auto">
          <a:xfrm>
            <a:off x="436452" y="1863555"/>
            <a:ext cx="2068286" cy="2471395"/>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m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627" y="2909116"/>
            <a:ext cx="4452974" cy="3389308"/>
          </a:xfrm>
          <a:prstGeom prst="rect">
            <a:avLst/>
          </a:prstGeom>
        </p:spPr>
      </p:pic>
      <p:sp>
        <p:nvSpPr>
          <p:cNvPr id="2" name="Retângulo 1"/>
          <p:cNvSpPr/>
          <p:nvPr/>
        </p:nvSpPr>
        <p:spPr>
          <a:xfrm>
            <a:off x="5871953" y="5509307"/>
            <a:ext cx="6096000" cy="923330"/>
          </a:xfrm>
          <a:prstGeom prst="rect">
            <a:avLst/>
          </a:prstGeom>
        </p:spPr>
        <p:txBody>
          <a:bodyPr>
            <a:spAutoFit/>
          </a:bodyPr>
          <a:lstStyle/>
          <a:p>
            <a:r>
              <a:rPr lang="es-ES" dirty="0">
                <a:solidFill>
                  <a:schemeClr val="bg2">
                    <a:lumMod val="50000"/>
                  </a:schemeClr>
                </a:solidFill>
              </a:rPr>
              <a:t>NOTA: Tubos corrugados, elementos de fijación y cajas de conexiones (artículos amarillos), suministrados e instalados por el cliente.</a:t>
            </a:r>
            <a:endParaRPr lang="pt-BR" dirty="0">
              <a:solidFill>
                <a:schemeClr val="bg2">
                  <a:lumMod val="50000"/>
                </a:schemeClr>
              </a:solidFill>
            </a:endParaRPr>
          </a:p>
        </p:txBody>
      </p:sp>
      <p:grpSp>
        <p:nvGrpSpPr>
          <p:cNvPr id="3" name="Grupo 11">
            <a:extLst>
              <a:ext uri="{FF2B5EF4-FFF2-40B4-BE49-F238E27FC236}">
                <a16:creationId xmlns:a16="http://schemas.microsoft.com/office/drawing/2014/main" id="{ADCC4ADA-D7C2-C06D-7BC9-418DA40BFE14}"/>
              </a:ext>
            </a:extLst>
          </p:cNvPr>
          <p:cNvGrpSpPr/>
          <p:nvPr/>
        </p:nvGrpSpPr>
        <p:grpSpPr>
          <a:xfrm>
            <a:off x="1" y="-34583"/>
            <a:ext cx="12192000" cy="1100339"/>
            <a:chOff x="1" y="-34583"/>
            <a:chExt cx="12192000" cy="1100339"/>
          </a:xfrm>
        </p:grpSpPr>
        <p:pic>
          <p:nvPicPr>
            <p:cNvPr id="4" name="Imagem 3">
              <a:extLst>
                <a:ext uri="{FF2B5EF4-FFF2-40B4-BE49-F238E27FC236}">
                  <a16:creationId xmlns:a16="http://schemas.microsoft.com/office/drawing/2014/main" id="{0E4AFBF0-1D1A-BCB4-E1D7-E847D51C8B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5" name="Imagem 4">
              <a:extLst>
                <a:ext uri="{FF2B5EF4-FFF2-40B4-BE49-F238E27FC236}">
                  <a16:creationId xmlns:a16="http://schemas.microsoft.com/office/drawing/2014/main" id="{32399B10-588E-12F8-1603-49D1F19F72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7" name="Imagem 6">
              <a:extLst>
                <a:ext uri="{FF2B5EF4-FFF2-40B4-BE49-F238E27FC236}">
                  <a16:creationId xmlns:a16="http://schemas.microsoft.com/office/drawing/2014/main" id="{8FA3C545-5C71-919E-1C27-062FB2F942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32147437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1">
            <a:extLst>
              <a:ext uri="{FF2B5EF4-FFF2-40B4-BE49-F238E27FC236}">
                <a16:creationId xmlns:a16="http://schemas.microsoft.com/office/drawing/2014/main" id="{3A81405E-F24F-7C15-5E48-7FB8EEBBC487}"/>
              </a:ext>
            </a:extLst>
          </p:cNvPr>
          <p:cNvGrpSpPr/>
          <p:nvPr/>
        </p:nvGrpSpPr>
        <p:grpSpPr>
          <a:xfrm>
            <a:off x="1" y="-34583"/>
            <a:ext cx="12192000" cy="1100339"/>
            <a:chOff x="1" y="-34583"/>
            <a:chExt cx="12192000" cy="1100339"/>
          </a:xfrm>
        </p:grpSpPr>
        <p:pic>
          <p:nvPicPr>
            <p:cNvPr id="5" name="Imagem 4">
              <a:extLst>
                <a:ext uri="{FF2B5EF4-FFF2-40B4-BE49-F238E27FC236}">
                  <a16:creationId xmlns:a16="http://schemas.microsoft.com/office/drawing/2014/main" id="{3912B2D1-B79D-73A6-FC94-5027FEFF65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6" name="Imagem 5">
              <a:extLst>
                <a:ext uri="{FF2B5EF4-FFF2-40B4-BE49-F238E27FC236}">
                  <a16:creationId xmlns:a16="http://schemas.microsoft.com/office/drawing/2014/main" id="{87BB528B-92A8-0FEB-C81D-6BCFF9FA07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7" name="Imagem 6">
              <a:extLst>
                <a:ext uri="{FF2B5EF4-FFF2-40B4-BE49-F238E27FC236}">
                  <a16:creationId xmlns:a16="http://schemas.microsoft.com/office/drawing/2014/main" id="{EB0A6377-CC5F-AF77-1B72-40A7BE448D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pic>
        <p:nvPicPr>
          <p:cNvPr id="2" name="Imagem 1"/>
          <p:cNvPicPr>
            <a:picLocks noChangeAspect="1"/>
          </p:cNvPicPr>
          <p:nvPr/>
        </p:nvPicPr>
        <p:blipFill rotWithShape="1">
          <a:blip r:embed="rId5" cstate="print">
            <a:extLst>
              <a:ext uri="{28A0092B-C50C-407E-A947-70E740481C1C}">
                <a14:useLocalDpi xmlns:a14="http://schemas.microsoft.com/office/drawing/2010/main" val="0"/>
              </a:ext>
            </a:extLst>
          </a:blip>
          <a:srcRect t="6989" r="-470"/>
          <a:stretch/>
        </p:blipFill>
        <p:spPr>
          <a:xfrm>
            <a:off x="3384002" y="1571617"/>
            <a:ext cx="5423997" cy="5220887"/>
          </a:xfrm>
          <a:prstGeom prst="rect">
            <a:avLst/>
          </a:prstGeom>
        </p:spPr>
      </p:pic>
      <p:sp>
        <p:nvSpPr>
          <p:cNvPr id="22" name="Retângulo 21"/>
          <p:cNvSpPr/>
          <p:nvPr/>
        </p:nvSpPr>
        <p:spPr>
          <a:xfrm>
            <a:off x="642119" y="1279230"/>
            <a:ext cx="4272782" cy="584775"/>
          </a:xfrm>
          <a:prstGeom prst="rect">
            <a:avLst/>
          </a:prstGeom>
        </p:spPr>
        <p:txBody>
          <a:bodyPr wrap="square">
            <a:spAutoFit/>
          </a:bodyPr>
          <a:lstStyle/>
          <a:p>
            <a:pPr lvl="0" eaLnBrk="0" fontAlgn="base" hangingPunct="0">
              <a:spcBef>
                <a:spcPct val="0"/>
              </a:spcBef>
              <a:spcAft>
                <a:spcPct val="0"/>
              </a:spcAft>
            </a:pPr>
            <a:r>
              <a:rPr lang="es-ES" altLang="pt-BR" sz="3200" dirty="0">
                <a:solidFill>
                  <a:srgbClr val="2B767D"/>
                </a:solidFill>
                <a:ea typeface="Calibri" panose="020F0502020204030204" pitchFamily="34" charset="0"/>
                <a:cs typeface="Arial" panose="020B0604020202020204" pitchFamily="34" charset="0"/>
              </a:rPr>
              <a:t>PARED DRYWALL (YESO)</a:t>
            </a:r>
          </a:p>
        </p:txBody>
      </p:sp>
      <p:pic>
        <p:nvPicPr>
          <p:cNvPr id="23" name="Picture 2" descr="MARTINS DIVISÓRIA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7098" y="2013819"/>
            <a:ext cx="3788792" cy="3788793"/>
          </a:xfrm>
          <a:prstGeom prst="rect">
            <a:avLst/>
          </a:prstGeom>
          <a:noFill/>
          <a:extLst>
            <a:ext uri="{909E8E84-426E-40DD-AFC4-6F175D3DCCD1}">
              <a14:hiddenFill xmlns:a14="http://schemas.microsoft.com/office/drawing/2010/main">
                <a:solidFill>
                  <a:srgbClr val="FFFFFF"/>
                </a:solidFill>
              </a14:hiddenFill>
            </a:ext>
          </a:extLst>
        </p:spPr>
      </p:pic>
      <p:sp>
        <p:nvSpPr>
          <p:cNvPr id="24" name="Retângulo 23"/>
          <p:cNvSpPr/>
          <p:nvPr/>
        </p:nvSpPr>
        <p:spPr>
          <a:xfrm>
            <a:off x="6963886" y="1117371"/>
            <a:ext cx="4304448" cy="369332"/>
          </a:xfrm>
          <a:prstGeom prst="rect">
            <a:avLst/>
          </a:prstGeom>
        </p:spPr>
        <p:txBody>
          <a:bodyPr wrap="none">
            <a:spAutoFit/>
          </a:bodyPr>
          <a:lstStyle/>
          <a:p>
            <a:pPr algn="ctr"/>
            <a:r>
              <a:rPr lang="pt-BR" dirty="0">
                <a:solidFill>
                  <a:schemeClr val="bg2">
                    <a:lumMod val="50000"/>
                  </a:schemeClr>
                </a:solidFill>
                <a:cs typeface="Arial" panose="020B0604020202020204" pitchFamily="34" charset="0"/>
              </a:rPr>
              <a:t>PERFORACIÓN EN LA ESTRUTURA METÁLICA</a:t>
            </a:r>
          </a:p>
        </p:txBody>
      </p:sp>
      <p:sp>
        <p:nvSpPr>
          <p:cNvPr id="15" name="CaixaDeTexto 14"/>
          <p:cNvSpPr txBox="1"/>
          <p:nvPr/>
        </p:nvSpPr>
        <p:spPr>
          <a:xfrm>
            <a:off x="8857622" y="2641158"/>
            <a:ext cx="2792794" cy="923330"/>
          </a:xfrm>
          <a:prstGeom prst="rect">
            <a:avLst/>
          </a:prstGeom>
          <a:noFill/>
        </p:spPr>
        <p:txBody>
          <a:bodyPr wrap="square" rtlCol="0">
            <a:spAutoFit/>
          </a:bodyPr>
          <a:lstStyle/>
          <a:p>
            <a:r>
              <a:rPr lang="es-ES" dirty="0">
                <a:solidFill>
                  <a:schemeClr val="bg2">
                    <a:lumMod val="50000"/>
                  </a:schemeClr>
                </a:solidFill>
                <a:latin typeface="Calibri" panose="020F0502020204030204" pitchFamily="34" charset="0"/>
              </a:rPr>
              <a:t>La Lámpara quirúrgica debe montarse con anclaje a la estructura metálica.</a:t>
            </a:r>
            <a:endParaRPr lang="pt-BR" dirty="0">
              <a:solidFill>
                <a:schemeClr val="bg2">
                  <a:lumMod val="50000"/>
                </a:schemeClr>
              </a:solidFill>
              <a:latin typeface="Calibri" panose="020F0502020204030204" pitchFamily="34" charset="0"/>
            </a:endParaRPr>
          </a:p>
        </p:txBody>
      </p:sp>
      <p:sp>
        <p:nvSpPr>
          <p:cNvPr id="3" name="Retângulo 2"/>
          <p:cNvSpPr/>
          <p:nvPr/>
        </p:nvSpPr>
        <p:spPr>
          <a:xfrm>
            <a:off x="6520381" y="5611786"/>
            <a:ext cx="5384522" cy="923330"/>
          </a:xfrm>
          <a:prstGeom prst="rect">
            <a:avLst/>
          </a:prstGeom>
        </p:spPr>
        <p:txBody>
          <a:bodyPr wrap="square">
            <a:spAutoFit/>
          </a:bodyPr>
          <a:lstStyle/>
          <a:p>
            <a:r>
              <a:rPr lang="es-ES" dirty="0">
                <a:solidFill>
                  <a:schemeClr val="bg2">
                    <a:lumMod val="50000"/>
                  </a:schemeClr>
                </a:solidFill>
              </a:rPr>
              <a:t>NOTA: Tubos corrugados, elementos de fijación y cajas de conexiones, suministrados e instalados por el cliente.</a:t>
            </a:r>
            <a:endParaRPr lang="pt-BR" dirty="0">
              <a:solidFill>
                <a:schemeClr val="bg2">
                  <a:lumMod val="50000"/>
                </a:schemeClr>
              </a:solidFill>
            </a:endParaRPr>
          </a:p>
        </p:txBody>
      </p:sp>
    </p:spTree>
    <p:extLst>
      <p:ext uri="{BB962C8B-B14F-4D97-AF65-F5344CB8AC3E}">
        <p14:creationId xmlns:p14="http://schemas.microsoft.com/office/powerpoint/2010/main" val="15393759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1">
            <a:extLst>
              <a:ext uri="{FF2B5EF4-FFF2-40B4-BE49-F238E27FC236}">
                <a16:creationId xmlns:a16="http://schemas.microsoft.com/office/drawing/2014/main" id="{F5B3E7FA-3895-B50D-728D-1B28242F604B}"/>
              </a:ext>
            </a:extLst>
          </p:cNvPr>
          <p:cNvGrpSpPr/>
          <p:nvPr/>
        </p:nvGrpSpPr>
        <p:grpSpPr>
          <a:xfrm>
            <a:off x="1" y="-34583"/>
            <a:ext cx="12192000" cy="1100339"/>
            <a:chOff x="1" y="-34583"/>
            <a:chExt cx="12192000" cy="1100339"/>
          </a:xfrm>
        </p:grpSpPr>
        <p:pic>
          <p:nvPicPr>
            <p:cNvPr id="5" name="Imagem 4">
              <a:extLst>
                <a:ext uri="{FF2B5EF4-FFF2-40B4-BE49-F238E27FC236}">
                  <a16:creationId xmlns:a16="http://schemas.microsoft.com/office/drawing/2014/main" id="{6E4859CE-F1E1-AEFA-0283-C33A0885F6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6" name="Imagem 5">
              <a:extLst>
                <a:ext uri="{FF2B5EF4-FFF2-40B4-BE49-F238E27FC236}">
                  <a16:creationId xmlns:a16="http://schemas.microsoft.com/office/drawing/2014/main" id="{27E64C18-94F6-D195-23BC-13EE7C41CD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7" name="Imagem 6">
              <a:extLst>
                <a:ext uri="{FF2B5EF4-FFF2-40B4-BE49-F238E27FC236}">
                  <a16:creationId xmlns:a16="http://schemas.microsoft.com/office/drawing/2014/main" id="{9FEBC37F-C769-D9A0-CB45-922B2AFB48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
        <p:nvSpPr>
          <p:cNvPr id="22" name="Retângulo 21"/>
          <p:cNvSpPr/>
          <p:nvPr/>
        </p:nvSpPr>
        <p:spPr>
          <a:xfrm>
            <a:off x="642118" y="1279230"/>
            <a:ext cx="4320407" cy="584775"/>
          </a:xfrm>
          <a:prstGeom prst="rect">
            <a:avLst/>
          </a:prstGeom>
        </p:spPr>
        <p:txBody>
          <a:bodyPr wrap="square">
            <a:spAutoFit/>
          </a:bodyPr>
          <a:lstStyle/>
          <a:p>
            <a:pPr lvl="0" eaLnBrk="0" fontAlgn="base" hangingPunct="0">
              <a:spcBef>
                <a:spcPct val="0"/>
              </a:spcBef>
              <a:spcAft>
                <a:spcPct val="0"/>
              </a:spcAft>
            </a:pPr>
            <a:r>
              <a:rPr lang="es-ES" altLang="pt-BR" sz="3200" dirty="0">
                <a:solidFill>
                  <a:srgbClr val="2B767D"/>
                </a:solidFill>
                <a:ea typeface="Calibri" panose="020F0502020204030204" pitchFamily="34" charset="0"/>
                <a:cs typeface="Arial" panose="020B0604020202020204" pitchFamily="34" charset="0"/>
              </a:rPr>
              <a:t>PARED DRYWALL (YESO)</a:t>
            </a:r>
          </a:p>
        </p:txBody>
      </p:sp>
      <p:sp>
        <p:nvSpPr>
          <p:cNvPr id="24" name="Retângulo 23"/>
          <p:cNvSpPr/>
          <p:nvPr/>
        </p:nvSpPr>
        <p:spPr>
          <a:xfrm>
            <a:off x="8745213" y="1279230"/>
            <a:ext cx="2685800" cy="369332"/>
          </a:xfrm>
          <a:prstGeom prst="rect">
            <a:avLst/>
          </a:prstGeom>
        </p:spPr>
        <p:txBody>
          <a:bodyPr wrap="none">
            <a:spAutoFit/>
          </a:bodyPr>
          <a:lstStyle/>
          <a:p>
            <a:pPr algn="ctr"/>
            <a:r>
              <a:rPr lang="pt-BR" dirty="0">
                <a:solidFill>
                  <a:schemeClr val="bg2">
                    <a:lumMod val="50000"/>
                  </a:schemeClr>
                </a:solidFill>
                <a:cs typeface="Arial" panose="020B0604020202020204" pitchFamily="34" charset="0"/>
              </a:rPr>
              <a:t>DETALLES ESTRUCTURALES</a:t>
            </a:r>
          </a:p>
        </p:txBody>
      </p:sp>
      <p:pic>
        <p:nvPicPr>
          <p:cNvPr id="3" name="Imagem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2688" y="2021002"/>
            <a:ext cx="3439538" cy="4680000"/>
          </a:xfrm>
          <a:prstGeom prst="rect">
            <a:avLst/>
          </a:prstGeom>
        </p:spPr>
      </p:pic>
      <p:pic>
        <p:nvPicPr>
          <p:cNvPr id="2" name="Imagem 1"/>
          <p:cNvPicPr>
            <a:picLocks noChangeAspect="1"/>
          </p:cNvPicPr>
          <p:nvPr/>
        </p:nvPicPr>
        <p:blipFill>
          <a:blip r:embed="rId6"/>
          <a:stretch>
            <a:fillRect/>
          </a:stretch>
        </p:blipFill>
        <p:spPr>
          <a:xfrm>
            <a:off x="1077576" y="2178000"/>
            <a:ext cx="4501326" cy="4680000"/>
          </a:xfrm>
          <a:prstGeom prst="rect">
            <a:avLst/>
          </a:prstGeom>
        </p:spPr>
      </p:pic>
    </p:spTree>
    <p:extLst>
      <p:ext uri="{BB962C8B-B14F-4D97-AF65-F5344CB8AC3E}">
        <p14:creationId xmlns:p14="http://schemas.microsoft.com/office/powerpoint/2010/main" val="13635100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Conteúdo 4">
            <a:extLst>
              <a:ext uri="{FF2B5EF4-FFF2-40B4-BE49-F238E27FC236}">
                <a16:creationId xmlns:a16="http://schemas.microsoft.com/office/drawing/2014/main" id="{B2878080-5842-8784-040C-0237C97181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91" y="-18156"/>
            <a:ext cx="12224890" cy="6875807"/>
          </a:xfrm>
          <a:prstGeom prst="rect">
            <a:avLst/>
          </a:prstGeom>
        </p:spPr>
      </p:pic>
      <p:grpSp>
        <p:nvGrpSpPr>
          <p:cNvPr id="12" name="Grupo 11"/>
          <p:cNvGrpSpPr/>
          <p:nvPr/>
        </p:nvGrpSpPr>
        <p:grpSpPr>
          <a:xfrm>
            <a:off x="302063" y="800498"/>
            <a:ext cx="2274802" cy="5354416"/>
            <a:chOff x="215120" y="1562210"/>
            <a:chExt cx="1486409" cy="3498708"/>
          </a:xfrm>
        </p:grpSpPr>
        <p:pic>
          <p:nvPicPr>
            <p:cNvPr id="14" name="Imagem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452" y="1562210"/>
              <a:ext cx="1043745" cy="731937"/>
            </a:xfrm>
            <a:prstGeom prst="rect">
              <a:avLst/>
            </a:prstGeom>
          </p:spPr>
        </p:pic>
        <p:pic>
          <p:nvPicPr>
            <p:cNvPr id="15" name="Imagem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120" y="4366458"/>
              <a:ext cx="1486409" cy="694460"/>
            </a:xfrm>
            <a:prstGeom prst="rect">
              <a:avLst/>
            </a:prstGeom>
          </p:spPr>
        </p:pic>
      </p:grpSp>
      <p:sp>
        <p:nvSpPr>
          <p:cNvPr id="7" name="Retângulo 6"/>
          <p:cNvSpPr/>
          <p:nvPr/>
        </p:nvSpPr>
        <p:spPr>
          <a:xfrm>
            <a:off x="1697436" y="3166544"/>
            <a:ext cx="8296403" cy="1887696"/>
          </a:xfrm>
          <a:prstGeom prst="rect">
            <a:avLst/>
          </a:prstGeom>
          <a:effectLst>
            <a:outerShdw blurRad="50800" dist="38100" dir="2700000" algn="tl" rotWithShape="0">
              <a:prstClr val="black">
                <a:alpha val="40000"/>
              </a:prstClr>
            </a:outerShdw>
          </a:effectLst>
        </p:spPr>
        <p:txBody>
          <a:bodyPr wrap="square">
            <a:spAutoFit/>
          </a:bodyPr>
          <a:lstStyle/>
          <a:p>
            <a:pPr algn="ctr">
              <a:lnSpc>
                <a:spcPts val="7000"/>
              </a:lnSpc>
            </a:pPr>
            <a:r>
              <a:rPr lang="pt-BR" sz="6600" dirty="0">
                <a:solidFill>
                  <a:schemeClr val="bg1"/>
                </a:solidFill>
              </a:rPr>
              <a:t> </a:t>
            </a:r>
          </a:p>
          <a:p>
            <a:pPr algn="ctr">
              <a:lnSpc>
                <a:spcPts val="7000"/>
              </a:lnSpc>
            </a:pPr>
            <a:endParaRPr lang="pt-BR" sz="800" dirty="0">
              <a:solidFill>
                <a:schemeClr val="bg1"/>
              </a:solidFill>
            </a:endParaRPr>
          </a:p>
        </p:txBody>
      </p:sp>
      <p:sp>
        <p:nvSpPr>
          <p:cNvPr id="17" name="Retângulo 16"/>
          <p:cNvSpPr/>
          <p:nvPr/>
        </p:nvSpPr>
        <p:spPr>
          <a:xfrm>
            <a:off x="200025" y="2664397"/>
            <a:ext cx="11610975" cy="1887696"/>
          </a:xfrm>
          <a:prstGeom prst="rect">
            <a:avLst/>
          </a:prstGeom>
          <a:effectLst>
            <a:outerShdw blurRad="50800" dist="38100" dir="2700000" algn="tl" rotWithShape="0">
              <a:prstClr val="black">
                <a:alpha val="40000"/>
              </a:prstClr>
            </a:outerShdw>
          </a:effectLst>
        </p:spPr>
        <p:txBody>
          <a:bodyPr wrap="square">
            <a:spAutoFit/>
          </a:bodyPr>
          <a:lstStyle/>
          <a:p>
            <a:pPr algn="ctr">
              <a:lnSpc>
                <a:spcPts val="7000"/>
              </a:lnSpc>
            </a:pPr>
            <a:r>
              <a:rPr lang="pt-BR" sz="6600" dirty="0">
                <a:solidFill>
                  <a:schemeClr val="bg1"/>
                </a:solidFill>
              </a:rPr>
              <a:t>PRE-INSTALACIÓN</a:t>
            </a:r>
          </a:p>
          <a:p>
            <a:pPr algn="ctr">
              <a:lnSpc>
                <a:spcPts val="7000"/>
              </a:lnSpc>
            </a:pPr>
            <a:r>
              <a:rPr lang="pt-BR" sz="6600" dirty="0">
                <a:solidFill>
                  <a:schemeClr val="bg1"/>
                </a:solidFill>
              </a:rPr>
              <a:t>PERFORACIÓN QUE ATRAVIESA</a:t>
            </a:r>
          </a:p>
        </p:txBody>
      </p:sp>
    </p:spTree>
    <p:extLst>
      <p:ext uri="{BB962C8B-B14F-4D97-AF65-F5344CB8AC3E}">
        <p14:creationId xmlns:p14="http://schemas.microsoft.com/office/powerpoint/2010/main" val="35258761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Espaço Reservado para Rodapé 1"/>
          <p:cNvSpPr txBox="1">
            <a:spLocks/>
          </p:cNvSpPr>
          <p:nvPr/>
        </p:nvSpPr>
        <p:spPr>
          <a:xfrm>
            <a:off x="10922396" y="6285500"/>
            <a:ext cx="1064352" cy="518277"/>
          </a:xfrm>
          <a:prstGeom prst="rect">
            <a:avLst/>
          </a:prstGeom>
        </p:spPr>
        <p:txBody>
          <a:bodyPr vert="horz" lIns="91440" tIns="45720" rIns="91440" bIns="45720" rtlCol="0" anchor="ctr"/>
          <a:lstStyle>
            <a:defPPr>
              <a:defRPr lang="pt-B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000"/>
              </a:lnSpc>
            </a:pPr>
            <a:endParaRPr lang="pt-BR" kern="600" dirty="0">
              <a:solidFill>
                <a:schemeClr val="bg1"/>
              </a:solidFill>
            </a:endParaRPr>
          </a:p>
        </p:txBody>
      </p:sp>
      <p:sp>
        <p:nvSpPr>
          <p:cNvPr id="11" name="Espaço Reservado para Conteúdo 2"/>
          <p:cNvSpPr txBox="1">
            <a:spLocks/>
          </p:cNvSpPr>
          <p:nvPr/>
        </p:nvSpPr>
        <p:spPr>
          <a:xfrm>
            <a:off x="542365" y="1194084"/>
            <a:ext cx="10801910"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3200" dirty="0">
                <a:solidFill>
                  <a:srgbClr val="2B767D"/>
                </a:solidFill>
                <a:ea typeface="SimHei" panose="02010609060101010101" pitchFamily="49" charset="-122"/>
              </a:rPr>
              <a:t>Dimensiones de perforación para la fijación del equipo.</a:t>
            </a:r>
            <a:endParaRPr lang="pt-BR" sz="3200" dirty="0">
              <a:solidFill>
                <a:srgbClr val="2B767D"/>
              </a:solidFill>
              <a:ea typeface="SimHei" panose="02010609060101010101" pitchFamily="49" charset="-122"/>
            </a:endParaRPr>
          </a:p>
        </p:txBody>
      </p:sp>
      <p:sp>
        <p:nvSpPr>
          <p:cNvPr id="12" name="CaixaDeTexto 11"/>
          <p:cNvSpPr txBox="1"/>
          <p:nvPr/>
        </p:nvSpPr>
        <p:spPr>
          <a:xfrm>
            <a:off x="542366" y="2001605"/>
            <a:ext cx="3910559" cy="923330"/>
          </a:xfrm>
          <a:prstGeom prst="rect">
            <a:avLst/>
          </a:prstGeom>
          <a:noFill/>
        </p:spPr>
        <p:txBody>
          <a:bodyPr wrap="square" rtlCol="0">
            <a:spAutoFit/>
          </a:bodyPr>
          <a:lstStyle/>
          <a:p>
            <a:pPr algn="just"/>
            <a:r>
              <a:rPr lang="pt-BR" dirty="0">
                <a:solidFill>
                  <a:schemeClr val="bg2">
                    <a:lumMod val="50000"/>
                  </a:schemeClr>
                </a:solidFill>
                <a:latin typeface="Calibri" panose="020F0502020204030204" pitchFamily="34" charset="0"/>
              </a:rPr>
              <a:t> </a:t>
            </a:r>
            <a:r>
              <a:rPr lang="es-ES" dirty="0">
                <a:solidFill>
                  <a:schemeClr val="bg2">
                    <a:lumMod val="50000"/>
                  </a:schemeClr>
                </a:solidFill>
                <a:latin typeface="Calibri" panose="020F0502020204030204" pitchFamily="34" charset="0"/>
              </a:rPr>
              <a:t>Para trazar el orificio de fijación de la lámpara quirúrgica, siga los pasos que se muestran a continuación.</a:t>
            </a:r>
          </a:p>
        </p:txBody>
      </p:sp>
      <p:pic>
        <p:nvPicPr>
          <p:cNvPr id="10" name="Image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991" y="3047765"/>
            <a:ext cx="3607308" cy="3607308"/>
          </a:xfrm>
          <a:prstGeom prst="rect">
            <a:avLst/>
          </a:prstGeom>
        </p:spPr>
      </p:pic>
      <p:pic>
        <p:nvPicPr>
          <p:cNvPr id="20" name="Imagem 19"/>
          <p:cNvPicPr>
            <a:picLocks noChangeAspect="1"/>
          </p:cNvPicPr>
          <p:nvPr/>
        </p:nvPicPr>
        <p:blipFill rotWithShape="1">
          <a:blip r:embed="rId3"/>
          <a:srcRect t="1508" r="3779" b="5364"/>
          <a:stretch/>
        </p:blipFill>
        <p:spPr>
          <a:xfrm>
            <a:off x="7925788" y="2102559"/>
            <a:ext cx="4283530" cy="4626591"/>
          </a:xfrm>
          <a:prstGeom prst="rect">
            <a:avLst/>
          </a:prstGeom>
        </p:spPr>
      </p:pic>
      <p:sp>
        <p:nvSpPr>
          <p:cNvPr id="23" name="CaixaDeTexto 22"/>
          <p:cNvSpPr txBox="1"/>
          <p:nvPr/>
        </p:nvSpPr>
        <p:spPr>
          <a:xfrm>
            <a:off x="5154909" y="3651090"/>
            <a:ext cx="2904090" cy="2031325"/>
          </a:xfrm>
          <a:prstGeom prst="rect">
            <a:avLst/>
          </a:prstGeom>
          <a:noFill/>
        </p:spPr>
        <p:txBody>
          <a:bodyPr wrap="square" rtlCol="0">
            <a:spAutoFit/>
          </a:bodyPr>
          <a:lstStyle/>
          <a:p>
            <a:pPr algn="just"/>
            <a:r>
              <a:rPr lang="es-ES" dirty="0">
                <a:solidFill>
                  <a:schemeClr val="bg2">
                    <a:lumMod val="50000"/>
                  </a:schemeClr>
                </a:solidFill>
                <a:latin typeface="Calibri" panose="020F0502020204030204" pitchFamily="34" charset="0"/>
              </a:rPr>
              <a:t>Antes de perforar la pared, asegúrese de que la distancia entre los centros de los agujeros sea de 277 </a:t>
            </a:r>
            <a:r>
              <a:rPr lang="es-ES" dirty="0" err="1">
                <a:solidFill>
                  <a:schemeClr val="bg2">
                    <a:lumMod val="50000"/>
                  </a:schemeClr>
                </a:solidFill>
                <a:latin typeface="Calibri" panose="020F0502020204030204" pitchFamily="34" charset="0"/>
              </a:rPr>
              <a:t>mm.</a:t>
            </a:r>
            <a:r>
              <a:rPr lang="es-ES" dirty="0">
                <a:solidFill>
                  <a:schemeClr val="bg2">
                    <a:lumMod val="50000"/>
                  </a:schemeClr>
                </a:solidFill>
                <a:latin typeface="Calibri" panose="020F0502020204030204" pitchFamily="34" charset="0"/>
              </a:rPr>
              <a:t> Si lo prefieres podemos enviarte una plantilla de perforación.</a:t>
            </a:r>
          </a:p>
        </p:txBody>
      </p:sp>
      <p:grpSp>
        <p:nvGrpSpPr>
          <p:cNvPr id="2" name="Grupo 11">
            <a:extLst>
              <a:ext uri="{FF2B5EF4-FFF2-40B4-BE49-F238E27FC236}">
                <a16:creationId xmlns:a16="http://schemas.microsoft.com/office/drawing/2014/main" id="{6DEBDCD0-43D7-D493-C8FE-873AFA1F04D1}"/>
              </a:ext>
            </a:extLst>
          </p:cNvPr>
          <p:cNvGrpSpPr/>
          <p:nvPr/>
        </p:nvGrpSpPr>
        <p:grpSpPr>
          <a:xfrm>
            <a:off x="1" y="-34583"/>
            <a:ext cx="12192000" cy="1100339"/>
            <a:chOff x="1" y="-34583"/>
            <a:chExt cx="12192000" cy="1100339"/>
          </a:xfrm>
        </p:grpSpPr>
        <p:pic>
          <p:nvPicPr>
            <p:cNvPr id="3" name="Imagem 2">
              <a:extLst>
                <a:ext uri="{FF2B5EF4-FFF2-40B4-BE49-F238E27FC236}">
                  <a16:creationId xmlns:a16="http://schemas.microsoft.com/office/drawing/2014/main" id="{485BA869-83EB-6FDF-8FB7-8153746538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4" name="Imagem 3">
              <a:extLst>
                <a:ext uri="{FF2B5EF4-FFF2-40B4-BE49-F238E27FC236}">
                  <a16:creationId xmlns:a16="http://schemas.microsoft.com/office/drawing/2014/main" id="{378DF225-B3C0-FA91-E769-720324D139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5" name="Imagem 4">
              <a:extLst>
                <a:ext uri="{FF2B5EF4-FFF2-40B4-BE49-F238E27FC236}">
                  <a16:creationId xmlns:a16="http://schemas.microsoft.com/office/drawing/2014/main" id="{46793889-6256-C20C-BBBC-5F6F232EF6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7591396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2040526"/>
            <a:ext cx="11653283" cy="543162"/>
          </a:xfrm>
          <a:prstGeom prst="rect">
            <a:avLst/>
          </a:prstGeom>
        </p:spPr>
        <p:txBody>
          <a:bodyPr wrap="square">
            <a:spAutoFit/>
          </a:bodyPr>
          <a:lstStyle/>
          <a:p>
            <a:pPr marL="228600">
              <a:lnSpc>
                <a:spcPct val="107000"/>
              </a:lnSpc>
              <a:spcAft>
                <a:spcPts val="0"/>
              </a:spcAft>
            </a:pPr>
            <a:r>
              <a:rPr lang="pt-BR" sz="1400" b="1" dirty="0">
                <a:latin typeface="Calibri" panose="020F0502020204030204" pitchFamily="34" charset="0"/>
                <a:ea typeface="Calibri" panose="020F0502020204030204" pitchFamily="34" charset="0"/>
                <a:cs typeface="Times New Roman" panose="02020603050405020304" pitchFamily="18" charset="0"/>
              </a:rPr>
              <a:t> </a:t>
            </a:r>
            <a:endParaRPr lang="pt-BR" sz="1400" dirty="0">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m 5"/>
          <p:cNvPicPr>
            <a:picLocks noChangeAspect="1"/>
          </p:cNvPicPr>
          <p:nvPr/>
        </p:nvPicPr>
        <p:blipFill rotWithShape="1">
          <a:blip r:embed="rId3"/>
          <a:srcRect t="19679" r="77674" b="28014"/>
          <a:stretch/>
        </p:blipFill>
        <p:spPr>
          <a:xfrm>
            <a:off x="6095999" y="1913044"/>
            <a:ext cx="5220586" cy="3711513"/>
          </a:xfrm>
          <a:prstGeom prst="rect">
            <a:avLst/>
          </a:prstGeom>
        </p:spPr>
      </p:pic>
      <p:pic>
        <p:nvPicPr>
          <p:cNvPr id="7" name="Imagem 6"/>
          <p:cNvPicPr>
            <a:picLocks noChangeAspect="1"/>
          </p:cNvPicPr>
          <p:nvPr/>
        </p:nvPicPr>
        <p:blipFill rotWithShape="1">
          <a:blip r:embed="rId4"/>
          <a:srcRect l="3802" t="22150" r="86481" b="46040"/>
          <a:stretch/>
        </p:blipFill>
        <p:spPr>
          <a:xfrm>
            <a:off x="542366" y="1913044"/>
            <a:ext cx="4561369" cy="4530756"/>
          </a:xfrm>
          <a:prstGeom prst="rect">
            <a:avLst/>
          </a:prstGeom>
        </p:spPr>
      </p:pic>
      <p:sp>
        <p:nvSpPr>
          <p:cNvPr id="15" name="Espaço Reservado para Conteúdo 2"/>
          <p:cNvSpPr txBox="1">
            <a:spLocks/>
          </p:cNvSpPr>
          <p:nvPr/>
        </p:nvSpPr>
        <p:spPr>
          <a:xfrm>
            <a:off x="542366" y="1194084"/>
            <a:ext cx="8622416"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err="1">
                <a:solidFill>
                  <a:srgbClr val="2B767D"/>
                </a:solidFill>
                <a:ea typeface="SimHei" panose="02010609060101010101" pitchFamily="49" charset="-122"/>
              </a:rPr>
              <a:t>Herramientas</a:t>
            </a:r>
            <a:r>
              <a:rPr lang="pt-BR" sz="3200" dirty="0">
                <a:solidFill>
                  <a:srgbClr val="2B767D"/>
                </a:solidFill>
                <a:ea typeface="SimHei" panose="02010609060101010101" pitchFamily="49" charset="-122"/>
              </a:rPr>
              <a:t> y </a:t>
            </a:r>
            <a:r>
              <a:rPr lang="pt-BR" sz="3200" dirty="0" err="1">
                <a:solidFill>
                  <a:srgbClr val="2B767D"/>
                </a:solidFill>
                <a:ea typeface="SimHei" panose="02010609060101010101" pitchFamily="49" charset="-122"/>
              </a:rPr>
              <a:t>materiales</a:t>
            </a:r>
            <a:endParaRPr lang="pt-BR" sz="3200" dirty="0">
              <a:solidFill>
                <a:srgbClr val="2B767D"/>
              </a:solidFill>
              <a:ea typeface="SimHei" panose="02010609060101010101" pitchFamily="49" charset="-122"/>
            </a:endParaRPr>
          </a:p>
        </p:txBody>
      </p:sp>
      <p:grpSp>
        <p:nvGrpSpPr>
          <p:cNvPr id="2" name="Grupo 11">
            <a:extLst>
              <a:ext uri="{FF2B5EF4-FFF2-40B4-BE49-F238E27FC236}">
                <a16:creationId xmlns:a16="http://schemas.microsoft.com/office/drawing/2014/main" id="{9BAA441F-190B-5205-2E65-5FD4A0BDE7A5}"/>
              </a:ext>
            </a:extLst>
          </p:cNvPr>
          <p:cNvGrpSpPr/>
          <p:nvPr/>
        </p:nvGrpSpPr>
        <p:grpSpPr>
          <a:xfrm>
            <a:off x="1" y="-34583"/>
            <a:ext cx="12192000" cy="1100339"/>
            <a:chOff x="1" y="-34583"/>
            <a:chExt cx="12192000" cy="1100339"/>
          </a:xfrm>
        </p:grpSpPr>
        <p:pic>
          <p:nvPicPr>
            <p:cNvPr id="4" name="Imagem 3">
              <a:extLst>
                <a:ext uri="{FF2B5EF4-FFF2-40B4-BE49-F238E27FC236}">
                  <a16:creationId xmlns:a16="http://schemas.microsoft.com/office/drawing/2014/main" id="{5C59EE07-F27D-1D4D-1D5B-1959E7A9CF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5" name="Imagem 4">
              <a:extLst>
                <a:ext uri="{FF2B5EF4-FFF2-40B4-BE49-F238E27FC236}">
                  <a16:creationId xmlns:a16="http://schemas.microsoft.com/office/drawing/2014/main" id="{E42209F9-E2A3-E6DD-5E42-9B73121035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8" name="Imagem 7">
              <a:extLst>
                <a:ext uri="{FF2B5EF4-FFF2-40B4-BE49-F238E27FC236}">
                  <a16:creationId xmlns:a16="http://schemas.microsoft.com/office/drawing/2014/main" id="{BF757ADD-6C94-1126-0DD3-5D5CB0C0E8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42261179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2"/>
          <p:cNvSpPr txBox="1">
            <a:spLocks/>
          </p:cNvSpPr>
          <p:nvPr/>
        </p:nvSpPr>
        <p:spPr>
          <a:xfrm>
            <a:off x="542365" y="1194084"/>
            <a:ext cx="10306609"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3200" dirty="0">
                <a:solidFill>
                  <a:srgbClr val="2B767D"/>
                </a:solidFill>
                <a:ea typeface="SimHei" panose="02010609060101010101" pitchFamily="49" charset="-122"/>
              </a:rPr>
              <a:t> Fijación a la pared – Mediante perforación que atraviesa</a:t>
            </a:r>
            <a:endParaRPr lang="pt-BR" sz="3200" dirty="0">
              <a:solidFill>
                <a:srgbClr val="2B767D"/>
              </a:solidFill>
              <a:ea typeface="SimHei" panose="02010609060101010101" pitchFamily="49" charset="-122"/>
            </a:endParaRPr>
          </a:p>
        </p:txBody>
      </p:sp>
      <p:sp>
        <p:nvSpPr>
          <p:cNvPr id="8" name="CaixaDeTexto 7"/>
          <p:cNvSpPr txBox="1"/>
          <p:nvPr/>
        </p:nvSpPr>
        <p:spPr>
          <a:xfrm>
            <a:off x="436452" y="1870854"/>
            <a:ext cx="8002698" cy="4247317"/>
          </a:xfrm>
          <a:prstGeom prst="rect">
            <a:avLst/>
          </a:prstGeom>
          <a:noFill/>
        </p:spPr>
        <p:txBody>
          <a:bodyPr wrap="square" rtlCol="0">
            <a:spAutoFit/>
          </a:bodyPr>
          <a:lstStyle/>
          <a:p>
            <a:endParaRPr lang="es-CO" dirty="0">
              <a:solidFill>
                <a:schemeClr val="bg2">
                  <a:lumMod val="50000"/>
                </a:schemeClr>
              </a:solidFill>
              <a:latin typeface="Calibri" panose="020F0502020204030204" pitchFamily="34" charset="0"/>
            </a:endParaRPr>
          </a:p>
          <a:p>
            <a:r>
              <a:rPr lang="es-CO" b="1" dirty="0">
                <a:solidFill>
                  <a:schemeClr val="bg2">
                    <a:lumMod val="50000"/>
                  </a:schemeClr>
                </a:solidFill>
                <a:latin typeface="Calibri" panose="020F0502020204030204" pitchFamily="34" charset="0"/>
              </a:rPr>
              <a:t>HERRAMIENTAS Y MATERIALES NECESARIOS PARA FIJAR EL DISCO A LA PARED:</a:t>
            </a:r>
          </a:p>
          <a:p>
            <a:pPr marL="285750" indent="-285750">
              <a:buFont typeface="Arial" panose="020B0604020202020204" pitchFamily="34" charset="0"/>
              <a:buChar char="•"/>
            </a:pPr>
            <a:r>
              <a:rPr lang="es-CO" dirty="0">
                <a:solidFill>
                  <a:schemeClr val="bg2">
                    <a:lumMod val="50000"/>
                  </a:schemeClr>
                </a:solidFill>
                <a:latin typeface="Calibri" panose="020F0502020204030204" pitchFamily="34" charset="0"/>
              </a:rPr>
              <a:t>Taladro de impacto con función de percutor, portabrocas de 14 mm de capacidad;</a:t>
            </a:r>
          </a:p>
          <a:p>
            <a:pPr marL="285750" indent="-285750">
              <a:buFont typeface="Arial" panose="020B0604020202020204" pitchFamily="34" charset="0"/>
              <a:buChar char="•"/>
            </a:pPr>
            <a:r>
              <a:rPr lang="es-CO" dirty="0">
                <a:solidFill>
                  <a:schemeClr val="bg2">
                    <a:lumMod val="50000"/>
                  </a:schemeClr>
                </a:solidFill>
                <a:latin typeface="Calibri" panose="020F0502020204030204" pitchFamily="34" charset="0"/>
              </a:rPr>
              <a:t>Brocas para concreto de 9/16“ o 14 mm;</a:t>
            </a:r>
          </a:p>
          <a:p>
            <a:pPr marL="285750" indent="-285750">
              <a:buFont typeface="Arial" panose="020B0604020202020204" pitchFamily="34" charset="0"/>
              <a:buChar char="•"/>
            </a:pPr>
            <a:r>
              <a:rPr lang="es-CO" dirty="0">
                <a:solidFill>
                  <a:schemeClr val="bg2">
                    <a:lumMod val="50000"/>
                  </a:schemeClr>
                </a:solidFill>
                <a:latin typeface="Calibri" panose="020F0502020204030204" pitchFamily="34" charset="0"/>
              </a:rPr>
              <a:t>Dos llaves combinadas de 19 </a:t>
            </a:r>
            <a:r>
              <a:rPr lang="es-CO" dirty="0" err="1">
                <a:solidFill>
                  <a:schemeClr val="bg2">
                    <a:lumMod val="50000"/>
                  </a:schemeClr>
                </a:solidFill>
                <a:latin typeface="Calibri" panose="020F0502020204030204" pitchFamily="34" charset="0"/>
              </a:rPr>
              <a:t>mm.</a:t>
            </a:r>
            <a:endParaRPr lang="es-CO" dirty="0">
              <a:solidFill>
                <a:schemeClr val="bg2">
                  <a:lumMod val="50000"/>
                </a:schemeClr>
              </a:solidFill>
              <a:latin typeface="Calibri" panose="020F0502020204030204" pitchFamily="34" charset="0"/>
            </a:endParaRPr>
          </a:p>
          <a:p>
            <a:pPr marL="285750" indent="-285750">
              <a:buFont typeface="Arial" panose="020B0604020202020204" pitchFamily="34" charset="0"/>
              <a:buChar char="•"/>
            </a:pPr>
            <a:endParaRPr lang="es-CO" dirty="0">
              <a:solidFill>
                <a:schemeClr val="bg2">
                  <a:lumMod val="50000"/>
                </a:schemeClr>
              </a:solidFill>
              <a:latin typeface="Calibri" panose="020F0502020204030204" pitchFamily="34" charset="0"/>
            </a:endParaRPr>
          </a:p>
          <a:p>
            <a:r>
              <a:rPr lang="es-CO" b="1" dirty="0">
                <a:solidFill>
                  <a:schemeClr val="bg2">
                    <a:lumMod val="50000"/>
                  </a:schemeClr>
                </a:solidFill>
                <a:latin typeface="Calibri" panose="020F0502020204030204" pitchFamily="34" charset="0"/>
              </a:rPr>
              <a:t> MATERIALES REQUERIDOS PARA LA INSTALACIÓN:</a:t>
            </a:r>
          </a:p>
          <a:p>
            <a:r>
              <a:rPr lang="es-CO" b="1" dirty="0">
                <a:solidFill>
                  <a:schemeClr val="bg2">
                    <a:lumMod val="50000"/>
                  </a:schemeClr>
                </a:solidFill>
                <a:latin typeface="Calibri" panose="020F0502020204030204" pitchFamily="34" charset="0"/>
              </a:rPr>
              <a:t> </a:t>
            </a:r>
            <a:r>
              <a:rPr lang="es-CO" b="1" i="1" u="sng" dirty="0">
                <a:solidFill>
                  <a:schemeClr val="bg2">
                    <a:lumMod val="50000"/>
                  </a:schemeClr>
                </a:solidFill>
                <a:latin typeface="Calibri" panose="020F0502020204030204" pitchFamily="34" charset="0"/>
              </a:rPr>
              <a:t>(Debe ser proporcionado por el cliente si es necesario.) </a:t>
            </a:r>
          </a:p>
          <a:p>
            <a:pPr marL="285750" indent="-285750">
              <a:buFont typeface="Arial" panose="020B0604020202020204" pitchFamily="34" charset="0"/>
              <a:buChar char="•"/>
            </a:pPr>
            <a:endParaRPr lang="es-CO" dirty="0">
              <a:solidFill>
                <a:schemeClr val="bg2">
                  <a:lumMod val="50000"/>
                </a:schemeClr>
              </a:solidFill>
              <a:latin typeface="Calibri" panose="020F0502020204030204" pitchFamily="34" charset="0"/>
            </a:endParaRPr>
          </a:p>
          <a:p>
            <a:pPr marL="285750" indent="-285750">
              <a:buFont typeface="Arial" panose="020B0604020202020204" pitchFamily="34" charset="0"/>
              <a:buChar char="•"/>
            </a:pPr>
            <a:r>
              <a:rPr lang="es-CO" dirty="0">
                <a:solidFill>
                  <a:schemeClr val="bg2">
                    <a:lumMod val="50000"/>
                  </a:schemeClr>
                </a:solidFill>
                <a:latin typeface="Calibri" panose="020F0502020204030204" pitchFamily="34" charset="0"/>
              </a:rPr>
              <a:t>Barra roscada FTR (acero clase 5.8 - equivalente a ASTM A36) ½” 12 alambres, galvanizada (para calcular la cantidad, verifique el espesor de la losa y agregue 150 mm);</a:t>
            </a:r>
          </a:p>
          <a:p>
            <a:pPr marL="285750" indent="-285750">
              <a:buFont typeface="Arial" panose="020B0604020202020204" pitchFamily="34" charset="0"/>
              <a:buChar char="•"/>
            </a:pPr>
            <a:r>
              <a:rPr lang="es-CO" dirty="0">
                <a:solidFill>
                  <a:schemeClr val="bg2">
                    <a:lumMod val="50000"/>
                  </a:schemeClr>
                </a:solidFill>
                <a:latin typeface="Calibri" panose="020F0502020204030204" pitchFamily="34" charset="0"/>
              </a:rPr>
              <a:t>Tuercas hexagonales ½” 12 alambres galvanizados (cantidad 12 unidades);</a:t>
            </a:r>
          </a:p>
          <a:p>
            <a:pPr marL="285750" indent="-285750">
              <a:buFont typeface="Arial" panose="020B0604020202020204" pitchFamily="34" charset="0"/>
              <a:buChar char="•"/>
            </a:pPr>
            <a:r>
              <a:rPr lang="es-CO" dirty="0">
                <a:solidFill>
                  <a:schemeClr val="bg2">
                    <a:lumMod val="50000"/>
                  </a:schemeClr>
                </a:solidFill>
                <a:latin typeface="Calibri" panose="020F0502020204030204" pitchFamily="34" charset="0"/>
              </a:rPr>
              <a:t>Arandelas planas con borde ancho de ½“ galvanizadas. (cantidad 12 unidades). </a:t>
            </a:r>
          </a:p>
        </p:txBody>
      </p:sp>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53024" y="2114899"/>
            <a:ext cx="2441053" cy="2441053"/>
          </a:xfrm>
          <a:prstGeom prst="rect">
            <a:avLst/>
          </a:prstGeom>
        </p:spPr>
      </p:pic>
      <p:sp>
        <p:nvSpPr>
          <p:cNvPr id="14" name="Retângulo 13"/>
          <p:cNvSpPr/>
          <p:nvPr/>
        </p:nvSpPr>
        <p:spPr>
          <a:xfrm>
            <a:off x="8600321" y="5245412"/>
            <a:ext cx="2893756" cy="400110"/>
          </a:xfrm>
          <a:prstGeom prst="rect">
            <a:avLst/>
          </a:prstGeom>
        </p:spPr>
        <p:txBody>
          <a:bodyPr wrap="square">
            <a:spAutoFit/>
          </a:bodyPr>
          <a:lstStyle/>
          <a:p>
            <a:pPr algn="ctr"/>
            <a:r>
              <a:rPr lang="es-ES" sz="2000" dirty="0">
                <a:solidFill>
                  <a:srgbClr val="2B767D"/>
                </a:solidFill>
              </a:rPr>
              <a:t>Fijación directa a la pared</a:t>
            </a:r>
            <a:endParaRPr lang="pt-BR" sz="2000" dirty="0">
              <a:solidFill>
                <a:srgbClr val="2B767D"/>
              </a:solidFill>
            </a:endParaRPr>
          </a:p>
        </p:txBody>
      </p:sp>
      <p:grpSp>
        <p:nvGrpSpPr>
          <p:cNvPr id="3" name="Grupo 11">
            <a:extLst>
              <a:ext uri="{FF2B5EF4-FFF2-40B4-BE49-F238E27FC236}">
                <a16:creationId xmlns:a16="http://schemas.microsoft.com/office/drawing/2014/main" id="{93BB313F-7485-54C3-ADFD-F160AAA880F3}"/>
              </a:ext>
            </a:extLst>
          </p:cNvPr>
          <p:cNvGrpSpPr/>
          <p:nvPr/>
        </p:nvGrpSpPr>
        <p:grpSpPr>
          <a:xfrm>
            <a:off x="1" y="-34583"/>
            <a:ext cx="12192000" cy="1100339"/>
            <a:chOff x="1" y="-34583"/>
            <a:chExt cx="12192000" cy="1100339"/>
          </a:xfrm>
        </p:grpSpPr>
        <p:pic>
          <p:nvPicPr>
            <p:cNvPr id="4" name="Imagem 3">
              <a:extLst>
                <a:ext uri="{FF2B5EF4-FFF2-40B4-BE49-F238E27FC236}">
                  <a16:creationId xmlns:a16="http://schemas.microsoft.com/office/drawing/2014/main" id="{9737F9C6-37E4-0955-D047-1C3A37296A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5" name="Imagem 4">
              <a:extLst>
                <a:ext uri="{FF2B5EF4-FFF2-40B4-BE49-F238E27FC236}">
                  <a16:creationId xmlns:a16="http://schemas.microsoft.com/office/drawing/2014/main" id="{D464E503-10AC-7064-9A5F-AB92722581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7" name="Imagem 6">
              <a:extLst>
                <a:ext uri="{FF2B5EF4-FFF2-40B4-BE49-F238E27FC236}">
                  <a16:creationId xmlns:a16="http://schemas.microsoft.com/office/drawing/2014/main" id="{4EAE8AC4-77FC-AA65-40E9-EAA4E477E2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3021581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ço Reservado para Conteúdo 2"/>
          <p:cNvSpPr txBox="1">
            <a:spLocks/>
          </p:cNvSpPr>
          <p:nvPr/>
        </p:nvSpPr>
        <p:spPr>
          <a:xfrm>
            <a:off x="511334" y="2579723"/>
            <a:ext cx="5630159" cy="28520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pt-BR" sz="2400" dirty="0">
              <a:solidFill>
                <a:srgbClr val="404040"/>
              </a:solidFill>
              <a:latin typeface="+mj-lt"/>
            </a:endParaRPr>
          </a:p>
        </p:txBody>
      </p:sp>
      <p:pic>
        <p:nvPicPr>
          <p:cNvPr id="9" name="Imagem 8"/>
          <p:cNvPicPr>
            <a:picLocks noChangeAspect="1"/>
          </p:cNvPicPr>
          <p:nvPr/>
        </p:nvPicPr>
        <p:blipFill>
          <a:blip r:embed="rId2"/>
          <a:stretch>
            <a:fillRect/>
          </a:stretch>
        </p:blipFill>
        <p:spPr>
          <a:xfrm>
            <a:off x="7401804" y="1841153"/>
            <a:ext cx="3840647" cy="4329226"/>
          </a:xfrm>
          <a:prstGeom prst="rect">
            <a:avLst/>
          </a:prstGeom>
        </p:spPr>
      </p:pic>
      <p:sp>
        <p:nvSpPr>
          <p:cNvPr id="19" name="Espaço Reservado para Conteúdo 2"/>
          <p:cNvSpPr txBox="1">
            <a:spLocks/>
          </p:cNvSpPr>
          <p:nvPr/>
        </p:nvSpPr>
        <p:spPr>
          <a:xfrm>
            <a:off x="542366" y="1194083"/>
            <a:ext cx="11095452" cy="11561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3200" dirty="0">
                <a:solidFill>
                  <a:srgbClr val="2B767D"/>
                </a:solidFill>
                <a:ea typeface="SimHei" panose="02010609060101010101" pitchFamily="49" charset="-122"/>
              </a:rPr>
              <a:t>ALTURA IDEAL – MONITOR</a:t>
            </a:r>
            <a:endParaRPr lang="es-ES" sz="1600" dirty="0">
              <a:solidFill>
                <a:srgbClr val="2B767D"/>
              </a:solidFill>
              <a:ea typeface="SimHei" panose="02010609060101010101" pitchFamily="49" charset="-122"/>
            </a:endParaRPr>
          </a:p>
          <a:p>
            <a:pPr marL="0" indent="0" algn="just">
              <a:buNone/>
            </a:pPr>
            <a:endParaRPr lang="es-ES" sz="3200" dirty="0">
              <a:solidFill>
                <a:srgbClr val="2B767D"/>
              </a:solidFill>
              <a:ea typeface="SimHei" panose="02010609060101010101" pitchFamily="49" charset="-122"/>
            </a:endParaRPr>
          </a:p>
        </p:txBody>
      </p:sp>
      <p:pic>
        <p:nvPicPr>
          <p:cNvPr id="2" name="Imagem 1"/>
          <p:cNvPicPr>
            <a:picLocks noChangeAspect="1"/>
          </p:cNvPicPr>
          <p:nvPr/>
        </p:nvPicPr>
        <p:blipFill>
          <a:blip r:embed="rId3"/>
          <a:stretch>
            <a:fillRect/>
          </a:stretch>
        </p:blipFill>
        <p:spPr>
          <a:xfrm>
            <a:off x="511334" y="1651059"/>
            <a:ext cx="6226913" cy="5112000"/>
          </a:xfrm>
          <a:prstGeom prst="rect">
            <a:avLst/>
          </a:prstGeom>
        </p:spPr>
      </p:pic>
      <p:sp>
        <p:nvSpPr>
          <p:cNvPr id="4" name="Retângulo 3"/>
          <p:cNvSpPr/>
          <p:nvPr/>
        </p:nvSpPr>
        <p:spPr>
          <a:xfrm>
            <a:off x="9051181" y="4191919"/>
            <a:ext cx="2611840" cy="1754326"/>
          </a:xfrm>
          <a:prstGeom prst="rect">
            <a:avLst/>
          </a:prstGeom>
        </p:spPr>
        <p:txBody>
          <a:bodyPr wrap="square">
            <a:spAutoFit/>
          </a:bodyPr>
          <a:lstStyle/>
          <a:p>
            <a:pPr algn="just"/>
            <a:r>
              <a:rPr lang="es-ES" dirty="0">
                <a:solidFill>
                  <a:schemeClr val="bg1">
                    <a:lumMod val="50000"/>
                  </a:schemeClr>
                </a:solidFill>
              </a:rPr>
              <a:t>Determina la altura del piso en el punto medio del monitor ("C"), mientras que la dimensión ("D") sugiere la altura del usuario.</a:t>
            </a:r>
            <a:endParaRPr lang="es-ES" dirty="0">
              <a:solidFill>
                <a:schemeClr val="bg1">
                  <a:lumMod val="50000"/>
                </a:schemeClr>
              </a:solidFill>
              <a:ea typeface="SimHei" panose="02010609060101010101" pitchFamily="49" charset="-122"/>
            </a:endParaRPr>
          </a:p>
        </p:txBody>
      </p:sp>
      <p:pic>
        <p:nvPicPr>
          <p:cNvPr id="3" name="Imagem 2"/>
          <p:cNvPicPr>
            <a:picLocks noChangeAspect="1"/>
          </p:cNvPicPr>
          <p:nvPr/>
        </p:nvPicPr>
        <p:blipFill>
          <a:blip r:embed="rId4"/>
          <a:stretch>
            <a:fillRect/>
          </a:stretch>
        </p:blipFill>
        <p:spPr>
          <a:xfrm>
            <a:off x="5134422" y="5697318"/>
            <a:ext cx="2086528" cy="266744"/>
          </a:xfrm>
          <a:prstGeom prst="rect">
            <a:avLst/>
          </a:prstGeom>
        </p:spPr>
      </p:pic>
      <p:pic>
        <p:nvPicPr>
          <p:cNvPr id="5" name="Imagem 4"/>
          <p:cNvPicPr>
            <a:picLocks noChangeAspect="1"/>
          </p:cNvPicPr>
          <p:nvPr/>
        </p:nvPicPr>
        <p:blipFill>
          <a:blip r:embed="rId5"/>
          <a:stretch>
            <a:fillRect/>
          </a:stretch>
        </p:blipFill>
        <p:spPr>
          <a:xfrm>
            <a:off x="5134422" y="6295548"/>
            <a:ext cx="2091109" cy="262151"/>
          </a:xfrm>
          <a:prstGeom prst="rect">
            <a:avLst/>
          </a:prstGeom>
        </p:spPr>
      </p:pic>
      <p:grpSp>
        <p:nvGrpSpPr>
          <p:cNvPr id="13" name="Grupo 12"/>
          <p:cNvGrpSpPr/>
          <p:nvPr/>
        </p:nvGrpSpPr>
        <p:grpSpPr>
          <a:xfrm>
            <a:off x="1" y="-34583"/>
            <a:ext cx="12192000" cy="1100339"/>
            <a:chOff x="1" y="-34583"/>
            <a:chExt cx="12192000" cy="1100339"/>
          </a:xfrm>
        </p:grpSpPr>
        <p:pic>
          <p:nvPicPr>
            <p:cNvPr id="18" name="Imagem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20" name="Imagem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21" name="Imagem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1781439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ço Reservado para Conteúdo 2"/>
          <p:cNvSpPr txBox="1">
            <a:spLocks/>
          </p:cNvSpPr>
          <p:nvPr/>
        </p:nvSpPr>
        <p:spPr>
          <a:xfrm>
            <a:off x="542366" y="1194084"/>
            <a:ext cx="11573434"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PERFORACIÓN QUE ATRAVIESA LA </a:t>
            </a:r>
            <a:r>
              <a:rPr lang="es-ES" altLang="pt-BR" sz="3200" dirty="0">
                <a:solidFill>
                  <a:srgbClr val="2B767D"/>
                </a:solidFill>
                <a:ea typeface="Calibri" panose="020F0502020204030204" pitchFamily="34" charset="0"/>
                <a:cs typeface="Arial" panose="020B0604020202020204" pitchFamily="34" charset="0"/>
              </a:rPr>
              <a:t>PARED DE ALBAÑILERÍA</a:t>
            </a:r>
          </a:p>
          <a:p>
            <a:pPr marL="0" indent="0" algn="just">
              <a:buNone/>
            </a:pPr>
            <a:endParaRPr lang="pt-BR" sz="3200" dirty="0">
              <a:solidFill>
                <a:srgbClr val="2B767D"/>
              </a:solidFill>
              <a:ea typeface="SimHei" panose="02010609060101010101" pitchFamily="49" charset="-122"/>
            </a:endParaRPr>
          </a:p>
        </p:txBody>
      </p:sp>
      <p:sp>
        <p:nvSpPr>
          <p:cNvPr id="18" name="CaixaDeTexto 17"/>
          <p:cNvSpPr txBox="1"/>
          <p:nvPr/>
        </p:nvSpPr>
        <p:spPr>
          <a:xfrm>
            <a:off x="923747" y="2414132"/>
            <a:ext cx="2083229" cy="3416320"/>
          </a:xfrm>
          <a:prstGeom prst="rect">
            <a:avLst/>
          </a:prstGeom>
          <a:noFill/>
        </p:spPr>
        <p:txBody>
          <a:bodyPr wrap="square" rtlCol="0">
            <a:spAutoFit/>
          </a:bodyPr>
          <a:lstStyle/>
          <a:p>
            <a:pPr algn="just"/>
            <a:r>
              <a:rPr lang="es-ES" dirty="0">
                <a:solidFill>
                  <a:schemeClr val="bg2">
                    <a:lumMod val="50000"/>
                  </a:schemeClr>
                </a:solidFill>
                <a:latin typeface="Calibri" panose="020F0502020204030204" pitchFamily="34" charset="0"/>
              </a:rPr>
              <a:t>El cliente deberá proporcionar perforaciones según “DIMENSIONES DE PERFORACIÓN PARA FIJACIÓN DEL EQUIPO”, barra roscada de ½”, arandelas y tuercas de ½” para la fijación del disco a la pared.</a:t>
            </a:r>
            <a:endParaRPr lang="pt-BR" dirty="0">
              <a:solidFill>
                <a:schemeClr val="bg2">
                  <a:lumMod val="50000"/>
                </a:schemeClr>
              </a:solidFill>
              <a:latin typeface="Calibri" panose="020F0502020204030204" pitchFamily="34" charset="0"/>
            </a:endParaRPr>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9048" y="1553792"/>
            <a:ext cx="5569656" cy="4860000"/>
          </a:xfrm>
          <a:prstGeom prst="rect">
            <a:avLst/>
          </a:prstGeom>
        </p:spPr>
      </p:pic>
      <p:grpSp>
        <p:nvGrpSpPr>
          <p:cNvPr id="2" name="Grupo 11">
            <a:extLst>
              <a:ext uri="{FF2B5EF4-FFF2-40B4-BE49-F238E27FC236}">
                <a16:creationId xmlns:a16="http://schemas.microsoft.com/office/drawing/2014/main" id="{3528AF52-55B8-5FDA-D3B0-F0F36CC7C52F}"/>
              </a:ext>
            </a:extLst>
          </p:cNvPr>
          <p:cNvGrpSpPr/>
          <p:nvPr/>
        </p:nvGrpSpPr>
        <p:grpSpPr>
          <a:xfrm>
            <a:off x="1" y="-34583"/>
            <a:ext cx="12192000" cy="1100339"/>
            <a:chOff x="1" y="-34583"/>
            <a:chExt cx="12192000" cy="1100339"/>
          </a:xfrm>
        </p:grpSpPr>
        <p:pic>
          <p:nvPicPr>
            <p:cNvPr id="3" name="Imagem 2">
              <a:extLst>
                <a:ext uri="{FF2B5EF4-FFF2-40B4-BE49-F238E27FC236}">
                  <a16:creationId xmlns:a16="http://schemas.microsoft.com/office/drawing/2014/main" id="{807B9C70-10B5-94C7-9E2C-2B0500E20D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5" name="Imagem 4">
              <a:extLst>
                <a:ext uri="{FF2B5EF4-FFF2-40B4-BE49-F238E27FC236}">
                  <a16:creationId xmlns:a16="http://schemas.microsoft.com/office/drawing/2014/main" id="{FAE48639-096F-BC7C-5608-8C2DB0AB33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6" name="Imagem 5">
              <a:extLst>
                <a:ext uri="{FF2B5EF4-FFF2-40B4-BE49-F238E27FC236}">
                  <a16:creationId xmlns:a16="http://schemas.microsoft.com/office/drawing/2014/main" id="{E1DBFE0F-2F20-E174-815C-6496020C5C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33747514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ço Reservado para Conteúdo 4">
            <a:extLst>
              <a:ext uri="{FF2B5EF4-FFF2-40B4-BE49-F238E27FC236}">
                <a16:creationId xmlns:a16="http://schemas.microsoft.com/office/drawing/2014/main" id="{3AF756B1-893C-F834-2C14-6148F54480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91" y="-18156"/>
            <a:ext cx="12224890" cy="6875807"/>
          </a:xfrm>
          <a:prstGeom prst="rect">
            <a:avLst/>
          </a:prstGeom>
        </p:spPr>
      </p:pic>
      <p:grpSp>
        <p:nvGrpSpPr>
          <p:cNvPr id="12" name="Grupo 11"/>
          <p:cNvGrpSpPr/>
          <p:nvPr/>
        </p:nvGrpSpPr>
        <p:grpSpPr>
          <a:xfrm>
            <a:off x="302063" y="800498"/>
            <a:ext cx="2274802" cy="5354416"/>
            <a:chOff x="215120" y="1562210"/>
            <a:chExt cx="1486409" cy="3498708"/>
          </a:xfrm>
        </p:grpSpPr>
        <p:pic>
          <p:nvPicPr>
            <p:cNvPr id="14" name="Imagem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452" y="1562210"/>
              <a:ext cx="1043745" cy="731937"/>
            </a:xfrm>
            <a:prstGeom prst="rect">
              <a:avLst/>
            </a:prstGeom>
          </p:spPr>
        </p:pic>
        <p:pic>
          <p:nvPicPr>
            <p:cNvPr id="15" name="Imagem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120" y="4366458"/>
              <a:ext cx="1486409" cy="694460"/>
            </a:xfrm>
            <a:prstGeom prst="rect">
              <a:avLst/>
            </a:prstGeom>
          </p:spPr>
        </p:pic>
      </p:grpSp>
      <p:sp>
        <p:nvSpPr>
          <p:cNvPr id="7" name="Retângulo 6"/>
          <p:cNvSpPr/>
          <p:nvPr/>
        </p:nvSpPr>
        <p:spPr>
          <a:xfrm>
            <a:off x="1697436" y="3166544"/>
            <a:ext cx="8296403" cy="1887696"/>
          </a:xfrm>
          <a:prstGeom prst="rect">
            <a:avLst/>
          </a:prstGeom>
          <a:effectLst>
            <a:outerShdw blurRad="50800" dist="38100" dir="2700000" algn="tl" rotWithShape="0">
              <a:prstClr val="black">
                <a:alpha val="40000"/>
              </a:prstClr>
            </a:outerShdw>
          </a:effectLst>
        </p:spPr>
        <p:txBody>
          <a:bodyPr wrap="square">
            <a:spAutoFit/>
          </a:bodyPr>
          <a:lstStyle/>
          <a:p>
            <a:pPr algn="ctr">
              <a:lnSpc>
                <a:spcPts val="7000"/>
              </a:lnSpc>
            </a:pPr>
            <a:r>
              <a:rPr lang="pt-BR" sz="6600" dirty="0">
                <a:solidFill>
                  <a:schemeClr val="bg1"/>
                </a:solidFill>
              </a:rPr>
              <a:t> </a:t>
            </a:r>
          </a:p>
          <a:p>
            <a:pPr algn="ctr">
              <a:lnSpc>
                <a:spcPts val="7000"/>
              </a:lnSpc>
            </a:pPr>
            <a:endParaRPr lang="pt-BR" sz="800" dirty="0">
              <a:solidFill>
                <a:schemeClr val="bg1"/>
              </a:solidFill>
            </a:endParaRPr>
          </a:p>
        </p:txBody>
      </p:sp>
      <p:sp>
        <p:nvSpPr>
          <p:cNvPr id="17" name="Retângulo 16"/>
          <p:cNvSpPr/>
          <p:nvPr/>
        </p:nvSpPr>
        <p:spPr>
          <a:xfrm>
            <a:off x="104775" y="2664397"/>
            <a:ext cx="11753850" cy="1887696"/>
          </a:xfrm>
          <a:prstGeom prst="rect">
            <a:avLst/>
          </a:prstGeom>
          <a:effectLst>
            <a:outerShdw blurRad="50800" dist="38100" dir="2700000" algn="tl" rotWithShape="0">
              <a:prstClr val="black">
                <a:alpha val="40000"/>
              </a:prstClr>
            </a:outerShdw>
          </a:effectLst>
        </p:spPr>
        <p:txBody>
          <a:bodyPr wrap="square">
            <a:spAutoFit/>
          </a:bodyPr>
          <a:lstStyle/>
          <a:p>
            <a:pPr algn="ctr">
              <a:lnSpc>
                <a:spcPts val="7000"/>
              </a:lnSpc>
            </a:pPr>
            <a:r>
              <a:rPr lang="pt-BR" sz="6600" dirty="0">
                <a:solidFill>
                  <a:schemeClr val="bg1"/>
                </a:solidFill>
              </a:rPr>
              <a:t>PRE-INSTALACIÓN</a:t>
            </a:r>
          </a:p>
          <a:p>
            <a:pPr algn="ctr">
              <a:lnSpc>
                <a:spcPts val="7000"/>
              </a:lnSpc>
            </a:pPr>
            <a:r>
              <a:rPr lang="pt-BR" sz="6600" dirty="0">
                <a:solidFill>
                  <a:schemeClr val="bg1"/>
                </a:solidFill>
              </a:rPr>
              <a:t>PERFORACIÓN NO ATRAVIESA</a:t>
            </a:r>
          </a:p>
        </p:txBody>
      </p:sp>
    </p:spTree>
    <p:extLst>
      <p:ext uri="{BB962C8B-B14F-4D97-AF65-F5344CB8AC3E}">
        <p14:creationId xmlns:p14="http://schemas.microsoft.com/office/powerpoint/2010/main" val="9720529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Espaço Reservado para Rodapé 1"/>
          <p:cNvSpPr txBox="1">
            <a:spLocks/>
          </p:cNvSpPr>
          <p:nvPr/>
        </p:nvSpPr>
        <p:spPr>
          <a:xfrm>
            <a:off x="10922396" y="6285500"/>
            <a:ext cx="1064352" cy="518277"/>
          </a:xfrm>
          <a:prstGeom prst="rect">
            <a:avLst/>
          </a:prstGeom>
        </p:spPr>
        <p:txBody>
          <a:bodyPr vert="horz" lIns="91440" tIns="45720" rIns="91440" bIns="45720" rtlCol="0" anchor="ctr"/>
          <a:lstStyle>
            <a:defPPr>
              <a:defRPr lang="pt-B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000"/>
              </a:lnSpc>
            </a:pPr>
            <a:endParaRPr lang="pt-BR" kern="600" dirty="0">
              <a:solidFill>
                <a:schemeClr val="bg1"/>
              </a:solidFill>
            </a:endParaRPr>
          </a:p>
        </p:txBody>
      </p:sp>
      <p:sp>
        <p:nvSpPr>
          <p:cNvPr id="11" name="Espaço Reservado para Conteúdo 2"/>
          <p:cNvSpPr txBox="1">
            <a:spLocks/>
          </p:cNvSpPr>
          <p:nvPr/>
        </p:nvSpPr>
        <p:spPr>
          <a:xfrm>
            <a:off x="542366" y="1194084"/>
            <a:ext cx="8094558"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 </a:t>
            </a:r>
          </a:p>
          <a:p>
            <a:pPr marL="0" indent="0" algn="just">
              <a:buNone/>
            </a:pPr>
            <a:endParaRPr lang="pt-BR" sz="3200" dirty="0">
              <a:solidFill>
                <a:srgbClr val="2B767D"/>
              </a:solidFill>
              <a:ea typeface="SimHei" panose="02010609060101010101" pitchFamily="49" charset="-122"/>
            </a:endParaRPr>
          </a:p>
        </p:txBody>
      </p:sp>
      <p:sp>
        <p:nvSpPr>
          <p:cNvPr id="12" name="CaixaDeTexto 11"/>
          <p:cNvSpPr txBox="1"/>
          <p:nvPr/>
        </p:nvSpPr>
        <p:spPr>
          <a:xfrm>
            <a:off x="542366" y="2001605"/>
            <a:ext cx="3910559" cy="923330"/>
          </a:xfrm>
          <a:prstGeom prst="rect">
            <a:avLst/>
          </a:prstGeom>
          <a:noFill/>
        </p:spPr>
        <p:txBody>
          <a:bodyPr wrap="square" rtlCol="0">
            <a:spAutoFit/>
          </a:bodyPr>
          <a:lstStyle/>
          <a:p>
            <a:pPr algn="just"/>
            <a:r>
              <a:rPr lang="pt-BR" dirty="0">
                <a:solidFill>
                  <a:schemeClr val="bg2">
                    <a:lumMod val="50000"/>
                  </a:schemeClr>
                </a:solidFill>
                <a:latin typeface="Calibri" panose="020F0502020204030204" pitchFamily="34" charset="0"/>
              </a:rPr>
              <a:t> </a:t>
            </a:r>
            <a:r>
              <a:rPr lang="es-ES" dirty="0">
                <a:solidFill>
                  <a:schemeClr val="bg2">
                    <a:lumMod val="50000"/>
                  </a:schemeClr>
                </a:solidFill>
                <a:latin typeface="Calibri" panose="020F0502020204030204" pitchFamily="34" charset="0"/>
              </a:rPr>
              <a:t>Para trazar el orificio de fijación de la lámpara quirúrgica, siga los pasos que se muestran a continuación.</a:t>
            </a:r>
          </a:p>
        </p:txBody>
      </p:sp>
      <p:pic>
        <p:nvPicPr>
          <p:cNvPr id="10" name="Image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617" y="2937330"/>
            <a:ext cx="3607308" cy="3607308"/>
          </a:xfrm>
          <a:prstGeom prst="rect">
            <a:avLst/>
          </a:prstGeom>
        </p:spPr>
      </p:pic>
      <p:pic>
        <p:nvPicPr>
          <p:cNvPr id="20" name="Imagem 19"/>
          <p:cNvPicPr>
            <a:picLocks noChangeAspect="1"/>
          </p:cNvPicPr>
          <p:nvPr/>
        </p:nvPicPr>
        <p:blipFill rotWithShape="1">
          <a:blip r:embed="rId3"/>
          <a:srcRect t="1508" r="3779" b="5364"/>
          <a:stretch/>
        </p:blipFill>
        <p:spPr>
          <a:xfrm>
            <a:off x="7703218" y="1658909"/>
            <a:ext cx="4283530" cy="4626591"/>
          </a:xfrm>
          <a:prstGeom prst="rect">
            <a:avLst/>
          </a:prstGeom>
        </p:spPr>
      </p:pic>
      <p:sp>
        <p:nvSpPr>
          <p:cNvPr id="18" name="CaixaDeTexto 17"/>
          <p:cNvSpPr txBox="1"/>
          <p:nvPr/>
        </p:nvSpPr>
        <p:spPr>
          <a:xfrm>
            <a:off x="5105509" y="2924935"/>
            <a:ext cx="2904090" cy="2031325"/>
          </a:xfrm>
          <a:prstGeom prst="rect">
            <a:avLst/>
          </a:prstGeom>
          <a:noFill/>
        </p:spPr>
        <p:txBody>
          <a:bodyPr wrap="square" rtlCol="0">
            <a:spAutoFit/>
          </a:bodyPr>
          <a:lstStyle/>
          <a:p>
            <a:pPr algn="just"/>
            <a:r>
              <a:rPr lang="es-ES" dirty="0">
                <a:solidFill>
                  <a:schemeClr val="bg2">
                    <a:lumMod val="50000"/>
                  </a:schemeClr>
                </a:solidFill>
                <a:latin typeface="Calibri" panose="020F0502020204030204" pitchFamily="34" charset="0"/>
              </a:rPr>
              <a:t>Antes de perforar la pared, asegúrese de que la distancia entre los centros de los agujeros sea de 277 </a:t>
            </a:r>
            <a:r>
              <a:rPr lang="es-ES" dirty="0" err="1">
                <a:solidFill>
                  <a:schemeClr val="bg2">
                    <a:lumMod val="50000"/>
                  </a:schemeClr>
                </a:solidFill>
                <a:latin typeface="Calibri" panose="020F0502020204030204" pitchFamily="34" charset="0"/>
              </a:rPr>
              <a:t>mm.</a:t>
            </a:r>
            <a:r>
              <a:rPr lang="es-ES" dirty="0">
                <a:solidFill>
                  <a:schemeClr val="bg2">
                    <a:lumMod val="50000"/>
                  </a:schemeClr>
                </a:solidFill>
                <a:latin typeface="Calibri" panose="020F0502020204030204" pitchFamily="34" charset="0"/>
              </a:rPr>
              <a:t> Si lo prefieres podemos enviarte una plantilla de perforación.</a:t>
            </a:r>
          </a:p>
        </p:txBody>
      </p:sp>
      <p:sp>
        <p:nvSpPr>
          <p:cNvPr id="2" name="Retângulo 1"/>
          <p:cNvSpPr/>
          <p:nvPr/>
        </p:nvSpPr>
        <p:spPr>
          <a:xfrm>
            <a:off x="350598" y="1116086"/>
            <a:ext cx="9365321" cy="584775"/>
          </a:xfrm>
          <a:prstGeom prst="rect">
            <a:avLst/>
          </a:prstGeom>
        </p:spPr>
        <p:txBody>
          <a:bodyPr wrap="none">
            <a:spAutoFit/>
          </a:bodyPr>
          <a:lstStyle/>
          <a:p>
            <a:pPr algn="just"/>
            <a:r>
              <a:rPr lang="es-ES" sz="3200" dirty="0">
                <a:solidFill>
                  <a:srgbClr val="2B767D"/>
                </a:solidFill>
                <a:ea typeface="SimHei" panose="02010609060101010101" pitchFamily="49" charset="-122"/>
              </a:rPr>
              <a:t>Dimensiones de perforación para la fijación del equipo.</a:t>
            </a:r>
            <a:endParaRPr lang="pt-BR" sz="3200" dirty="0">
              <a:solidFill>
                <a:srgbClr val="2B767D"/>
              </a:solidFill>
              <a:ea typeface="SimHei" panose="02010609060101010101" pitchFamily="49" charset="-122"/>
            </a:endParaRPr>
          </a:p>
        </p:txBody>
      </p:sp>
      <p:grpSp>
        <p:nvGrpSpPr>
          <p:cNvPr id="3" name="Grupo 11">
            <a:extLst>
              <a:ext uri="{FF2B5EF4-FFF2-40B4-BE49-F238E27FC236}">
                <a16:creationId xmlns:a16="http://schemas.microsoft.com/office/drawing/2014/main" id="{87B2482A-811F-107E-E087-62F754DE3C67}"/>
              </a:ext>
            </a:extLst>
          </p:cNvPr>
          <p:cNvGrpSpPr/>
          <p:nvPr/>
        </p:nvGrpSpPr>
        <p:grpSpPr>
          <a:xfrm>
            <a:off x="1" y="-34583"/>
            <a:ext cx="12192000" cy="1100339"/>
            <a:chOff x="1" y="-34583"/>
            <a:chExt cx="12192000" cy="1100339"/>
          </a:xfrm>
        </p:grpSpPr>
        <p:pic>
          <p:nvPicPr>
            <p:cNvPr id="4" name="Imagem 3">
              <a:extLst>
                <a:ext uri="{FF2B5EF4-FFF2-40B4-BE49-F238E27FC236}">
                  <a16:creationId xmlns:a16="http://schemas.microsoft.com/office/drawing/2014/main" id="{6FBD5351-E6BD-48D2-79A3-DE90D0A90C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5" name="Imagem 4">
              <a:extLst>
                <a:ext uri="{FF2B5EF4-FFF2-40B4-BE49-F238E27FC236}">
                  <a16:creationId xmlns:a16="http://schemas.microsoft.com/office/drawing/2014/main" id="{7A035581-CD29-951B-D947-032CE17014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6" name="Imagem 5">
              <a:extLst>
                <a:ext uri="{FF2B5EF4-FFF2-40B4-BE49-F238E27FC236}">
                  <a16:creationId xmlns:a16="http://schemas.microsoft.com/office/drawing/2014/main" id="{FD792847-4169-5997-BFFB-F9252ADAD9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1539365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HUMBADORES - Inni Ferragens e Ferramenta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8008" y="4818626"/>
            <a:ext cx="3083691" cy="1927307"/>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m 14"/>
          <p:cNvPicPr>
            <a:picLocks noChangeAspect="1"/>
          </p:cNvPicPr>
          <p:nvPr/>
        </p:nvPicPr>
        <p:blipFill rotWithShape="1">
          <a:blip r:embed="rId3"/>
          <a:srcRect t="19679" r="77674" b="28014"/>
          <a:stretch/>
        </p:blipFill>
        <p:spPr>
          <a:xfrm>
            <a:off x="279606" y="1867600"/>
            <a:ext cx="3544624" cy="2520000"/>
          </a:xfrm>
          <a:prstGeom prst="rect">
            <a:avLst/>
          </a:prstGeom>
        </p:spPr>
      </p:pic>
      <p:sp>
        <p:nvSpPr>
          <p:cNvPr id="3" name="Retângulo 2"/>
          <p:cNvSpPr/>
          <p:nvPr/>
        </p:nvSpPr>
        <p:spPr>
          <a:xfrm>
            <a:off x="0" y="2040526"/>
            <a:ext cx="11653283" cy="543162"/>
          </a:xfrm>
          <a:prstGeom prst="rect">
            <a:avLst/>
          </a:prstGeom>
        </p:spPr>
        <p:txBody>
          <a:bodyPr wrap="square">
            <a:spAutoFit/>
          </a:bodyPr>
          <a:lstStyle/>
          <a:p>
            <a:pPr marL="228600">
              <a:lnSpc>
                <a:spcPct val="107000"/>
              </a:lnSpc>
              <a:spcAft>
                <a:spcPts val="0"/>
              </a:spcAft>
            </a:pPr>
            <a:r>
              <a:rPr lang="pt-BR" sz="1400" b="1" dirty="0">
                <a:latin typeface="Calibri" panose="020F0502020204030204" pitchFamily="34" charset="0"/>
                <a:ea typeface="Calibri" panose="020F0502020204030204" pitchFamily="34" charset="0"/>
                <a:cs typeface="Times New Roman" panose="02020603050405020304" pitchFamily="18" charset="0"/>
              </a:rPr>
              <a:t> </a:t>
            </a:r>
            <a:endParaRPr lang="pt-BR" sz="1400" dirty="0">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Imagem 1"/>
          <p:cNvPicPr>
            <a:picLocks noChangeAspect="1"/>
          </p:cNvPicPr>
          <p:nvPr/>
        </p:nvPicPr>
        <p:blipFill rotWithShape="1">
          <a:blip r:embed="rId4"/>
          <a:srcRect l="69666" t="24594" r="23699" b="11918"/>
          <a:stretch/>
        </p:blipFill>
        <p:spPr>
          <a:xfrm>
            <a:off x="1733590" y="3734940"/>
            <a:ext cx="956930" cy="2821724"/>
          </a:xfrm>
          <a:prstGeom prst="rect">
            <a:avLst/>
          </a:prstGeom>
        </p:spPr>
      </p:pic>
      <p:pic>
        <p:nvPicPr>
          <p:cNvPr id="4" name="Imagem 3"/>
          <p:cNvPicPr>
            <a:picLocks noChangeAspect="1"/>
          </p:cNvPicPr>
          <p:nvPr/>
        </p:nvPicPr>
        <p:blipFill rotWithShape="1">
          <a:blip r:embed="rId5"/>
          <a:srcRect l="59041" t="32325" r="28576" b="26002"/>
          <a:stretch/>
        </p:blipFill>
        <p:spPr>
          <a:xfrm flipH="1" flipV="1">
            <a:off x="9553391" y="1304107"/>
            <a:ext cx="1974296" cy="2016000"/>
          </a:xfrm>
          <a:prstGeom prst="rect">
            <a:avLst/>
          </a:prstGeom>
        </p:spPr>
      </p:pic>
      <p:pic>
        <p:nvPicPr>
          <p:cNvPr id="5" name="Imagem 4"/>
          <p:cNvPicPr>
            <a:picLocks noChangeAspect="1"/>
          </p:cNvPicPr>
          <p:nvPr/>
        </p:nvPicPr>
        <p:blipFill rotWithShape="1">
          <a:blip r:embed="rId6"/>
          <a:srcRect l="67587" t="37210" r="21337" b="38073"/>
          <a:stretch/>
        </p:blipFill>
        <p:spPr>
          <a:xfrm>
            <a:off x="4099244" y="1823598"/>
            <a:ext cx="4625156" cy="3132000"/>
          </a:xfrm>
          <a:prstGeom prst="rect">
            <a:avLst/>
          </a:prstGeom>
        </p:spPr>
      </p:pic>
      <p:sp>
        <p:nvSpPr>
          <p:cNvPr id="9" name="Espaço Reservado para Conteúdo 2"/>
          <p:cNvSpPr txBox="1">
            <a:spLocks/>
          </p:cNvSpPr>
          <p:nvPr/>
        </p:nvSpPr>
        <p:spPr>
          <a:xfrm>
            <a:off x="542366" y="1194084"/>
            <a:ext cx="8622416"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Ferramentas e Materiais</a:t>
            </a:r>
          </a:p>
        </p:txBody>
      </p:sp>
      <p:pic>
        <p:nvPicPr>
          <p:cNvPr id="6" name="Imagem 5"/>
          <p:cNvPicPr>
            <a:picLocks noChangeAspect="1"/>
          </p:cNvPicPr>
          <p:nvPr/>
        </p:nvPicPr>
        <p:blipFill>
          <a:blip r:embed="rId7"/>
          <a:stretch>
            <a:fillRect/>
          </a:stretch>
        </p:blipFill>
        <p:spPr>
          <a:xfrm>
            <a:off x="9461901" y="3389598"/>
            <a:ext cx="2065786" cy="2052000"/>
          </a:xfrm>
          <a:prstGeom prst="rect">
            <a:avLst/>
          </a:prstGeom>
        </p:spPr>
      </p:pic>
      <p:grpSp>
        <p:nvGrpSpPr>
          <p:cNvPr id="7" name="Grupo 11">
            <a:extLst>
              <a:ext uri="{FF2B5EF4-FFF2-40B4-BE49-F238E27FC236}">
                <a16:creationId xmlns:a16="http://schemas.microsoft.com/office/drawing/2014/main" id="{1B892A2A-CE5A-4839-5D90-DBE80B94997A}"/>
              </a:ext>
            </a:extLst>
          </p:cNvPr>
          <p:cNvGrpSpPr/>
          <p:nvPr/>
        </p:nvGrpSpPr>
        <p:grpSpPr>
          <a:xfrm>
            <a:off x="1" y="-34583"/>
            <a:ext cx="12192000" cy="1100339"/>
            <a:chOff x="1" y="-34583"/>
            <a:chExt cx="12192000" cy="1100339"/>
          </a:xfrm>
        </p:grpSpPr>
        <p:pic>
          <p:nvPicPr>
            <p:cNvPr id="8" name="Imagem 7">
              <a:extLst>
                <a:ext uri="{FF2B5EF4-FFF2-40B4-BE49-F238E27FC236}">
                  <a16:creationId xmlns:a16="http://schemas.microsoft.com/office/drawing/2014/main" id="{B1BFA9DA-D85F-253C-2BEC-F948AE33F48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10" name="Imagem 9">
              <a:extLst>
                <a:ext uri="{FF2B5EF4-FFF2-40B4-BE49-F238E27FC236}">
                  <a16:creationId xmlns:a16="http://schemas.microsoft.com/office/drawing/2014/main" id="{70A654D4-8E04-A2D2-3FFA-0E3D519D529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11" name="Imagem 10">
              <a:extLst>
                <a:ext uri="{FF2B5EF4-FFF2-40B4-BE49-F238E27FC236}">
                  <a16:creationId xmlns:a16="http://schemas.microsoft.com/office/drawing/2014/main" id="{318362E4-86C7-B79F-FE72-EF2614AECAC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4209489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2"/>
          <p:cNvSpPr txBox="1">
            <a:spLocks/>
          </p:cNvSpPr>
          <p:nvPr/>
        </p:nvSpPr>
        <p:spPr>
          <a:xfrm>
            <a:off x="542365" y="1194084"/>
            <a:ext cx="10705313"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CO" sz="3200" dirty="0">
                <a:solidFill>
                  <a:srgbClr val="2B767D"/>
                </a:solidFill>
                <a:ea typeface="SimHei" panose="02010609060101010101" pitchFamily="49" charset="-122"/>
              </a:rPr>
              <a:t> Fijación a la Pared – Mediante Perforación que no atraviesa</a:t>
            </a:r>
          </a:p>
        </p:txBody>
      </p:sp>
      <p:sp>
        <p:nvSpPr>
          <p:cNvPr id="8" name="CaixaDeTexto 7"/>
          <p:cNvSpPr txBox="1"/>
          <p:nvPr/>
        </p:nvSpPr>
        <p:spPr>
          <a:xfrm>
            <a:off x="1167805" y="2708536"/>
            <a:ext cx="7414220" cy="2585323"/>
          </a:xfrm>
          <a:prstGeom prst="rect">
            <a:avLst/>
          </a:prstGeom>
          <a:noFill/>
        </p:spPr>
        <p:txBody>
          <a:bodyPr wrap="square" rtlCol="0">
            <a:spAutoFit/>
          </a:bodyPr>
          <a:lstStyle/>
          <a:p>
            <a:endParaRPr lang="es-ES" dirty="0">
              <a:solidFill>
                <a:schemeClr val="bg2">
                  <a:lumMod val="50000"/>
                </a:schemeClr>
              </a:solidFill>
              <a:latin typeface="Calibri" panose="020F0502020204030204" pitchFamily="34" charset="0"/>
            </a:endParaRPr>
          </a:p>
          <a:p>
            <a:r>
              <a:rPr lang="es-CO" b="1" dirty="0">
                <a:solidFill>
                  <a:schemeClr val="bg2">
                    <a:lumMod val="50000"/>
                  </a:schemeClr>
                </a:solidFill>
                <a:latin typeface="Calibri" panose="020F0502020204030204" pitchFamily="34" charset="0"/>
              </a:rPr>
              <a:t>HERRAMIENTAS Y MATERIALES NECESARIOS PARA FIJAR EL DISCO </a:t>
            </a:r>
            <a:r>
              <a:rPr lang="pt-BR" b="1" dirty="0">
                <a:solidFill>
                  <a:schemeClr val="bg2">
                    <a:lumMod val="50000"/>
                  </a:schemeClr>
                </a:solidFill>
                <a:latin typeface="Calibri" panose="020F0502020204030204" pitchFamily="34" charset="0"/>
              </a:rPr>
              <a:t>:</a:t>
            </a:r>
          </a:p>
          <a:p>
            <a:pPr marL="285750" indent="-285750">
              <a:buFont typeface="Arial" panose="020B0604020202020204" pitchFamily="34" charset="0"/>
              <a:buChar char="•"/>
            </a:pPr>
            <a:r>
              <a:rPr lang="es-CO" dirty="0">
                <a:solidFill>
                  <a:schemeClr val="bg2">
                    <a:lumMod val="50000"/>
                  </a:schemeClr>
                </a:solidFill>
                <a:latin typeface="Calibri" panose="020F0502020204030204" pitchFamily="34" charset="0"/>
              </a:rPr>
              <a:t>Taladro de impacto con función de percutor, portabrocas de 14 mm de capacidad;</a:t>
            </a:r>
          </a:p>
          <a:p>
            <a:pPr marL="285750" indent="-285750">
              <a:buFont typeface="Arial" panose="020B0604020202020204" pitchFamily="34" charset="0"/>
              <a:buChar char="•"/>
            </a:pPr>
            <a:r>
              <a:rPr lang="es-CO" dirty="0">
                <a:solidFill>
                  <a:schemeClr val="bg2">
                    <a:lumMod val="50000"/>
                  </a:schemeClr>
                </a:solidFill>
                <a:latin typeface="Calibri" panose="020F0502020204030204" pitchFamily="34" charset="0"/>
              </a:rPr>
              <a:t>Brocas para concreto de 9/16“ o 14 mm;</a:t>
            </a:r>
          </a:p>
          <a:p>
            <a:pPr marL="285750" indent="-285750">
              <a:buFont typeface="Arial" panose="020B0604020202020204" pitchFamily="34" charset="0"/>
              <a:buChar char="•"/>
            </a:pPr>
            <a:r>
              <a:rPr lang="es-CO" dirty="0">
                <a:solidFill>
                  <a:schemeClr val="bg2">
                    <a:lumMod val="50000"/>
                  </a:schemeClr>
                </a:solidFill>
                <a:latin typeface="Calibri" panose="020F0502020204030204" pitchFamily="34" charset="0"/>
              </a:rPr>
              <a:t>Dos llaves combinadas de 19 </a:t>
            </a:r>
            <a:r>
              <a:rPr lang="es-CO" dirty="0" err="1">
                <a:solidFill>
                  <a:schemeClr val="bg2">
                    <a:lumMod val="50000"/>
                  </a:schemeClr>
                </a:solidFill>
                <a:latin typeface="Calibri" panose="020F0502020204030204" pitchFamily="34" charset="0"/>
              </a:rPr>
              <a:t>mm.</a:t>
            </a:r>
            <a:endParaRPr lang="es-CO" dirty="0">
              <a:solidFill>
                <a:schemeClr val="bg2">
                  <a:lumMod val="50000"/>
                </a:schemeClr>
              </a:solidFill>
              <a:latin typeface="Calibri" panose="020F0502020204030204" pitchFamily="34" charset="0"/>
            </a:endParaRPr>
          </a:p>
          <a:p>
            <a:pPr marL="285750" indent="-285750">
              <a:buFont typeface="Arial" panose="020B0604020202020204" pitchFamily="34" charset="0"/>
              <a:buChar char="•"/>
            </a:pPr>
            <a:endParaRPr lang="es-ES" dirty="0">
              <a:solidFill>
                <a:schemeClr val="bg2">
                  <a:lumMod val="50000"/>
                </a:schemeClr>
              </a:solidFill>
              <a:latin typeface="Calibri" panose="020F0502020204030204" pitchFamily="34" charset="0"/>
            </a:endParaRPr>
          </a:p>
          <a:p>
            <a:endParaRPr lang="es-ES" dirty="0">
              <a:solidFill>
                <a:schemeClr val="bg2">
                  <a:lumMod val="50000"/>
                </a:schemeClr>
              </a:solidFill>
              <a:latin typeface="Calibri" panose="020F0502020204030204" pitchFamily="34" charset="0"/>
            </a:endParaRPr>
          </a:p>
          <a:p>
            <a:r>
              <a:rPr lang="pt-BR" b="1" dirty="0">
                <a:solidFill>
                  <a:schemeClr val="bg2">
                    <a:lumMod val="50000"/>
                  </a:schemeClr>
                </a:solidFill>
                <a:latin typeface="Calibri" panose="020F0502020204030204" pitchFamily="34" charset="0"/>
              </a:rPr>
              <a:t> </a:t>
            </a:r>
            <a:endParaRPr lang="es-ES" dirty="0">
              <a:solidFill>
                <a:schemeClr val="bg2">
                  <a:lumMod val="50000"/>
                </a:schemeClr>
              </a:solidFill>
              <a:latin typeface="Calibri" panose="020F0502020204030204" pitchFamily="34" charset="0"/>
            </a:endParaRPr>
          </a:p>
        </p:txBody>
      </p:sp>
      <p:pic>
        <p:nvPicPr>
          <p:cNvPr id="3" name="Image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29728" y="2853723"/>
            <a:ext cx="2017951" cy="2017951"/>
          </a:xfrm>
          <a:prstGeom prst="rect">
            <a:avLst/>
          </a:prstGeom>
        </p:spPr>
      </p:pic>
      <p:grpSp>
        <p:nvGrpSpPr>
          <p:cNvPr id="2" name="Grupo 11">
            <a:extLst>
              <a:ext uri="{FF2B5EF4-FFF2-40B4-BE49-F238E27FC236}">
                <a16:creationId xmlns:a16="http://schemas.microsoft.com/office/drawing/2014/main" id="{2C1D97F6-02B4-90A3-3BBE-7DEA06EF44D0}"/>
              </a:ext>
            </a:extLst>
          </p:cNvPr>
          <p:cNvGrpSpPr/>
          <p:nvPr/>
        </p:nvGrpSpPr>
        <p:grpSpPr>
          <a:xfrm>
            <a:off x="1" y="-34583"/>
            <a:ext cx="12192000" cy="1100339"/>
            <a:chOff x="1" y="-34583"/>
            <a:chExt cx="12192000" cy="1100339"/>
          </a:xfrm>
        </p:grpSpPr>
        <p:pic>
          <p:nvPicPr>
            <p:cNvPr id="4" name="Imagem 3">
              <a:extLst>
                <a:ext uri="{FF2B5EF4-FFF2-40B4-BE49-F238E27FC236}">
                  <a16:creationId xmlns:a16="http://schemas.microsoft.com/office/drawing/2014/main" id="{5010D2BB-6D38-4A85-0302-EB2E77FBFD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5" name="Imagem 4">
              <a:extLst>
                <a:ext uri="{FF2B5EF4-FFF2-40B4-BE49-F238E27FC236}">
                  <a16:creationId xmlns:a16="http://schemas.microsoft.com/office/drawing/2014/main" id="{A9808527-3846-DBBB-D764-74E66A14D5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7" name="Imagem 6">
              <a:extLst>
                <a:ext uri="{FF2B5EF4-FFF2-40B4-BE49-F238E27FC236}">
                  <a16:creationId xmlns:a16="http://schemas.microsoft.com/office/drawing/2014/main" id="{745F52EA-F02C-D8AB-CDF3-58DBCCA097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13927800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ço Reservado para Conteúdo 2"/>
          <p:cNvSpPr txBox="1">
            <a:spLocks/>
          </p:cNvSpPr>
          <p:nvPr/>
        </p:nvSpPr>
        <p:spPr>
          <a:xfrm>
            <a:off x="542366" y="1194084"/>
            <a:ext cx="11325784"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3200" dirty="0">
                <a:solidFill>
                  <a:srgbClr val="2B767D"/>
                </a:solidFill>
                <a:ea typeface="SimHei" panose="02010609060101010101" pitchFamily="49" charset="-122"/>
              </a:rPr>
              <a:t> </a:t>
            </a:r>
            <a:r>
              <a:rPr lang="es-CO" sz="3200" dirty="0">
                <a:solidFill>
                  <a:srgbClr val="2B767D"/>
                </a:solidFill>
                <a:ea typeface="SimHei" panose="02010609060101010101" pitchFamily="49" charset="-122"/>
              </a:rPr>
              <a:t>Fijación a la Pared – Mediante Perforación que no atraviesa</a:t>
            </a:r>
            <a:endParaRPr lang="pt-BR" sz="3200" dirty="0">
              <a:solidFill>
                <a:srgbClr val="2B767D"/>
              </a:solidFill>
              <a:ea typeface="SimHei" panose="02010609060101010101" pitchFamily="49" charset="-122"/>
            </a:endParaRPr>
          </a:p>
        </p:txBody>
      </p:sp>
      <p:sp>
        <p:nvSpPr>
          <p:cNvPr id="8" name="CaixaDeTexto 7"/>
          <p:cNvSpPr txBox="1"/>
          <p:nvPr/>
        </p:nvSpPr>
        <p:spPr>
          <a:xfrm>
            <a:off x="629452" y="1779687"/>
            <a:ext cx="9464080" cy="4801314"/>
          </a:xfrm>
          <a:prstGeom prst="rect">
            <a:avLst/>
          </a:prstGeom>
          <a:noFill/>
        </p:spPr>
        <p:txBody>
          <a:bodyPr wrap="square" rtlCol="0">
            <a:spAutoFit/>
          </a:bodyPr>
          <a:lstStyle/>
          <a:p>
            <a:pPr algn="just"/>
            <a:r>
              <a:rPr lang="es-CO" b="1" dirty="0">
                <a:solidFill>
                  <a:schemeClr val="bg2">
                    <a:lumMod val="50000"/>
                  </a:schemeClr>
                </a:solidFill>
                <a:latin typeface="Calibri" panose="020F0502020204030204" pitchFamily="34" charset="0"/>
              </a:rPr>
              <a:t>MATERIALES REQUERIDOS PARA LA INSTALACIÓN:</a:t>
            </a:r>
            <a:endParaRPr lang="pt-BR" b="1" dirty="0">
              <a:solidFill>
                <a:schemeClr val="bg2">
                  <a:lumMod val="50000"/>
                </a:schemeClr>
              </a:solidFill>
              <a:latin typeface="Calibri" panose="020F0502020204030204" pitchFamily="34" charset="0"/>
            </a:endParaRPr>
          </a:p>
          <a:p>
            <a:pPr algn="just"/>
            <a:r>
              <a:rPr lang="pt-BR" b="1" i="1" dirty="0">
                <a:solidFill>
                  <a:schemeClr val="bg2">
                    <a:lumMod val="50000"/>
                  </a:schemeClr>
                </a:solidFill>
                <a:latin typeface="Calibri" panose="020F0502020204030204" pitchFamily="34" charset="0"/>
              </a:rPr>
              <a:t>(</a:t>
            </a:r>
            <a:r>
              <a:rPr lang="es-ES" b="1" i="1" u="sng" dirty="0">
                <a:solidFill>
                  <a:schemeClr val="bg2">
                    <a:lumMod val="50000"/>
                  </a:schemeClr>
                </a:solidFill>
                <a:latin typeface="Calibri" panose="020F0502020204030204" pitchFamily="34" charset="0"/>
              </a:rPr>
              <a:t>Debe ser proporcionado por el cliente, si es necesario)</a:t>
            </a:r>
          </a:p>
          <a:p>
            <a:pPr marL="285750" indent="-285750" algn="just">
              <a:buFont typeface="Arial" panose="020B0604020202020204" pitchFamily="34" charset="0"/>
              <a:buChar char="•"/>
            </a:pPr>
            <a:r>
              <a:rPr lang="es-ES" dirty="0">
                <a:solidFill>
                  <a:schemeClr val="bg2">
                    <a:lumMod val="50000"/>
                  </a:schemeClr>
                </a:solidFill>
                <a:latin typeface="Calibri" panose="020F0502020204030204" pitchFamily="34" charset="0"/>
              </a:rPr>
              <a:t>Barra roscada FTR (acero clase 5.8 - equivalente a ASTM A36) ½” 12 alambres, galvanizada (para calcular la cantidad, verifique el espesor de la pared y agregue 150 mm);</a:t>
            </a:r>
          </a:p>
          <a:p>
            <a:pPr marL="285750" indent="-285750" algn="just">
              <a:buFont typeface="Arial" panose="020B0604020202020204" pitchFamily="34" charset="0"/>
              <a:buChar char="•"/>
            </a:pPr>
            <a:r>
              <a:rPr lang="es-ES" dirty="0">
                <a:solidFill>
                  <a:schemeClr val="bg2">
                    <a:lumMod val="50000"/>
                  </a:schemeClr>
                </a:solidFill>
                <a:latin typeface="Calibri" panose="020F0502020204030204" pitchFamily="34" charset="0"/>
              </a:rPr>
              <a:t>Tuercas hexagonales ½” 12 roscas galvanizadas (cantidad 12 unidades);</a:t>
            </a:r>
          </a:p>
          <a:p>
            <a:pPr marL="285750" indent="-285750" algn="just">
              <a:buFont typeface="Arial" panose="020B0604020202020204" pitchFamily="34" charset="0"/>
              <a:buChar char="•"/>
            </a:pPr>
            <a:r>
              <a:rPr lang="es-ES" dirty="0">
                <a:solidFill>
                  <a:schemeClr val="bg2">
                    <a:lumMod val="50000"/>
                  </a:schemeClr>
                </a:solidFill>
                <a:latin typeface="Calibri" panose="020F0502020204030204" pitchFamily="34" charset="0"/>
              </a:rPr>
              <a:t>Arandelas planas con borde ancho de ½“ galvanizadas. (Cantidad 12 unidades);</a:t>
            </a:r>
          </a:p>
          <a:p>
            <a:pPr marL="285750" indent="-285750" algn="just">
              <a:buFont typeface="Arial" panose="020B0604020202020204" pitchFamily="34" charset="0"/>
              <a:buChar char="•"/>
            </a:pPr>
            <a:r>
              <a:rPr lang="es-ES" dirty="0" err="1">
                <a:solidFill>
                  <a:schemeClr val="bg2">
                    <a:lumMod val="50000"/>
                  </a:schemeClr>
                </a:solidFill>
                <a:latin typeface="Calibri" panose="020F0502020204030204" pitchFamily="34" charset="0"/>
              </a:rPr>
              <a:t>Liner</a:t>
            </a:r>
            <a:r>
              <a:rPr lang="es-ES" dirty="0">
                <a:solidFill>
                  <a:schemeClr val="bg2">
                    <a:lumMod val="50000"/>
                  </a:schemeClr>
                </a:solidFill>
                <a:latin typeface="Calibri" panose="020F0502020204030204" pitchFamily="34" charset="0"/>
              </a:rPr>
              <a:t> de inyección (Cantidad 3 unidades);</a:t>
            </a:r>
          </a:p>
          <a:p>
            <a:pPr marL="285750" indent="-285750" algn="just">
              <a:buFont typeface="Arial" panose="020B0604020202020204" pitchFamily="34" charset="0"/>
              <a:buChar char="•"/>
            </a:pPr>
            <a:r>
              <a:rPr lang="es-ES" dirty="0">
                <a:solidFill>
                  <a:schemeClr val="bg2">
                    <a:lumMod val="50000"/>
                  </a:schemeClr>
                </a:solidFill>
                <a:latin typeface="Calibri" panose="020F0502020204030204" pitchFamily="34" charset="0"/>
              </a:rPr>
              <a:t>Fijador químico Fischer FIS V 410 C (cartucho de 410 ml): El número de cartuchos puede variar según el diámetro y la profundidad de los orificios (para orificios con un diámetro de 14 mm y una profundidad de 150 mm, el rendimiento es de quince fijaciones);</a:t>
            </a:r>
          </a:p>
          <a:p>
            <a:pPr marL="285750" indent="-285750" algn="just">
              <a:buFont typeface="Arial" panose="020B0604020202020204" pitchFamily="34" charset="0"/>
              <a:buChar char="•"/>
            </a:pPr>
            <a:r>
              <a:rPr lang="es-ES" dirty="0">
                <a:solidFill>
                  <a:schemeClr val="bg2">
                    <a:lumMod val="50000"/>
                  </a:schemeClr>
                </a:solidFill>
                <a:latin typeface="Calibri" panose="020F0502020204030204" pitchFamily="34" charset="0"/>
              </a:rPr>
              <a:t>Boquilla mezcladora para fijador químico.</a:t>
            </a:r>
          </a:p>
          <a:p>
            <a:pPr marL="285750" indent="-285750" algn="just">
              <a:buFont typeface="Arial" panose="020B0604020202020204" pitchFamily="34" charset="0"/>
              <a:buChar char="•"/>
            </a:pPr>
            <a:r>
              <a:rPr lang="es-ES" dirty="0">
                <a:solidFill>
                  <a:schemeClr val="bg2">
                    <a:lumMod val="50000"/>
                  </a:schemeClr>
                </a:solidFill>
                <a:latin typeface="Calibri" panose="020F0502020204030204" pitchFamily="34" charset="0"/>
              </a:rPr>
              <a:t>Cepillo tubular de acero de 16 mm de diámetro (cerdas de al menos 200 mm)</a:t>
            </a:r>
          </a:p>
          <a:p>
            <a:pPr marL="285750" indent="-285750" algn="just">
              <a:buFont typeface="Arial" panose="020B0604020202020204" pitchFamily="34" charset="0"/>
              <a:buChar char="•"/>
            </a:pPr>
            <a:r>
              <a:rPr lang="es-ES" dirty="0">
                <a:solidFill>
                  <a:schemeClr val="bg2">
                    <a:lumMod val="50000"/>
                  </a:schemeClr>
                </a:solidFill>
                <a:latin typeface="Calibri" panose="020F0502020204030204" pitchFamily="34" charset="0"/>
              </a:rPr>
              <a:t>Aplicador de fijador químico.</a:t>
            </a:r>
          </a:p>
          <a:p>
            <a:pPr marL="285750" indent="-285750" algn="just">
              <a:buFont typeface="Arial" panose="020B0604020202020204" pitchFamily="34" charset="0"/>
              <a:buChar char="•"/>
            </a:pPr>
            <a:r>
              <a:rPr lang="es-ES" dirty="0">
                <a:solidFill>
                  <a:schemeClr val="bg2">
                    <a:lumMod val="50000"/>
                  </a:schemeClr>
                </a:solidFill>
                <a:latin typeface="Calibri" panose="020F0502020204030204" pitchFamily="34" charset="0"/>
              </a:rPr>
              <a:t>Bomba de aire manual o compresor de aire para limpiar agujeros.</a:t>
            </a:r>
          </a:p>
          <a:p>
            <a:pPr marL="285750" indent="-285750" algn="just">
              <a:buFont typeface="Arial" panose="020B0604020202020204" pitchFamily="34" charset="0"/>
              <a:buChar char="•"/>
            </a:pPr>
            <a:endParaRPr lang="es-ES" dirty="0">
              <a:solidFill>
                <a:schemeClr val="bg2">
                  <a:lumMod val="50000"/>
                </a:schemeClr>
              </a:solidFill>
              <a:latin typeface="Calibri" panose="020F0502020204030204" pitchFamily="34" charset="0"/>
              <a:hlinkClick r:id="rId2"/>
            </a:endParaRPr>
          </a:p>
          <a:p>
            <a:pPr algn="just"/>
            <a:r>
              <a:rPr lang="es-ES" dirty="0">
                <a:solidFill>
                  <a:srgbClr val="2B767D"/>
                </a:solidFill>
                <a:latin typeface="Calibri" panose="020F0502020204030204" pitchFamily="34" charset="0"/>
                <a:hlinkClick r:id="rId2"/>
              </a:rPr>
              <a:t>https://www.fischerbrasil.com.br/pt-br/products/chumbadores-quimicos/resina-de-injecao/resina-de-injecao-fis-v-fis-vs-low-speed-fis-vw-high-speed/538131-fis-v-410-c</a:t>
            </a:r>
            <a:endParaRPr lang="es-ES" dirty="0">
              <a:solidFill>
                <a:srgbClr val="2B767D"/>
              </a:solidFill>
              <a:latin typeface="Calibri" panose="020F0502020204030204" pitchFamily="34" charset="0"/>
            </a:endParaRPr>
          </a:p>
        </p:txBody>
      </p:sp>
      <p:grpSp>
        <p:nvGrpSpPr>
          <p:cNvPr id="2" name="Grupo 11">
            <a:extLst>
              <a:ext uri="{FF2B5EF4-FFF2-40B4-BE49-F238E27FC236}">
                <a16:creationId xmlns:a16="http://schemas.microsoft.com/office/drawing/2014/main" id="{D554AB0E-70E5-82DC-699F-677F668E2F54}"/>
              </a:ext>
            </a:extLst>
          </p:cNvPr>
          <p:cNvGrpSpPr/>
          <p:nvPr/>
        </p:nvGrpSpPr>
        <p:grpSpPr>
          <a:xfrm>
            <a:off x="1" y="-34583"/>
            <a:ext cx="12192000" cy="1100339"/>
            <a:chOff x="1" y="-34583"/>
            <a:chExt cx="12192000" cy="1100339"/>
          </a:xfrm>
        </p:grpSpPr>
        <p:pic>
          <p:nvPicPr>
            <p:cNvPr id="3" name="Imagem 2">
              <a:extLst>
                <a:ext uri="{FF2B5EF4-FFF2-40B4-BE49-F238E27FC236}">
                  <a16:creationId xmlns:a16="http://schemas.microsoft.com/office/drawing/2014/main" id="{B00530A8-7427-DDA3-D766-D356B76349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4" name="Imagem 3">
              <a:extLst>
                <a:ext uri="{FF2B5EF4-FFF2-40B4-BE49-F238E27FC236}">
                  <a16:creationId xmlns:a16="http://schemas.microsoft.com/office/drawing/2014/main" id="{414C99AE-04B3-1E93-F177-BAA7432BD3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5" name="Imagem 4">
              <a:extLst>
                <a:ext uri="{FF2B5EF4-FFF2-40B4-BE49-F238E27FC236}">
                  <a16:creationId xmlns:a16="http://schemas.microsoft.com/office/drawing/2014/main" id="{542A5B18-5D76-28CD-AB8C-E29778370C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35346663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m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3041" y="1794906"/>
            <a:ext cx="4144926" cy="4849399"/>
          </a:xfrm>
          <a:prstGeom prst="rect">
            <a:avLst/>
          </a:prstGeom>
        </p:spPr>
      </p:pic>
      <p:sp>
        <p:nvSpPr>
          <p:cNvPr id="9" name="Espaço Reservado para Conteúdo 2"/>
          <p:cNvSpPr txBox="1">
            <a:spLocks/>
          </p:cNvSpPr>
          <p:nvPr/>
        </p:nvSpPr>
        <p:spPr>
          <a:xfrm>
            <a:off x="542366" y="1194084"/>
            <a:ext cx="10982884"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PERFORACIÓN QUE NO ATRAVIESA LA PARED DE ALBAÑILERÍA</a:t>
            </a:r>
          </a:p>
        </p:txBody>
      </p:sp>
      <p:sp>
        <p:nvSpPr>
          <p:cNvPr id="18" name="CaixaDeTexto 17"/>
          <p:cNvSpPr txBox="1"/>
          <p:nvPr/>
        </p:nvSpPr>
        <p:spPr>
          <a:xfrm>
            <a:off x="958324" y="2819271"/>
            <a:ext cx="2792794" cy="3139321"/>
          </a:xfrm>
          <a:prstGeom prst="rect">
            <a:avLst/>
          </a:prstGeom>
          <a:noFill/>
        </p:spPr>
        <p:txBody>
          <a:bodyPr wrap="square" rtlCol="0">
            <a:spAutoFit/>
          </a:bodyPr>
          <a:lstStyle/>
          <a:p>
            <a:pPr algn="just"/>
            <a:r>
              <a:rPr lang="es-ES" dirty="0">
                <a:solidFill>
                  <a:schemeClr val="bg2">
                    <a:lumMod val="50000"/>
                  </a:schemeClr>
                </a:solidFill>
                <a:latin typeface="Calibri" panose="020F0502020204030204" pitchFamily="34" charset="0"/>
              </a:rPr>
              <a:t>Las barras roscadas así como arandelas, tuercas y fijador químico con aplicador serán proporcionados por el cliente. Las barras roscadas con tuercas y arandelas deben ser de ½”. Para este ejemplo sugerimos fijar con anclaje químico y </a:t>
            </a:r>
            <a:r>
              <a:rPr lang="es-ES" dirty="0" err="1">
                <a:solidFill>
                  <a:schemeClr val="bg2">
                    <a:lumMod val="50000"/>
                  </a:schemeClr>
                </a:solidFill>
                <a:latin typeface="Calibri" panose="020F0502020204030204" pitchFamily="34" charset="0"/>
              </a:rPr>
              <a:t>liner</a:t>
            </a:r>
            <a:r>
              <a:rPr lang="es-ES" dirty="0">
                <a:solidFill>
                  <a:schemeClr val="bg2">
                    <a:lumMod val="50000"/>
                  </a:schemeClr>
                </a:solidFill>
                <a:latin typeface="Calibri" panose="020F0502020204030204" pitchFamily="34" charset="0"/>
              </a:rPr>
              <a:t> si es necesario.</a:t>
            </a:r>
          </a:p>
        </p:txBody>
      </p:sp>
      <p:grpSp>
        <p:nvGrpSpPr>
          <p:cNvPr id="2" name="Grupo 11">
            <a:extLst>
              <a:ext uri="{FF2B5EF4-FFF2-40B4-BE49-F238E27FC236}">
                <a16:creationId xmlns:a16="http://schemas.microsoft.com/office/drawing/2014/main" id="{32E25534-1F16-6503-8811-163F25BF256D}"/>
              </a:ext>
            </a:extLst>
          </p:cNvPr>
          <p:cNvGrpSpPr/>
          <p:nvPr/>
        </p:nvGrpSpPr>
        <p:grpSpPr>
          <a:xfrm>
            <a:off x="1" y="-34583"/>
            <a:ext cx="12192000" cy="1100339"/>
            <a:chOff x="1" y="-34583"/>
            <a:chExt cx="12192000" cy="1100339"/>
          </a:xfrm>
        </p:grpSpPr>
        <p:pic>
          <p:nvPicPr>
            <p:cNvPr id="3" name="Imagem 2">
              <a:extLst>
                <a:ext uri="{FF2B5EF4-FFF2-40B4-BE49-F238E27FC236}">
                  <a16:creationId xmlns:a16="http://schemas.microsoft.com/office/drawing/2014/main" id="{8B1A472D-2889-02AF-CC9E-F08B0F39A6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4" name="Imagem 3">
              <a:extLst>
                <a:ext uri="{FF2B5EF4-FFF2-40B4-BE49-F238E27FC236}">
                  <a16:creationId xmlns:a16="http://schemas.microsoft.com/office/drawing/2014/main" id="{89C3B204-0DD2-D0F4-C6F8-6BFF8924B9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5" name="Imagem 4">
              <a:extLst>
                <a:ext uri="{FF2B5EF4-FFF2-40B4-BE49-F238E27FC236}">
                  <a16:creationId xmlns:a16="http://schemas.microsoft.com/office/drawing/2014/main" id="{3E804906-EE43-A91D-5E85-DA58C8DC0B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19613413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p:cNvGrpSpPr/>
          <p:nvPr/>
        </p:nvGrpSpPr>
        <p:grpSpPr>
          <a:xfrm>
            <a:off x="-32891" y="-18156"/>
            <a:ext cx="12224890" cy="6875807"/>
            <a:chOff x="-32891" y="-18156"/>
            <a:chExt cx="12224890" cy="6875807"/>
          </a:xfrm>
        </p:grpSpPr>
        <p:pic>
          <p:nvPicPr>
            <p:cNvPr id="13" name="Espaço Reservado para Conteúdo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91" y="-18156"/>
              <a:ext cx="12224890" cy="6875807"/>
            </a:xfrm>
            <a:prstGeom prst="rect">
              <a:avLst/>
            </a:prstGeom>
          </p:spPr>
        </p:pic>
        <p:grpSp>
          <p:nvGrpSpPr>
            <p:cNvPr id="14" name="Grupo 13"/>
            <p:cNvGrpSpPr/>
            <p:nvPr/>
          </p:nvGrpSpPr>
          <p:grpSpPr>
            <a:xfrm>
              <a:off x="302063" y="800498"/>
              <a:ext cx="2274802" cy="5354416"/>
              <a:chOff x="215120" y="1562210"/>
              <a:chExt cx="1486409" cy="3498708"/>
            </a:xfrm>
          </p:grpSpPr>
          <p:pic>
            <p:nvPicPr>
              <p:cNvPr id="15" name="Imagem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452" y="1562210"/>
                <a:ext cx="1043745" cy="731937"/>
              </a:xfrm>
              <a:prstGeom prst="rect">
                <a:avLst/>
              </a:prstGeom>
            </p:spPr>
          </p:pic>
          <p:pic>
            <p:nvPicPr>
              <p:cNvPr id="16" name="Imagem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120" y="4366458"/>
                <a:ext cx="1486409" cy="694460"/>
              </a:xfrm>
              <a:prstGeom prst="rect">
                <a:avLst/>
              </a:prstGeom>
            </p:spPr>
          </p:pic>
        </p:grpSp>
      </p:grpSp>
      <p:sp>
        <p:nvSpPr>
          <p:cNvPr id="7" name="Retângulo 6"/>
          <p:cNvSpPr/>
          <p:nvPr/>
        </p:nvSpPr>
        <p:spPr>
          <a:xfrm>
            <a:off x="1697436" y="3166544"/>
            <a:ext cx="8296403" cy="1887696"/>
          </a:xfrm>
          <a:prstGeom prst="rect">
            <a:avLst/>
          </a:prstGeom>
          <a:effectLst>
            <a:outerShdw blurRad="50800" dist="38100" dir="2700000" algn="tl" rotWithShape="0">
              <a:prstClr val="black">
                <a:alpha val="40000"/>
              </a:prstClr>
            </a:outerShdw>
          </a:effectLst>
        </p:spPr>
        <p:txBody>
          <a:bodyPr wrap="square">
            <a:spAutoFit/>
          </a:bodyPr>
          <a:lstStyle/>
          <a:p>
            <a:pPr algn="ctr">
              <a:lnSpc>
                <a:spcPts val="7000"/>
              </a:lnSpc>
            </a:pPr>
            <a:r>
              <a:rPr lang="pt-BR" sz="6600" dirty="0">
                <a:solidFill>
                  <a:schemeClr val="bg1"/>
                </a:solidFill>
              </a:rPr>
              <a:t> </a:t>
            </a:r>
          </a:p>
          <a:p>
            <a:pPr algn="ctr">
              <a:lnSpc>
                <a:spcPts val="7000"/>
              </a:lnSpc>
            </a:pPr>
            <a:endParaRPr lang="pt-BR" sz="800" dirty="0">
              <a:solidFill>
                <a:schemeClr val="bg1"/>
              </a:solidFill>
            </a:endParaRPr>
          </a:p>
        </p:txBody>
      </p:sp>
      <p:sp>
        <p:nvSpPr>
          <p:cNvPr id="17" name="Retângulo 16"/>
          <p:cNvSpPr/>
          <p:nvPr/>
        </p:nvSpPr>
        <p:spPr>
          <a:xfrm>
            <a:off x="974421" y="2906391"/>
            <a:ext cx="10276048" cy="1846083"/>
          </a:xfrm>
          <a:prstGeom prst="rect">
            <a:avLst/>
          </a:prstGeom>
          <a:effectLst>
            <a:outerShdw blurRad="50800" dist="38100" dir="2700000" algn="tl" rotWithShape="0">
              <a:prstClr val="black">
                <a:alpha val="40000"/>
              </a:prstClr>
            </a:outerShdw>
          </a:effectLst>
        </p:spPr>
        <p:txBody>
          <a:bodyPr wrap="square">
            <a:spAutoFit/>
          </a:bodyPr>
          <a:lstStyle/>
          <a:p>
            <a:pPr algn="ctr">
              <a:lnSpc>
                <a:spcPts val="7000"/>
              </a:lnSpc>
            </a:pPr>
            <a:r>
              <a:rPr lang="pt-BR" sz="5400" dirty="0">
                <a:solidFill>
                  <a:schemeClr val="bg1"/>
                </a:solidFill>
              </a:rPr>
              <a:t>LÁMPARA QUIRÚRGICA DE PARED SIN EMERGENCIA</a:t>
            </a:r>
            <a:endParaRPr lang="pt-BR" sz="600" dirty="0">
              <a:solidFill>
                <a:schemeClr val="bg1"/>
              </a:solidFill>
            </a:endParaRPr>
          </a:p>
        </p:txBody>
      </p:sp>
    </p:spTree>
    <p:extLst>
      <p:ext uri="{BB962C8B-B14F-4D97-AF65-F5344CB8AC3E}">
        <p14:creationId xmlns:p14="http://schemas.microsoft.com/office/powerpoint/2010/main" val="9852555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p:cNvGrpSpPr/>
          <p:nvPr/>
        </p:nvGrpSpPr>
        <p:grpSpPr>
          <a:xfrm>
            <a:off x="-32890" y="-8904"/>
            <a:ext cx="12224890" cy="6875807"/>
            <a:chOff x="-32891" y="-18156"/>
            <a:chExt cx="12224890" cy="6875807"/>
          </a:xfrm>
        </p:grpSpPr>
        <p:pic>
          <p:nvPicPr>
            <p:cNvPr id="13" name="Espaço Reservado para Conteúdo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91" y="-18156"/>
              <a:ext cx="12224890" cy="6875807"/>
            </a:xfrm>
            <a:prstGeom prst="rect">
              <a:avLst/>
            </a:prstGeom>
          </p:spPr>
        </p:pic>
        <p:grpSp>
          <p:nvGrpSpPr>
            <p:cNvPr id="14" name="Grupo 13"/>
            <p:cNvGrpSpPr/>
            <p:nvPr/>
          </p:nvGrpSpPr>
          <p:grpSpPr>
            <a:xfrm>
              <a:off x="302063" y="800498"/>
              <a:ext cx="2274802" cy="5354416"/>
              <a:chOff x="215120" y="1562210"/>
              <a:chExt cx="1486409" cy="3498708"/>
            </a:xfrm>
          </p:grpSpPr>
          <p:pic>
            <p:nvPicPr>
              <p:cNvPr id="15" name="Imagem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452" y="1562210"/>
                <a:ext cx="1043745" cy="731937"/>
              </a:xfrm>
              <a:prstGeom prst="rect">
                <a:avLst/>
              </a:prstGeom>
            </p:spPr>
          </p:pic>
          <p:pic>
            <p:nvPicPr>
              <p:cNvPr id="16" name="Imagem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120" y="4366458"/>
                <a:ext cx="1486409" cy="694460"/>
              </a:xfrm>
              <a:prstGeom prst="rect">
                <a:avLst/>
              </a:prstGeom>
            </p:spPr>
          </p:pic>
        </p:grpSp>
      </p:grpSp>
      <p:sp>
        <p:nvSpPr>
          <p:cNvPr id="7" name="Retângulo 6"/>
          <p:cNvSpPr/>
          <p:nvPr/>
        </p:nvSpPr>
        <p:spPr>
          <a:xfrm>
            <a:off x="1697436" y="3166544"/>
            <a:ext cx="8296403" cy="1887696"/>
          </a:xfrm>
          <a:prstGeom prst="rect">
            <a:avLst/>
          </a:prstGeom>
          <a:effectLst>
            <a:outerShdw blurRad="50800" dist="38100" dir="2700000" algn="tl" rotWithShape="0">
              <a:prstClr val="black">
                <a:alpha val="40000"/>
              </a:prstClr>
            </a:outerShdw>
          </a:effectLst>
        </p:spPr>
        <p:txBody>
          <a:bodyPr wrap="square">
            <a:spAutoFit/>
          </a:bodyPr>
          <a:lstStyle/>
          <a:p>
            <a:pPr algn="ctr">
              <a:lnSpc>
                <a:spcPts val="7000"/>
              </a:lnSpc>
            </a:pPr>
            <a:r>
              <a:rPr lang="pt-BR" sz="6600" dirty="0">
                <a:solidFill>
                  <a:schemeClr val="bg1"/>
                </a:solidFill>
              </a:rPr>
              <a:t> </a:t>
            </a:r>
          </a:p>
          <a:p>
            <a:pPr algn="ctr">
              <a:lnSpc>
                <a:spcPts val="7000"/>
              </a:lnSpc>
            </a:pPr>
            <a:endParaRPr lang="pt-BR" sz="800" dirty="0">
              <a:solidFill>
                <a:schemeClr val="bg1"/>
              </a:solidFill>
            </a:endParaRPr>
          </a:p>
        </p:txBody>
      </p:sp>
      <p:sp>
        <p:nvSpPr>
          <p:cNvPr id="3" name="Retângulo 2">
            <a:extLst>
              <a:ext uri="{FF2B5EF4-FFF2-40B4-BE49-F238E27FC236}">
                <a16:creationId xmlns:a16="http://schemas.microsoft.com/office/drawing/2014/main" id="{359D219F-AEDA-4BCF-B07B-45ECD74573BB}"/>
              </a:ext>
            </a:extLst>
          </p:cNvPr>
          <p:cNvSpPr/>
          <p:nvPr/>
        </p:nvSpPr>
        <p:spPr>
          <a:xfrm>
            <a:off x="-32890" y="3166544"/>
            <a:ext cx="12224890" cy="1846083"/>
          </a:xfrm>
          <a:prstGeom prst="rect">
            <a:avLst/>
          </a:prstGeom>
          <a:effectLst>
            <a:outerShdw blurRad="50800" dist="38100" dir="2700000" algn="tl" rotWithShape="0">
              <a:prstClr val="black">
                <a:alpha val="40000"/>
              </a:prstClr>
            </a:outerShdw>
          </a:effectLst>
        </p:spPr>
        <p:txBody>
          <a:bodyPr wrap="square">
            <a:spAutoFit/>
          </a:bodyPr>
          <a:lstStyle/>
          <a:p>
            <a:pPr algn="ctr">
              <a:lnSpc>
                <a:spcPts val="7000"/>
              </a:lnSpc>
            </a:pPr>
            <a:r>
              <a:rPr lang="es-ES" sz="5400" dirty="0">
                <a:solidFill>
                  <a:schemeClr val="bg1"/>
                </a:solidFill>
              </a:rPr>
              <a:t>CONDUCTOS ELÉCTRICOS, CAJAS DE CONEXIONES Y CABLEADO</a:t>
            </a:r>
            <a:endParaRPr lang="pt-BR" sz="5400" dirty="0">
              <a:solidFill>
                <a:schemeClr val="bg1"/>
              </a:solidFill>
            </a:endParaRPr>
          </a:p>
        </p:txBody>
      </p:sp>
      <p:sp>
        <p:nvSpPr>
          <p:cNvPr id="4" name="Retângulo 3">
            <a:extLst>
              <a:ext uri="{FF2B5EF4-FFF2-40B4-BE49-F238E27FC236}">
                <a16:creationId xmlns:a16="http://schemas.microsoft.com/office/drawing/2014/main" id="{6E73B5CD-0E31-844D-2B5C-829DEF7AE9D0}"/>
              </a:ext>
            </a:extLst>
          </p:cNvPr>
          <p:cNvSpPr/>
          <p:nvPr/>
        </p:nvSpPr>
        <p:spPr>
          <a:xfrm>
            <a:off x="-32891" y="2362206"/>
            <a:ext cx="12224890" cy="914546"/>
          </a:xfrm>
          <a:prstGeom prst="rect">
            <a:avLst/>
          </a:prstGeom>
          <a:effectLst>
            <a:outerShdw blurRad="50800" dist="38100" dir="2700000" algn="tl" rotWithShape="0">
              <a:prstClr val="black">
                <a:alpha val="40000"/>
              </a:prstClr>
            </a:outerShdw>
          </a:effectLst>
        </p:spPr>
        <p:txBody>
          <a:bodyPr wrap="square">
            <a:spAutoFit/>
          </a:bodyPr>
          <a:lstStyle/>
          <a:p>
            <a:pPr algn="ctr">
              <a:lnSpc>
                <a:spcPts val="7000"/>
              </a:lnSpc>
            </a:pPr>
            <a:r>
              <a:rPr lang="pt-BR" sz="4000" dirty="0">
                <a:solidFill>
                  <a:schemeClr val="bg1"/>
                </a:solidFill>
              </a:rPr>
              <a:t>LÁMPARA QUIRÚRGICA DE PARED SIN EMERGENCIA</a:t>
            </a:r>
            <a:endParaRPr lang="pt-BR" sz="500" dirty="0">
              <a:solidFill>
                <a:schemeClr val="bg1"/>
              </a:solidFill>
            </a:endParaRPr>
          </a:p>
        </p:txBody>
      </p:sp>
    </p:spTree>
    <p:extLst>
      <p:ext uri="{BB962C8B-B14F-4D97-AF65-F5344CB8AC3E}">
        <p14:creationId xmlns:p14="http://schemas.microsoft.com/office/powerpoint/2010/main" val="34302202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Agrupar 8">
            <a:extLst>
              <a:ext uri="{FF2B5EF4-FFF2-40B4-BE49-F238E27FC236}">
                <a16:creationId xmlns:a16="http://schemas.microsoft.com/office/drawing/2014/main" id="{B5051882-7CFD-7337-1CE2-9D5B0CF830BA}"/>
              </a:ext>
            </a:extLst>
          </p:cNvPr>
          <p:cNvGrpSpPr/>
          <p:nvPr/>
        </p:nvGrpSpPr>
        <p:grpSpPr>
          <a:xfrm>
            <a:off x="6051386" y="972398"/>
            <a:ext cx="6069801" cy="5899324"/>
            <a:chOff x="4552740" y="1719041"/>
            <a:chExt cx="5143841" cy="4999370"/>
          </a:xfrm>
        </p:grpSpPr>
        <p:pic>
          <p:nvPicPr>
            <p:cNvPr id="5" name="Imagem 4">
              <a:extLst>
                <a:ext uri="{FF2B5EF4-FFF2-40B4-BE49-F238E27FC236}">
                  <a16:creationId xmlns:a16="http://schemas.microsoft.com/office/drawing/2014/main" id="{57BF52B9-4DEC-B7DA-5851-7A1F43BF4B7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552740" y="1719041"/>
              <a:ext cx="5004000" cy="4999370"/>
            </a:xfrm>
            <a:prstGeom prst="rect">
              <a:avLst/>
            </a:prstGeom>
          </p:spPr>
        </p:pic>
        <p:grpSp>
          <p:nvGrpSpPr>
            <p:cNvPr id="18" name="Grupo 17"/>
            <p:cNvGrpSpPr/>
            <p:nvPr/>
          </p:nvGrpSpPr>
          <p:grpSpPr>
            <a:xfrm>
              <a:off x="7163752" y="2501900"/>
              <a:ext cx="2532829" cy="4007827"/>
              <a:chOff x="5810250" y="2555861"/>
              <a:chExt cx="2532829" cy="4007827"/>
            </a:xfrm>
          </p:grpSpPr>
          <p:cxnSp>
            <p:nvCxnSpPr>
              <p:cNvPr id="27" name="Conector reto 26"/>
              <p:cNvCxnSpPr>
                <a:cxnSpLocks/>
              </p:cNvCxnSpPr>
              <p:nvPr/>
            </p:nvCxnSpPr>
            <p:spPr>
              <a:xfrm flipV="1">
                <a:off x="5810250" y="4597291"/>
                <a:ext cx="1584119" cy="3286"/>
              </a:xfrm>
              <a:prstGeom prst="line">
                <a:avLst/>
              </a:prstGeom>
              <a:ln w="12700">
                <a:solidFill>
                  <a:srgbClr val="FFFF00"/>
                </a:solidFill>
                <a:prstDash val="solid"/>
              </a:ln>
            </p:spPr>
            <p:style>
              <a:lnRef idx="1">
                <a:schemeClr val="accent1"/>
              </a:lnRef>
              <a:fillRef idx="0">
                <a:schemeClr val="accent1"/>
              </a:fillRef>
              <a:effectRef idx="0">
                <a:schemeClr val="accent1"/>
              </a:effectRef>
              <a:fontRef idx="minor">
                <a:schemeClr val="tx1"/>
              </a:fontRef>
            </p:style>
          </p:cxnSp>
          <p:cxnSp>
            <p:nvCxnSpPr>
              <p:cNvPr id="28" name="Conector reto 27"/>
              <p:cNvCxnSpPr/>
              <p:nvPr/>
            </p:nvCxnSpPr>
            <p:spPr>
              <a:xfrm flipV="1">
                <a:off x="5810250" y="6535699"/>
                <a:ext cx="2532829" cy="27989"/>
              </a:xfrm>
              <a:prstGeom prst="line">
                <a:avLst/>
              </a:prstGeom>
              <a:ln w="12700">
                <a:solidFill>
                  <a:srgbClr val="FFFF00"/>
                </a:solidFill>
                <a:prstDash val="solid"/>
              </a:ln>
            </p:spPr>
            <p:style>
              <a:lnRef idx="1">
                <a:schemeClr val="accent1"/>
              </a:lnRef>
              <a:fillRef idx="0">
                <a:schemeClr val="accent1"/>
              </a:fillRef>
              <a:effectRef idx="0">
                <a:schemeClr val="accent1"/>
              </a:effectRef>
              <a:fontRef idx="minor">
                <a:schemeClr val="tx1"/>
              </a:fontRef>
            </p:style>
          </p:cxnSp>
          <p:cxnSp>
            <p:nvCxnSpPr>
              <p:cNvPr id="29" name="Conector reto 28"/>
              <p:cNvCxnSpPr>
                <a:cxnSpLocks/>
              </p:cNvCxnSpPr>
              <p:nvPr/>
            </p:nvCxnSpPr>
            <p:spPr>
              <a:xfrm>
                <a:off x="6180639" y="2574966"/>
                <a:ext cx="2075676" cy="0"/>
              </a:xfrm>
              <a:prstGeom prst="line">
                <a:avLst/>
              </a:prstGeom>
              <a:ln w="12700">
                <a:solidFill>
                  <a:srgbClr val="FFFF00"/>
                </a:solidFill>
                <a:prstDash val="solid"/>
              </a:ln>
            </p:spPr>
            <p:style>
              <a:lnRef idx="1">
                <a:schemeClr val="accent1"/>
              </a:lnRef>
              <a:fillRef idx="0">
                <a:schemeClr val="accent1"/>
              </a:fillRef>
              <a:effectRef idx="0">
                <a:schemeClr val="accent1"/>
              </a:effectRef>
              <a:fontRef idx="minor">
                <a:schemeClr val="tx1"/>
              </a:fontRef>
            </p:style>
          </p:cxnSp>
          <p:cxnSp>
            <p:nvCxnSpPr>
              <p:cNvPr id="30" name="Conector de seta reta 29"/>
              <p:cNvCxnSpPr>
                <a:cxnSpLocks/>
              </p:cNvCxnSpPr>
              <p:nvPr/>
            </p:nvCxnSpPr>
            <p:spPr>
              <a:xfrm flipH="1">
                <a:off x="7881122" y="2555861"/>
                <a:ext cx="19881" cy="3960788"/>
              </a:xfrm>
              <a:prstGeom prst="straightConnector1">
                <a:avLst/>
              </a:prstGeom>
              <a:ln w="127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Conector de seta reta 30"/>
              <p:cNvCxnSpPr>
                <a:cxnSpLocks/>
              </p:cNvCxnSpPr>
              <p:nvPr/>
            </p:nvCxnSpPr>
            <p:spPr>
              <a:xfrm flipH="1">
                <a:off x="7132987" y="4621199"/>
                <a:ext cx="14401" cy="1933550"/>
              </a:xfrm>
              <a:prstGeom prst="straightConnector1">
                <a:avLst/>
              </a:prstGeom>
              <a:ln w="127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CaixaDeTexto 31"/>
              <p:cNvSpPr txBox="1"/>
              <p:nvPr/>
            </p:nvSpPr>
            <p:spPr>
              <a:xfrm rot="16200000">
                <a:off x="6592285" y="5355098"/>
                <a:ext cx="701505" cy="369332"/>
              </a:xfrm>
              <a:prstGeom prst="rect">
                <a:avLst/>
              </a:prstGeom>
              <a:noFill/>
            </p:spPr>
            <p:txBody>
              <a:bodyPr wrap="square" rtlCol="0">
                <a:spAutoFit/>
              </a:bodyPr>
              <a:lstStyle/>
              <a:p>
                <a:pPr algn="ctr"/>
                <a:r>
                  <a:rPr lang="pt-BR" dirty="0">
                    <a:solidFill>
                      <a:srgbClr val="FFFF00"/>
                    </a:solidFill>
                    <a:latin typeface="Calibri" panose="020F0502020204030204" pitchFamily="34" charset="0"/>
                  </a:rPr>
                  <a:t>1,2m</a:t>
                </a:r>
                <a:endParaRPr lang="es-ES" dirty="0">
                  <a:solidFill>
                    <a:srgbClr val="FFFF00"/>
                  </a:solidFill>
                  <a:latin typeface="Calibri" panose="020F0502020204030204" pitchFamily="34" charset="0"/>
                </a:endParaRPr>
              </a:p>
            </p:txBody>
          </p:sp>
          <p:sp>
            <p:nvSpPr>
              <p:cNvPr id="33" name="CaixaDeTexto 32"/>
              <p:cNvSpPr txBox="1"/>
              <p:nvPr/>
            </p:nvSpPr>
            <p:spPr>
              <a:xfrm rot="16200000">
                <a:off x="7217713" y="4247498"/>
                <a:ext cx="997248" cy="369332"/>
              </a:xfrm>
              <a:prstGeom prst="rect">
                <a:avLst/>
              </a:prstGeom>
              <a:noFill/>
            </p:spPr>
            <p:txBody>
              <a:bodyPr wrap="square" rtlCol="0">
                <a:spAutoFit/>
              </a:bodyPr>
              <a:lstStyle/>
              <a:p>
                <a:pPr algn="ctr"/>
                <a:r>
                  <a:rPr lang="pt-BR" dirty="0">
                    <a:solidFill>
                      <a:srgbClr val="FFFF00"/>
                    </a:solidFill>
                    <a:latin typeface="Calibri" panose="020F0502020204030204" pitchFamily="34" charset="0"/>
                  </a:rPr>
                  <a:t>2,3m</a:t>
                </a:r>
                <a:endParaRPr lang="es-ES" dirty="0">
                  <a:solidFill>
                    <a:srgbClr val="FFFF00"/>
                  </a:solidFill>
                  <a:latin typeface="Calibri" panose="020F0502020204030204" pitchFamily="34" charset="0"/>
                </a:endParaRPr>
              </a:p>
            </p:txBody>
          </p:sp>
        </p:grpSp>
      </p:grpSp>
      <p:sp>
        <p:nvSpPr>
          <p:cNvPr id="11" name="Espaço Reservado para Conteúdo 2"/>
          <p:cNvSpPr txBox="1">
            <a:spLocks/>
          </p:cNvSpPr>
          <p:nvPr/>
        </p:nvSpPr>
        <p:spPr>
          <a:xfrm>
            <a:off x="590" y="1033685"/>
            <a:ext cx="8094558" cy="15320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70000"/>
              </a:lnSpc>
              <a:buFont typeface="Arial" panose="020B0604020202020204" pitchFamily="34" charset="0"/>
              <a:buNone/>
            </a:pPr>
            <a:r>
              <a:rPr lang="es-419" sz="3200" dirty="0">
                <a:solidFill>
                  <a:srgbClr val="2B767D"/>
                </a:solidFill>
                <a:ea typeface="SimHei" panose="02010609060101010101" pitchFamily="49" charset="-122"/>
              </a:rPr>
              <a:t> </a:t>
            </a:r>
          </a:p>
          <a:p>
            <a:pPr marL="0" indent="0">
              <a:lnSpc>
                <a:spcPct val="70000"/>
              </a:lnSpc>
              <a:buFont typeface="Arial" panose="020B0604020202020204" pitchFamily="34" charset="0"/>
              <a:buNone/>
            </a:pPr>
            <a:endParaRPr lang="es-419" sz="3200" dirty="0">
              <a:solidFill>
                <a:srgbClr val="2B767D"/>
              </a:solidFill>
              <a:ea typeface="SimHei" panose="02010609060101010101" pitchFamily="49" charset="-122"/>
            </a:endParaRPr>
          </a:p>
          <a:p>
            <a:pPr marL="0" indent="0">
              <a:buFont typeface="Arial" panose="020B0604020202020204" pitchFamily="34" charset="0"/>
              <a:buNone/>
            </a:pPr>
            <a:endParaRPr lang="es-419" sz="3200" dirty="0">
              <a:solidFill>
                <a:srgbClr val="2B767D"/>
              </a:solidFill>
              <a:ea typeface="SimHei" panose="02010609060101010101" pitchFamily="49" charset="-122"/>
            </a:endParaRPr>
          </a:p>
          <a:p>
            <a:pPr marL="0" indent="0">
              <a:buFont typeface="Arial" panose="020B0604020202020204" pitchFamily="34" charset="0"/>
              <a:buNone/>
            </a:pPr>
            <a:endParaRPr lang="es-419" sz="3200" dirty="0">
              <a:solidFill>
                <a:srgbClr val="2B767D"/>
              </a:solidFill>
              <a:ea typeface="SimHei" panose="02010609060101010101" pitchFamily="49" charset="-122"/>
            </a:endParaRPr>
          </a:p>
        </p:txBody>
      </p:sp>
      <p:sp>
        <p:nvSpPr>
          <p:cNvPr id="24" name="CaixaDeTexto 23"/>
          <p:cNvSpPr txBox="1"/>
          <p:nvPr/>
        </p:nvSpPr>
        <p:spPr>
          <a:xfrm>
            <a:off x="3740497" y="2021798"/>
            <a:ext cx="3793643" cy="2308324"/>
          </a:xfrm>
          <a:prstGeom prst="rect">
            <a:avLst/>
          </a:prstGeom>
          <a:noFill/>
        </p:spPr>
        <p:txBody>
          <a:bodyPr wrap="square" rtlCol="0">
            <a:spAutoFit/>
          </a:bodyPr>
          <a:lstStyle/>
          <a:p>
            <a:r>
              <a:rPr lang="es-CO" dirty="0">
                <a:solidFill>
                  <a:schemeClr val="bg2">
                    <a:lumMod val="50000"/>
                  </a:schemeClr>
                </a:solidFill>
                <a:latin typeface="Calibri" panose="020F0502020204030204" pitchFamily="34" charset="0"/>
              </a:rPr>
              <a:t>Para pasar cables eléctricos utilice ducto de 1” y dos cajas de luz de 4x2 (</a:t>
            </a:r>
            <a:r>
              <a:rPr lang="es-CO" dirty="0" err="1">
                <a:solidFill>
                  <a:schemeClr val="bg2">
                    <a:lumMod val="50000"/>
                  </a:schemeClr>
                </a:solidFill>
                <a:latin typeface="Calibri" panose="020F0502020204030204" pitchFamily="34" charset="0"/>
              </a:rPr>
              <a:t>porporcionadas</a:t>
            </a:r>
            <a:r>
              <a:rPr lang="es-CO" dirty="0">
                <a:solidFill>
                  <a:schemeClr val="bg2">
                    <a:lumMod val="50000"/>
                  </a:schemeClr>
                </a:solidFill>
                <a:latin typeface="Calibri" panose="020F0502020204030204" pitchFamily="34" charset="0"/>
              </a:rPr>
              <a:t> por el cliente).</a:t>
            </a:r>
          </a:p>
          <a:p>
            <a:endParaRPr lang="es-CO" dirty="0">
              <a:solidFill>
                <a:schemeClr val="bg2">
                  <a:lumMod val="50000"/>
                </a:schemeClr>
              </a:solidFill>
              <a:latin typeface="Calibri" panose="020F0502020204030204" pitchFamily="34" charset="0"/>
            </a:endParaRPr>
          </a:p>
          <a:p>
            <a:r>
              <a:rPr lang="es-CO" dirty="0">
                <a:solidFill>
                  <a:schemeClr val="bg2">
                    <a:lumMod val="50000"/>
                  </a:schemeClr>
                </a:solidFill>
                <a:latin typeface="Calibri" panose="020F0502020204030204" pitchFamily="34" charset="0"/>
              </a:rPr>
              <a:t>Para el paso de cables utilizar 2 cajas de luz 4X2 (proporcionadas por el cliente) y conductos de 1” (proporcionadas por el cliente).</a:t>
            </a:r>
          </a:p>
        </p:txBody>
      </p:sp>
      <p:sp>
        <p:nvSpPr>
          <p:cNvPr id="3" name="Retângulo 2"/>
          <p:cNvSpPr/>
          <p:nvPr/>
        </p:nvSpPr>
        <p:spPr>
          <a:xfrm>
            <a:off x="436452" y="1085201"/>
            <a:ext cx="7097689" cy="459228"/>
          </a:xfrm>
          <a:prstGeom prst="rect">
            <a:avLst/>
          </a:prstGeom>
        </p:spPr>
        <p:txBody>
          <a:bodyPr wrap="square">
            <a:spAutoFit/>
          </a:bodyPr>
          <a:lstStyle/>
          <a:p>
            <a:pPr algn="just">
              <a:lnSpc>
                <a:spcPct val="70000"/>
              </a:lnSpc>
            </a:pPr>
            <a:r>
              <a:rPr lang="es-CO" sz="3200" dirty="0">
                <a:solidFill>
                  <a:srgbClr val="2B767D"/>
                </a:solidFill>
                <a:ea typeface="SimHei" panose="02010609060101010101" pitchFamily="49" charset="-122"/>
              </a:rPr>
              <a:t>Lámpara Quirúrgica Sin Emergencia</a:t>
            </a:r>
          </a:p>
        </p:txBody>
      </p:sp>
      <p:graphicFrame>
        <p:nvGraphicFramePr>
          <p:cNvPr id="16" name="Tabela 15"/>
          <p:cNvGraphicFramePr>
            <a:graphicFrameLocks noGrp="1"/>
          </p:cNvGraphicFramePr>
          <p:nvPr>
            <p:extLst>
              <p:ext uri="{D42A27DB-BD31-4B8C-83A1-F6EECF244321}">
                <p14:modId xmlns:p14="http://schemas.microsoft.com/office/powerpoint/2010/main" val="3766955236"/>
              </p:ext>
            </p:extLst>
          </p:nvPr>
        </p:nvGraphicFramePr>
        <p:xfrm>
          <a:off x="3867270" y="4609094"/>
          <a:ext cx="3543554" cy="733171"/>
        </p:xfrm>
        <a:graphic>
          <a:graphicData uri="http://schemas.openxmlformats.org/drawingml/2006/table">
            <a:tbl>
              <a:tblPr firstRow="1" firstCol="1" bandRow="1"/>
              <a:tblGrid>
                <a:gridCol w="658685">
                  <a:extLst>
                    <a:ext uri="{9D8B030D-6E8A-4147-A177-3AD203B41FA5}">
                      <a16:colId xmlns:a16="http://schemas.microsoft.com/office/drawing/2014/main" val="20000"/>
                    </a:ext>
                  </a:extLst>
                </a:gridCol>
                <a:gridCol w="2884869">
                  <a:extLst>
                    <a:ext uri="{9D8B030D-6E8A-4147-A177-3AD203B41FA5}">
                      <a16:colId xmlns:a16="http://schemas.microsoft.com/office/drawing/2014/main" val="20001"/>
                    </a:ext>
                  </a:extLst>
                </a:gridCol>
              </a:tblGrid>
              <a:tr h="598662">
                <a:tc>
                  <a:txBody>
                    <a:bodyPr/>
                    <a:lstStyle/>
                    <a:p>
                      <a:pPr>
                        <a:lnSpc>
                          <a:spcPct val="107000"/>
                        </a:lnSpc>
                        <a:spcAft>
                          <a:spcPts val="0"/>
                        </a:spcAft>
                      </a:pP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C000"/>
                    </a:solidFill>
                  </a:tcPr>
                </a:tc>
                <a:tc>
                  <a:txBody>
                    <a:bodyPr/>
                    <a:lstStyle/>
                    <a:p>
                      <a:pPr>
                        <a:lnSpc>
                          <a:spcPct val="107000"/>
                        </a:lnSpc>
                        <a:spcAft>
                          <a:spcPts val="0"/>
                        </a:spcAft>
                      </a:pPr>
                      <a:r>
                        <a:rPr lang="es-ES" sz="1300" noProof="0" dirty="0">
                          <a:effectLst/>
                          <a:latin typeface="Arial" panose="020B0604020202020204" pitchFamily="34" charset="0"/>
                          <a:ea typeface="Calibri" panose="020F0502020204030204" pitchFamily="34" charset="0"/>
                          <a:cs typeface="Times New Roman" panose="02020603050405020304" pitchFamily="18" charset="0"/>
                        </a:rPr>
                        <a:t>ALTURA – Base para instalación de la caja de conexiones de fijación de la lámpara quirúrgica.</a:t>
                      </a:r>
                      <a:endParaRPr lang="pt-BR" sz="13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C000"/>
                    </a:solidFill>
                  </a:tcPr>
                </a:tc>
                <a:extLst>
                  <a:ext uri="{0D108BD9-81ED-4DB2-BD59-A6C34878D82A}">
                    <a16:rowId xmlns:a16="http://schemas.microsoft.com/office/drawing/2014/main" val="10000"/>
                  </a:ext>
                </a:extLst>
              </a:tr>
            </a:tbl>
          </a:graphicData>
        </a:graphic>
      </p:graphicFrame>
      <p:pic>
        <p:nvPicPr>
          <p:cNvPr id="17" name="Imagem 2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4568" y="4698424"/>
            <a:ext cx="468000" cy="420001"/>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p:cNvPicPr>
            <a:picLocks noChangeAspect="1"/>
          </p:cNvPicPr>
          <p:nvPr/>
        </p:nvPicPr>
        <p:blipFill>
          <a:blip r:embed="rId4">
            <a:extLst>
              <a:ext uri="{28A0092B-C50C-407E-A947-70E740481C1C}">
                <a14:useLocalDpi xmlns:a14="http://schemas.microsoft.com/office/drawing/2010/main" val="0"/>
              </a:ext>
            </a:extLst>
          </a:blip>
          <a:srcRect/>
          <a:stretch/>
        </p:blipFill>
        <p:spPr>
          <a:xfrm>
            <a:off x="338504" y="1630232"/>
            <a:ext cx="3045352" cy="5002206"/>
          </a:xfrm>
          <a:prstGeom prst="rect">
            <a:avLst/>
          </a:prstGeom>
        </p:spPr>
      </p:pic>
      <p:graphicFrame>
        <p:nvGraphicFramePr>
          <p:cNvPr id="37" name="Tabela 36">
            <a:extLst>
              <a:ext uri="{FF2B5EF4-FFF2-40B4-BE49-F238E27FC236}">
                <a16:creationId xmlns:a16="http://schemas.microsoft.com/office/drawing/2014/main" id="{67689946-EA78-6ED3-728A-9BA8039D2619}"/>
              </a:ext>
            </a:extLst>
          </p:cNvPr>
          <p:cNvGraphicFramePr>
            <a:graphicFrameLocks noGrp="1"/>
          </p:cNvGraphicFramePr>
          <p:nvPr>
            <p:extLst>
              <p:ext uri="{D42A27DB-BD31-4B8C-83A1-F6EECF244321}">
                <p14:modId xmlns:p14="http://schemas.microsoft.com/office/powerpoint/2010/main" val="812311497"/>
              </p:ext>
            </p:extLst>
          </p:nvPr>
        </p:nvGraphicFramePr>
        <p:xfrm>
          <a:off x="3867270" y="5383807"/>
          <a:ext cx="3543554" cy="612902"/>
        </p:xfrm>
        <a:graphic>
          <a:graphicData uri="http://schemas.openxmlformats.org/drawingml/2006/table">
            <a:tbl>
              <a:tblPr firstRow="1" firstCol="1" bandRow="1"/>
              <a:tblGrid>
                <a:gridCol w="658685">
                  <a:extLst>
                    <a:ext uri="{9D8B030D-6E8A-4147-A177-3AD203B41FA5}">
                      <a16:colId xmlns:a16="http://schemas.microsoft.com/office/drawing/2014/main" val="20000"/>
                    </a:ext>
                  </a:extLst>
                </a:gridCol>
                <a:gridCol w="2884869">
                  <a:extLst>
                    <a:ext uri="{9D8B030D-6E8A-4147-A177-3AD203B41FA5}">
                      <a16:colId xmlns:a16="http://schemas.microsoft.com/office/drawing/2014/main" val="20001"/>
                    </a:ext>
                  </a:extLst>
                </a:gridCol>
              </a:tblGrid>
              <a:tr h="550072">
                <a:tc>
                  <a:txBody>
                    <a:bodyPr/>
                    <a:lstStyle/>
                    <a:p>
                      <a:pPr>
                        <a:lnSpc>
                          <a:spcPct val="107000"/>
                        </a:lnSpc>
                        <a:spcAft>
                          <a:spcPts val="0"/>
                        </a:spcAft>
                      </a:pP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C000"/>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s-ES" sz="1050" noProof="0" dirty="0">
                          <a:effectLst/>
                          <a:latin typeface="Arial" panose="020B0604020202020204" pitchFamily="34" charset="0"/>
                          <a:ea typeface="Calibri" panose="020F0502020204030204" pitchFamily="34" charset="0"/>
                          <a:cs typeface="Times New Roman" panose="02020603050405020304" pitchFamily="18" charset="0"/>
                        </a:rPr>
                        <a:t>Si la puerta es de correr, respeta las distancias adecuadas para que se abra sin chocar con el equipo instalado en la pared.</a:t>
                      </a:r>
                      <a:endParaRPr lang="pt-BR"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C000"/>
                    </a:solidFill>
                  </a:tcPr>
                </a:tc>
                <a:extLst>
                  <a:ext uri="{0D108BD9-81ED-4DB2-BD59-A6C34878D82A}">
                    <a16:rowId xmlns:a16="http://schemas.microsoft.com/office/drawing/2014/main" val="10000"/>
                  </a:ext>
                </a:extLst>
              </a:tr>
            </a:tbl>
          </a:graphicData>
        </a:graphic>
      </p:graphicFrame>
      <p:pic>
        <p:nvPicPr>
          <p:cNvPr id="38" name="Imagem 26">
            <a:extLst>
              <a:ext uri="{FF2B5EF4-FFF2-40B4-BE49-F238E27FC236}">
                <a16:creationId xmlns:a16="http://schemas.microsoft.com/office/drawing/2014/main" id="{FAB5725F-7616-863D-2750-3CE26835E29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2261" y="5480257"/>
            <a:ext cx="468000" cy="42000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upo 18">
            <a:extLst>
              <a:ext uri="{FF2B5EF4-FFF2-40B4-BE49-F238E27FC236}">
                <a16:creationId xmlns:a16="http://schemas.microsoft.com/office/drawing/2014/main" id="{1D24C8DC-2485-F47A-9768-112E8AEC4580}"/>
              </a:ext>
            </a:extLst>
          </p:cNvPr>
          <p:cNvGrpSpPr/>
          <p:nvPr/>
        </p:nvGrpSpPr>
        <p:grpSpPr>
          <a:xfrm>
            <a:off x="1" y="-34583"/>
            <a:ext cx="12192000" cy="1100339"/>
            <a:chOff x="1" y="-34583"/>
            <a:chExt cx="12192000" cy="1100339"/>
          </a:xfrm>
        </p:grpSpPr>
        <p:pic>
          <p:nvPicPr>
            <p:cNvPr id="6" name="Imagem 5">
              <a:extLst>
                <a:ext uri="{FF2B5EF4-FFF2-40B4-BE49-F238E27FC236}">
                  <a16:creationId xmlns:a16="http://schemas.microsoft.com/office/drawing/2014/main" id="{C8B188EF-DEF8-B2A5-BA87-8FF401D3BE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7" name="Imagem 6">
              <a:extLst>
                <a:ext uri="{FF2B5EF4-FFF2-40B4-BE49-F238E27FC236}">
                  <a16:creationId xmlns:a16="http://schemas.microsoft.com/office/drawing/2014/main" id="{8940CAF8-60DC-CFDE-335E-31625B728D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8" name="Imagem 7">
              <a:extLst>
                <a:ext uri="{FF2B5EF4-FFF2-40B4-BE49-F238E27FC236}">
                  <a16:creationId xmlns:a16="http://schemas.microsoft.com/office/drawing/2014/main" id="{C35AADE7-9CF2-4AA1-6A3A-30BAFDABBA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Tree>
    <p:extLst>
      <p:ext uri="{BB962C8B-B14F-4D97-AF65-F5344CB8AC3E}">
        <p14:creationId xmlns:p14="http://schemas.microsoft.com/office/powerpoint/2010/main" val="196626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32891" y="-18156"/>
            <a:ext cx="12224890" cy="6875807"/>
            <a:chOff x="-32891" y="-18156"/>
            <a:chExt cx="12224890" cy="6875807"/>
          </a:xfrm>
        </p:grpSpPr>
        <p:pic>
          <p:nvPicPr>
            <p:cNvPr id="11" name="Espaço Reservado para Conteúdo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91" y="-18156"/>
              <a:ext cx="12224890" cy="6875807"/>
            </a:xfrm>
            <a:prstGeom prst="rect">
              <a:avLst/>
            </a:prstGeom>
          </p:spPr>
        </p:pic>
        <p:grpSp>
          <p:nvGrpSpPr>
            <p:cNvPr id="12" name="Grupo 11"/>
            <p:cNvGrpSpPr/>
            <p:nvPr/>
          </p:nvGrpSpPr>
          <p:grpSpPr>
            <a:xfrm>
              <a:off x="302063" y="800498"/>
              <a:ext cx="2274802" cy="5354416"/>
              <a:chOff x="215120" y="1562210"/>
              <a:chExt cx="1486409" cy="3498708"/>
            </a:xfrm>
          </p:grpSpPr>
          <p:pic>
            <p:nvPicPr>
              <p:cNvPr id="13" name="Image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452" y="1562210"/>
                <a:ext cx="1043745" cy="731937"/>
              </a:xfrm>
              <a:prstGeom prst="rect">
                <a:avLst/>
              </a:prstGeom>
            </p:spPr>
          </p:pic>
          <p:pic>
            <p:nvPicPr>
              <p:cNvPr id="14" name="Imagem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120" y="4366458"/>
                <a:ext cx="1486409" cy="694460"/>
              </a:xfrm>
              <a:prstGeom prst="rect">
                <a:avLst/>
              </a:prstGeom>
            </p:spPr>
          </p:pic>
        </p:grpSp>
      </p:grpSp>
      <p:sp>
        <p:nvSpPr>
          <p:cNvPr id="17" name="Retângulo 16"/>
          <p:cNvSpPr/>
          <p:nvPr/>
        </p:nvSpPr>
        <p:spPr>
          <a:xfrm>
            <a:off x="2410331" y="3106215"/>
            <a:ext cx="7515997" cy="1887696"/>
          </a:xfrm>
          <a:prstGeom prst="rect">
            <a:avLst/>
          </a:prstGeom>
          <a:effectLst>
            <a:outerShdw blurRad="50800" dist="38100" dir="2700000" algn="tl" rotWithShape="0">
              <a:prstClr val="black">
                <a:alpha val="40000"/>
              </a:prstClr>
            </a:outerShdw>
          </a:effectLst>
        </p:spPr>
        <p:txBody>
          <a:bodyPr wrap="square">
            <a:spAutoFit/>
          </a:bodyPr>
          <a:lstStyle/>
          <a:p>
            <a:pPr algn="ctr">
              <a:lnSpc>
                <a:spcPts val="7000"/>
              </a:lnSpc>
            </a:pPr>
            <a:r>
              <a:rPr lang="pt-BR" sz="6600" dirty="0">
                <a:solidFill>
                  <a:schemeClr val="bg1"/>
                </a:solidFill>
              </a:rPr>
              <a:t>MAN	TENIMIENTO PREVENTIVO</a:t>
            </a:r>
          </a:p>
        </p:txBody>
      </p:sp>
    </p:spTree>
    <p:extLst>
      <p:ext uri="{BB962C8B-B14F-4D97-AF65-F5344CB8AC3E}">
        <p14:creationId xmlns:p14="http://schemas.microsoft.com/office/powerpoint/2010/main" val="10122568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9D7EDFC0-EF19-44C1-7123-CE6987676C0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357257" y="1026341"/>
            <a:ext cx="5834743" cy="5829344"/>
          </a:xfrm>
          <a:prstGeom prst="rect">
            <a:avLst/>
          </a:prstGeom>
        </p:spPr>
      </p:pic>
      <p:grpSp>
        <p:nvGrpSpPr>
          <p:cNvPr id="7" name="Grupo 18">
            <a:extLst>
              <a:ext uri="{FF2B5EF4-FFF2-40B4-BE49-F238E27FC236}">
                <a16:creationId xmlns:a16="http://schemas.microsoft.com/office/drawing/2014/main" id="{33B73F49-B0CB-32B4-DDE4-7482FA0B8650}"/>
              </a:ext>
            </a:extLst>
          </p:cNvPr>
          <p:cNvGrpSpPr/>
          <p:nvPr/>
        </p:nvGrpSpPr>
        <p:grpSpPr>
          <a:xfrm>
            <a:off x="1" y="-34583"/>
            <a:ext cx="12192000" cy="1100339"/>
            <a:chOff x="1" y="-34583"/>
            <a:chExt cx="12192000" cy="1100339"/>
          </a:xfrm>
        </p:grpSpPr>
        <p:pic>
          <p:nvPicPr>
            <p:cNvPr id="8" name="Imagem 7">
              <a:extLst>
                <a:ext uri="{FF2B5EF4-FFF2-40B4-BE49-F238E27FC236}">
                  <a16:creationId xmlns:a16="http://schemas.microsoft.com/office/drawing/2014/main" id="{9E4FB76A-CF96-F6EF-02B4-2D616C03E8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9" name="Imagem 8">
              <a:extLst>
                <a:ext uri="{FF2B5EF4-FFF2-40B4-BE49-F238E27FC236}">
                  <a16:creationId xmlns:a16="http://schemas.microsoft.com/office/drawing/2014/main" id="{70D77926-F5C8-A432-A8A2-A37149AE6A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10" name="Imagem 9">
              <a:extLst>
                <a:ext uri="{FF2B5EF4-FFF2-40B4-BE49-F238E27FC236}">
                  <a16:creationId xmlns:a16="http://schemas.microsoft.com/office/drawing/2014/main" id="{8A70B1EF-7D53-AB7E-6071-23B1EA8CA4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
        <p:nvSpPr>
          <p:cNvPr id="22" name="Espaço Reservado para Rodapé 1"/>
          <p:cNvSpPr txBox="1">
            <a:spLocks/>
          </p:cNvSpPr>
          <p:nvPr/>
        </p:nvSpPr>
        <p:spPr>
          <a:xfrm>
            <a:off x="10922396" y="6285500"/>
            <a:ext cx="1064352" cy="518277"/>
          </a:xfrm>
          <a:prstGeom prst="rect">
            <a:avLst/>
          </a:prstGeom>
        </p:spPr>
        <p:txBody>
          <a:bodyPr vert="horz" lIns="91440" tIns="45720" rIns="91440" bIns="45720" rtlCol="0" anchor="ctr"/>
          <a:lstStyle>
            <a:defPPr>
              <a:defRPr lang="pt-B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a:lnSpc>
                <a:spcPts val="1000"/>
              </a:lnSpc>
            </a:pPr>
            <a:endParaRPr lang="pt-BR" kern="600" dirty="0">
              <a:solidFill>
                <a:schemeClr val="bg1"/>
              </a:solidFill>
            </a:endParaRPr>
          </a:p>
        </p:txBody>
      </p:sp>
      <p:sp>
        <p:nvSpPr>
          <p:cNvPr id="18" name="CaixaDeTexto 17"/>
          <p:cNvSpPr txBox="1"/>
          <p:nvPr/>
        </p:nvSpPr>
        <p:spPr>
          <a:xfrm>
            <a:off x="5105401" y="2268300"/>
            <a:ext cx="2743934" cy="2031325"/>
          </a:xfrm>
          <a:prstGeom prst="rect">
            <a:avLst/>
          </a:prstGeom>
          <a:noFill/>
        </p:spPr>
        <p:txBody>
          <a:bodyPr wrap="square" rtlCol="0">
            <a:spAutoFit/>
          </a:bodyPr>
          <a:lstStyle/>
          <a:p>
            <a:r>
              <a:rPr lang="es-ES" dirty="0">
                <a:solidFill>
                  <a:schemeClr val="bg2">
                    <a:lumMod val="50000"/>
                  </a:schemeClr>
                </a:solidFill>
                <a:latin typeface="Calibri" panose="020F0502020204030204" pitchFamily="34" charset="0"/>
              </a:rPr>
              <a:t>La caja de control de la lámpara quirúrgica (LTT) debe superponerse con las siguientes dimensiones:</a:t>
            </a:r>
          </a:p>
          <a:p>
            <a:r>
              <a:rPr lang="es-ES" dirty="0">
                <a:solidFill>
                  <a:schemeClr val="bg2">
                    <a:lumMod val="50000"/>
                  </a:schemeClr>
                </a:solidFill>
                <a:latin typeface="Calibri" panose="020F0502020204030204" pitchFamily="34" charset="0"/>
              </a:rPr>
              <a:t>21cm (alto)</a:t>
            </a:r>
          </a:p>
          <a:p>
            <a:r>
              <a:rPr lang="es-ES" dirty="0">
                <a:solidFill>
                  <a:schemeClr val="bg2">
                    <a:lumMod val="50000"/>
                  </a:schemeClr>
                </a:solidFill>
                <a:latin typeface="Calibri" panose="020F0502020204030204" pitchFamily="34" charset="0"/>
              </a:rPr>
              <a:t>21cm (ancho)</a:t>
            </a:r>
          </a:p>
          <a:p>
            <a:r>
              <a:rPr lang="es-ES" dirty="0">
                <a:solidFill>
                  <a:schemeClr val="bg2">
                    <a:lumMod val="50000"/>
                  </a:schemeClr>
                </a:solidFill>
                <a:latin typeface="Calibri" panose="020F0502020204030204" pitchFamily="34" charset="0"/>
              </a:rPr>
              <a:t>10cm (profundidad)</a:t>
            </a:r>
            <a:endParaRPr lang="pt-BR" dirty="0">
              <a:solidFill>
                <a:schemeClr val="bg2">
                  <a:lumMod val="50000"/>
                </a:schemeClr>
              </a:solidFill>
              <a:latin typeface="Calibri" panose="020F0502020204030204" pitchFamily="34" charset="0"/>
            </a:endParaRPr>
          </a:p>
        </p:txBody>
      </p:sp>
      <p:sp>
        <p:nvSpPr>
          <p:cNvPr id="20" name="Retângulo 19"/>
          <p:cNvSpPr/>
          <p:nvPr/>
        </p:nvSpPr>
        <p:spPr>
          <a:xfrm>
            <a:off x="436452" y="1085201"/>
            <a:ext cx="7097689" cy="459228"/>
          </a:xfrm>
          <a:prstGeom prst="rect">
            <a:avLst/>
          </a:prstGeom>
        </p:spPr>
        <p:txBody>
          <a:bodyPr wrap="square">
            <a:spAutoFit/>
          </a:bodyPr>
          <a:lstStyle/>
          <a:p>
            <a:pPr algn="just">
              <a:lnSpc>
                <a:spcPct val="70000"/>
              </a:lnSpc>
            </a:pPr>
            <a:r>
              <a:rPr lang="es-CO" sz="3200" dirty="0">
                <a:solidFill>
                  <a:srgbClr val="2B767D"/>
                </a:solidFill>
                <a:ea typeface="SimHei" panose="02010609060101010101" pitchFamily="49" charset="-122"/>
              </a:rPr>
              <a:t>Lámpara Quirúrgica Sin Emergencia</a:t>
            </a:r>
          </a:p>
        </p:txBody>
      </p:sp>
      <p:graphicFrame>
        <p:nvGraphicFramePr>
          <p:cNvPr id="13" name="Tabela 12"/>
          <p:cNvGraphicFramePr>
            <a:graphicFrameLocks noGrp="1"/>
          </p:cNvGraphicFramePr>
          <p:nvPr/>
        </p:nvGraphicFramePr>
        <p:xfrm>
          <a:off x="5267652" y="5023497"/>
          <a:ext cx="3543554" cy="598662"/>
        </p:xfrm>
        <a:graphic>
          <a:graphicData uri="http://schemas.openxmlformats.org/drawingml/2006/table">
            <a:tbl>
              <a:tblPr firstRow="1" firstCol="1" bandRow="1"/>
              <a:tblGrid>
                <a:gridCol w="658685">
                  <a:extLst>
                    <a:ext uri="{9D8B030D-6E8A-4147-A177-3AD203B41FA5}">
                      <a16:colId xmlns:a16="http://schemas.microsoft.com/office/drawing/2014/main" val="20000"/>
                    </a:ext>
                  </a:extLst>
                </a:gridCol>
                <a:gridCol w="2884869">
                  <a:extLst>
                    <a:ext uri="{9D8B030D-6E8A-4147-A177-3AD203B41FA5}">
                      <a16:colId xmlns:a16="http://schemas.microsoft.com/office/drawing/2014/main" val="20001"/>
                    </a:ext>
                  </a:extLst>
                </a:gridCol>
              </a:tblGrid>
              <a:tr h="598662">
                <a:tc>
                  <a:txBody>
                    <a:bodyPr/>
                    <a:lstStyle/>
                    <a:p>
                      <a:pPr>
                        <a:lnSpc>
                          <a:spcPct val="107000"/>
                        </a:lnSpc>
                        <a:spcAft>
                          <a:spcPts val="0"/>
                        </a:spcAft>
                      </a:pP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C000"/>
                    </a:solidFill>
                  </a:tcPr>
                </a:tc>
                <a:tc>
                  <a:txBody>
                    <a:bodyPr/>
                    <a:lstStyle/>
                    <a:p>
                      <a:pPr>
                        <a:lnSpc>
                          <a:spcPct val="107000"/>
                        </a:lnSpc>
                        <a:spcAft>
                          <a:spcPts val="0"/>
                        </a:spcAft>
                      </a:pPr>
                      <a:r>
                        <a:rPr lang="pt-BR" sz="1300" noProof="0" dirty="0">
                          <a:effectLst/>
                          <a:latin typeface="Arial" panose="020B0604020202020204" pitchFamily="34" charset="0"/>
                          <a:ea typeface="Calibri" panose="020F0502020204030204" pitchFamily="34" charset="0"/>
                          <a:cs typeface="Times New Roman" panose="02020603050405020304" pitchFamily="18" charset="0"/>
                        </a:rPr>
                        <a:t>ALTURA </a:t>
                      </a:r>
                      <a:br>
                        <a:rPr lang="pt-BR" sz="1300" noProof="0" dirty="0">
                          <a:effectLst/>
                          <a:latin typeface="Arial" panose="020B0604020202020204" pitchFamily="34" charset="0"/>
                          <a:ea typeface="Calibri" panose="020F0502020204030204" pitchFamily="34" charset="0"/>
                          <a:cs typeface="Times New Roman" panose="02020603050405020304" pitchFamily="18" charset="0"/>
                        </a:rPr>
                      </a:br>
                      <a:r>
                        <a:rPr lang="pt-BR" sz="1300" noProof="0" dirty="0">
                          <a:effectLst/>
                          <a:latin typeface="Arial" panose="020B0604020202020204" pitchFamily="34" charset="0"/>
                          <a:ea typeface="Calibri" panose="020F0502020204030204" pitchFamily="34" charset="0"/>
                          <a:cs typeface="Times New Roman" panose="02020603050405020304" pitchFamily="18" charset="0"/>
                        </a:rPr>
                        <a:t>Altura mínima do teto de 2,65m</a:t>
                      </a:r>
                      <a:endParaRPr lang="pt-BR" sz="13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C000"/>
                    </a:solidFill>
                  </a:tcPr>
                </a:tc>
                <a:extLst>
                  <a:ext uri="{0D108BD9-81ED-4DB2-BD59-A6C34878D82A}">
                    <a16:rowId xmlns:a16="http://schemas.microsoft.com/office/drawing/2014/main" val="10000"/>
                  </a:ext>
                </a:extLst>
              </a:tr>
            </a:tbl>
          </a:graphicData>
        </a:graphic>
      </p:graphicFrame>
      <p:pic>
        <p:nvPicPr>
          <p:cNvPr id="14" name="Imagem 2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81694" y="5085158"/>
            <a:ext cx="468000" cy="420001"/>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a:extLst>
              <a:ext uri="{FF2B5EF4-FFF2-40B4-BE49-F238E27FC236}">
                <a16:creationId xmlns:a16="http://schemas.microsoft.com/office/drawing/2014/main" id="{29EA95F6-1011-37D4-88EB-EBE7504D6D9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56287" y="1630205"/>
            <a:ext cx="4559741" cy="5368566"/>
          </a:xfrm>
          <a:prstGeom prst="rect">
            <a:avLst/>
          </a:prstGeom>
        </p:spPr>
      </p:pic>
      <p:graphicFrame>
        <p:nvGraphicFramePr>
          <p:cNvPr id="5" name="Tabela 4">
            <a:extLst>
              <a:ext uri="{FF2B5EF4-FFF2-40B4-BE49-F238E27FC236}">
                <a16:creationId xmlns:a16="http://schemas.microsoft.com/office/drawing/2014/main" id="{635A2F68-F198-2228-BB45-BF82D6EEA9EB}"/>
              </a:ext>
            </a:extLst>
          </p:cNvPr>
          <p:cNvGraphicFramePr>
            <a:graphicFrameLocks noGrp="1"/>
          </p:cNvGraphicFramePr>
          <p:nvPr>
            <p:extLst>
              <p:ext uri="{D42A27DB-BD31-4B8C-83A1-F6EECF244321}">
                <p14:modId xmlns:p14="http://schemas.microsoft.com/office/powerpoint/2010/main" val="2142675420"/>
              </p:ext>
            </p:extLst>
          </p:nvPr>
        </p:nvGraphicFramePr>
        <p:xfrm>
          <a:off x="5267652" y="5804618"/>
          <a:ext cx="3543554" cy="612902"/>
        </p:xfrm>
        <a:graphic>
          <a:graphicData uri="http://schemas.openxmlformats.org/drawingml/2006/table">
            <a:tbl>
              <a:tblPr firstRow="1" firstCol="1" bandRow="1"/>
              <a:tblGrid>
                <a:gridCol w="658685">
                  <a:extLst>
                    <a:ext uri="{9D8B030D-6E8A-4147-A177-3AD203B41FA5}">
                      <a16:colId xmlns:a16="http://schemas.microsoft.com/office/drawing/2014/main" val="20000"/>
                    </a:ext>
                  </a:extLst>
                </a:gridCol>
                <a:gridCol w="2884869">
                  <a:extLst>
                    <a:ext uri="{9D8B030D-6E8A-4147-A177-3AD203B41FA5}">
                      <a16:colId xmlns:a16="http://schemas.microsoft.com/office/drawing/2014/main" val="20001"/>
                    </a:ext>
                  </a:extLst>
                </a:gridCol>
              </a:tblGrid>
              <a:tr h="550072">
                <a:tc>
                  <a:txBody>
                    <a:bodyPr/>
                    <a:lstStyle/>
                    <a:p>
                      <a:pPr>
                        <a:lnSpc>
                          <a:spcPct val="107000"/>
                        </a:lnSpc>
                        <a:spcAft>
                          <a:spcPts val="0"/>
                        </a:spcAft>
                      </a:pP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C000"/>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s-ES" sz="1050" noProof="0" dirty="0">
                          <a:effectLst/>
                          <a:latin typeface="Arial" panose="020B0604020202020204" pitchFamily="34" charset="0"/>
                          <a:ea typeface="Calibri" panose="020F0502020204030204" pitchFamily="34" charset="0"/>
                          <a:cs typeface="Times New Roman" panose="02020603050405020304" pitchFamily="18" charset="0"/>
                        </a:rPr>
                        <a:t>Si la puerta es de correr, respeta las distancias adecuadas para que se abra sin chocar con el equipo instalado en la pared.</a:t>
                      </a:r>
                      <a:endParaRPr lang="pt-BR"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C000"/>
                    </a:solidFill>
                  </a:tcPr>
                </a:tc>
                <a:extLst>
                  <a:ext uri="{0D108BD9-81ED-4DB2-BD59-A6C34878D82A}">
                    <a16:rowId xmlns:a16="http://schemas.microsoft.com/office/drawing/2014/main" val="10000"/>
                  </a:ext>
                </a:extLst>
              </a:tr>
            </a:tbl>
          </a:graphicData>
        </a:graphic>
      </p:graphicFrame>
      <p:pic>
        <p:nvPicPr>
          <p:cNvPr id="6" name="Imagem 26">
            <a:extLst>
              <a:ext uri="{FF2B5EF4-FFF2-40B4-BE49-F238E27FC236}">
                <a16:creationId xmlns:a16="http://schemas.microsoft.com/office/drawing/2014/main" id="{043EA7E3-89CB-7BAA-9BAB-3F8D477C6D4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52643" y="5901068"/>
            <a:ext cx="468000" cy="420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803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p:cNvGrpSpPr/>
          <p:nvPr/>
        </p:nvGrpSpPr>
        <p:grpSpPr>
          <a:xfrm>
            <a:off x="-32891" y="-18156"/>
            <a:ext cx="12224890" cy="6875807"/>
            <a:chOff x="-32891" y="-18156"/>
            <a:chExt cx="12224890" cy="6875807"/>
          </a:xfrm>
        </p:grpSpPr>
        <p:pic>
          <p:nvPicPr>
            <p:cNvPr id="13" name="Espaço Reservado para Conteúdo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91" y="-18156"/>
              <a:ext cx="12224890" cy="6875807"/>
            </a:xfrm>
            <a:prstGeom prst="rect">
              <a:avLst/>
            </a:prstGeom>
          </p:spPr>
        </p:pic>
        <p:grpSp>
          <p:nvGrpSpPr>
            <p:cNvPr id="14" name="Grupo 13"/>
            <p:cNvGrpSpPr/>
            <p:nvPr/>
          </p:nvGrpSpPr>
          <p:grpSpPr>
            <a:xfrm>
              <a:off x="302063" y="800498"/>
              <a:ext cx="2274802" cy="5354416"/>
              <a:chOff x="215120" y="1562210"/>
              <a:chExt cx="1486409" cy="3498708"/>
            </a:xfrm>
          </p:grpSpPr>
          <p:pic>
            <p:nvPicPr>
              <p:cNvPr id="15" name="Imagem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452" y="1562210"/>
                <a:ext cx="1043745" cy="731937"/>
              </a:xfrm>
              <a:prstGeom prst="rect">
                <a:avLst/>
              </a:prstGeom>
            </p:spPr>
          </p:pic>
          <p:pic>
            <p:nvPicPr>
              <p:cNvPr id="16" name="Imagem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120" y="4366458"/>
                <a:ext cx="1486409" cy="694460"/>
              </a:xfrm>
              <a:prstGeom prst="rect">
                <a:avLst/>
              </a:prstGeom>
            </p:spPr>
          </p:pic>
        </p:grpSp>
      </p:grpSp>
      <p:sp>
        <p:nvSpPr>
          <p:cNvPr id="7" name="Retângulo 6"/>
          <p:cNvSpPr/>
          <p:nvPr/>
        </p:nvSpPr>
        <p:spPr>
          <a:xfrm>
            <a:off x="1697436" y="3166544"/>
            <a:ext cx="8296403" cy="1887696"/>
          </a:xfrm>
          <a:prstGeom prst="rect">
            <a:avLst/>
          </a:prstGeom>
          <a:effectLst>
            <a:outerShdw blurRad="50800" dist="38100" dir="2700000" algn="tl" rotWithShape="0">
              <a:prstClr val="black">
                <a:alpha val="40000"/>
              </a:prstClr>
            </a:outerShdw>
          </a:effectLst>
        </p:spPr>
        <p:txBody>
          <a:bodyPr wrap="square">
            <a:spAutoFit/>
          </a:bodyPr>
          <a:lstStyle/>
          <a:p>
            <a:pPr algn="ctr">
              <a:lnSpc>
                <a:spcPts val="7000"/>
              </a:lnSpc>
            </a:pPr>
            <a:r>
              <a:rPr lang="pt-BR" sz="6600" dirty="0">
                <a:solidFill>
                  <a:schemeClr val="bg1"/>
                </a:solidFill>
              </a:rPr>
              <a:t> </a:t>
            </a:r>
          </a:p>
          <a:p>
            <a:pPr algn="ctr">
              <a:lnSpc>
                <a:spcPts val="7000"/>
              </a:lnSpc>
            </a:pPr>
            <a:endParaRPr lang="pt-BR" sz="800" dirty="0">
              <a:solidFill>
                <a:schemeClr val="bg1"/>
              </a:solidFill>
            </a:endParaRPr>
          </a:p>
        </p:txBody>
      </p:sp>
      <p:sp>
        <p:nvSpPr>
          <p:cNvPr id="17" name="Retângulo 16"/>
          <p:cNvSpPr/>
          <p:nvPr/>
        </p:nvSpPr>
        <p:spPr>
          <a:xfrm>
            <a:off x="-32890" y="3166544"/>
            <a:ext cx="12224890" cy="948401"/>
          </a:xfrm>
          <a:prstGeom prst="rect">
            <a:avLst/>
          </a:prstGeom>
          <a:effectLst>
            <a:outerShdw blurRad="50800" dist="38100" dir="2700000" algn="tl" rotWithShape="0">
              <a:prstClr val="black">
                <a:alpha val="40000"/>
              </a:prstClr>
            </a:outerShdw>
          </a:effectLst>
        </p:spPr>
        <p:txBody>
          <a:bodyPr wrap="square">
            <a:spAutoFit/>
          </a:bodyPr>
          <a:lstStyle/>
          <a:p>
            <a:pPr algn="ctr">
              <a:lnSpc>
                <a:spcPts val="7000"/>
              </a:lnSpc>
            </a:pPr>
            <a:r>
              <a:rPr lang="pt-BR" sz="5400" dirty="0">
                <a:solidFill>
                  <a:schemeClr val="bg1"/>
                </a:solidFill>
              </a:rPr>
              <a:t>CABLEADO ELÉCTRICO</a:t>
            </a:r>
          </a:p>
        </p:txBody>
      </p:sp>
      <p:sp>
        <p:nvSpPr>
          <p:cNvPr id="2" name="Retângulo 1">
            <a:extLst>
              <a:ext uri="{FF2B5EF4-FFF2-40B4-BE49-F238E27FC236}">
                <a16:creationId xmlns:a16="http://schemas.microsoft.com/office/drawing/2014/main" id="{7651CC2E-221E-37D4-50D7-3309B1178C9F}"/>
              </a:ext>
            </a:extLst>
          </p:cNvPr>
          <p:cNvSpPr/>
          <p:nvPr/>
        </p:nvSpPr>
        <p:spPr>
          <a:xfrm>
            <a:off x="-32891" y="2362206"/>
            <a:ext cx="12224890" cy="914546"/>
          </a:xfrm>
          <a:prstGeom prst="rect">
            <a:avLst/>
          </a:prstGeom>
          <a:effectLst>
            <a:outerShdw blurRad="50800" dist="38100" dir="2700000" algn="tl" rotWithShape="0">
              <a:prstClr val="black">
                <a:alpha val="40000"/>
              </a:prstClr>
            </a:outerShdw>
          </a:effectLst>
        </p:spPr>
        <p:txBody>
          <a:bodyPr wrap="square">
            <a:spAutoFit/>
          </a:bodyPr>
          <a:lstStyle/>
          <a:p>
            <a:pPr algn="ctr">
              <a:lnSpc>
                <a:spcPts val="7000"/>
              </a:lnSpc>
            </a:pPr>
            <a:r>
              <a:rPr lang="pt-BR" sz="4000" dirty="0">
                <a:solidFill>
                  <a:schemeClr val="bg1"/>
                </a:solidFill>
              </a:rPr>
              <a:t>LÁMPARA QUIRÚRGICA DE PARED SIN EMERGENCIA</a:t>
            </a:r>
            <a:endParaRPr lang="pt-BR" sz="700" dirty="0">
              <a:solidFill>
                <a:schemeClr val="bg1"/>
              </a:solidFill>
            </a:endParaRPr>
          </a:p>
        </p:txBody>
      </p:sp>
    </p:spTree>
    <p:extLst>
      <p:ext uri="{BB962C8B-B14F-4D97-AF65-F5344CB8AC3E}">
        <p14:creationId xmlns:p14="http://schemas.microsoft.com/office/powerpoint/2010/main" val="32287077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27">
            <a:extLst>
              <a:ext uri="{FF2B5EF4-FFF2-40B4-BE49-F238E27FC236}">
                <a16:creationId xmlns:a16="http://schemas.microsoft.com/office/drawing/2014/main" id="{92581D39-A808-F5E3-4D51-8342451BBBF5}"/>
              </a:ext>
            </a:extLst>
          </p:cNvPr>
          <p:cNvGrpSpPr/>
          <p:nvPr/>
        </p:nvGrpSpPr>
        <p:grpSpPr>
          <a:xfrm>
            <a:off x="1" y="-34583"/>
            <a:ext cx="12192000" cy="1100339"/>
            <a:chOff x="1" y="-34583"/>
            <a:chExt cx="12192000" cy="1100339"/>
          </a:xfrm>
        </p:grpSpPr>
        <p:pic>
          <p:nvPicPr>
            <p:cNvPr id="4" name="Imagem 3">
              <a:extLst>
                <a:ext uri="{FF2B5EF4-FFF2-40B4-BE49-F238E27FC236}">
                  <a16:creationId xmlns:a16="http://schemas.microsoft.com/office/drawing/2014/main" id="{32DC05FF-AACC-04F2-EB52-DB7B09A61B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5" name="Imagem 4">
              <a:extLst>
                <a:ext uri="{FF2B5EF4-FFF2-40B4-BE49-F238E27FC236}">
                  <a16:creationId xmlns:a16="http://schemas.microsoft.com/office/drawing/2014/main" id="{B32CA621-18FF-B88C-B38F-9581F615DC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6" name="Imagem 5">
              <a:extLst>
                <a:ext uri="{FF2B5EF4-FFF2-40B4-BE49-F238E27FC236}">
                  <a16:creationId xmlns:a16="http://schemas.microsoft.com/office/drawing/2014/main" id="{4D66F76B-669F-4F72-04E1-D990978354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pic>
        <p:nvPicPr>
          <p:cNvPr id="3" name="Imagem 2"/>
          <p:cNvPicPr>
            <a:picLocks noChangeAspect="1"/>
          </p:cNvPicPr>
          <p:nvPr/>
        </p:nvPicPr>
        <p:blipFill>
          <a:blip r:embed="rId5">
            <a:extLst>
              <a:ext uri="{28A0092B-C50C-407E-A947-70E740481C1C}">
                <a14:useLocalDpi xmlns:a14="http://schemas.microsoft.com/office/drawing/2010/main" val="0"/>
              </a:ext>
            </a:extLst>
          </a:blip>
          <a:srcRect/>
          <a:stretch/>
        </p:blipFill>
        <p:spPr>
          <a:xfrm>
            <a:off x="3723147" y="1676904"/>
            <a:ext cx="8163485" cy="5137753"/>
          </a:xfrm>
          <a:prstGeom prst="rect">
            <a:avLst/>
          </a:prstGeom>
        </p:spPr>
      </p:pic>
      <p:sp>
        <p:nvSpPr>
          <p:cNvPr id="22" name="Espaço Reservado para Rodapé 1"/>
          <p:cNvSpPr txBox="1">
            <a:spLocks/>
          </p:cNvSpPr>
          <p:nvPr/>
        </p:nvSpPr>
        <p:spPr>
          <a:xfrm>
            <a:off x="10922396" y="6285500"/>
            <a:ext cx="1064352" cy="518277"/>
          </a:xfrm>
          <a:prstGeom prst="rect">
            <a:avLst/>
          </a:prstGeom>
        </p:spPr>
        <p:txBody>
          <a:bodyPr vert="horz" lIns="91440" tIns="45720" rIns="91440" bIns="45720" rtlCol="0" anchor="ctr"/>
          <a:lstStyle>
            <a:defPPr>
              <a:defRPr lang="pt-B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000"/>
              </a:lnSpc>
            </a:pPr>
            <a:endParaRPr lang="pt-BR" kern="600" dirty="0">
              <a:solidFill>
                <a:schemeClr val="bg1"/>
              </a:solidFill>
            </a:endParaRPr>
          </a:p>
        </p:txBody>
      </p:sp>
      <p:sp>
        <p:nvSpPr>
          <p:cNvPr id="11" name="Espaço Reservado para Conteúdo 2"/>
          <p:cNvSpPr txBox="1">
            <a:spLocks/>
          </p:cNvSpPr>
          <p:nvPr/>
        </p:nvSpPr>
        <p:spPr>
          <a:xfrm>
            <a:off x="542365" y="1194084"/>
            <a:ext cx="11344267" cy="7594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70000"/>
              </a:lnSpc>
              <a:buNone/>
            </a:pPr>
            <a:r>
              <a:rPr lang="pt-BR" sz="3200" dirty="0">
                <a:solidFill>
                  <a:srgbClr val="2B767D"/>
                </a:solidFill>
                <a:ea typeface="SimHei" panose="02010609060101010101" pitchFamily="49" charset="-122"/>
              </a:rPr>
              <a:t>Diagrama Eléctrico – </a:t>
            </a:r>
            <a:r>
              <a:rPr lang="pt-BR" sz="3200" dirty="0" err="1">
                <a:solidFill>
                  <a:srgbClr val="2B767D"/>
                </a:solidFill>
                <a:ea typeface="SimHei" panose="02010609060101010101" pitchFamily="49" charset="-122"/>
              </a:rPr>
              <a:t>Lámpara</a:t>
            </a:r>
            <a:r>
              <a:rPr lang="pt-BR" sz="3200" dirty="0">
                <a:solidFill>
                  <a:srgbClr val="2B767D"/>
                </a:solidFill>
                <a:ea typeface="SimHei" panose="02010609060101010101" pitchFamily="49" charset="-122"/>
              </a:rPr>
              <a:t> </a:t>
            </a:r>
            <a:r>
              <a:rPr lang="pt-BR" sz="3200" dirty="0" err="1">
                <a:solidFill>
                  <a:srgbClr val="2B767D"/>
                </a:solidFill>
                <a:ea typeface="SimHei" panose="02010609060101010101" pitchFamily="49" charset="-122"/>
              </a:rPr>
              <a:t>Quirúrgica</a:t>
            </a:r>
            <a:r>
              <a:rPr lang="pt-BR" sz="3200" dirty="0">
                <a:solidFill>
                  <a:srgbClr val="2B767D"/>
                </a:solidFill>
                <a:ea typeface="SimHei" panose="02010609060101010101" pitchFamily="49" charset="-122"/>
              </a:rPr>
              <a:t> </a:t>
            </a:r>
            <a:r>
              <a:rPr lang="pt-BR" sz="3200" dirty="0" err="1">
                <a:solidFill>
                  <a:srgbClr val="2B767D"/>
                </a:solidFill>
                <a:ea typeface="SimHei" panose="02010609060101010101" pitchFamily="49" charset="-122"/>
              </a:rPr>
              <a:t>sin</a:t>
            </a:r>
            <a:r>
              <a:rPr lang="pt-BR" sz="3200" dirty="0">
                <a:solidFill>
                  <a:srgbClr val="2B767D"/>
                </a:solidFill>
                <a:ea typeface="SimHei" panose="02010609060101010101" pitchFamily="49" charset="-122"/>
              </a:rPr>
              <a:t> </a:t>
            </a:r>
            <a:r>
              <a:rPr lang="pt-BR" sz="3200" dirty="0" err="1">
                <a:solidFill>
                  <a:srgbClr val="2B767D"/>
                </a:solidFill>
                <a:ea typeface="SimHei" panose="02010609060101010101" pitchFamily="49" charset="-122"/>
              </a:rPr>
              <a:t>emergencia</a:t>
            </a:r>
            <a:endParaRPr lang="pt-BR" sz="3200" dirty="0">
              <a:solidFill>
                <a:srgbClr val="2B767D"/>
              </a:solidFill>
              <a:ea typeface="SimHei" panose="02010609060101010101" pitchFamily="49" charset="-122"/>
            </a:endParaRPr>
          </a:p>
        </p:txBody>
      </p:sp>
      <p:sp>
        <p:nvSpPr>
          <p:cNvPr id="12" name="CaixaDeTexto 11"/>
          <p:cNvSpPr txBox="1"/>
          <p:nvPr/>
        </p:nvSpPr>
        <p:spPr>
          <a:xfrm>
            <a:off x="436448" y="2228804"/>
            <a:ext cx="2265185" cy="3693319"/>
          </a:xfrm>
          <a:prstGeom prst="rect">
            <a:avLst/>
          </a:prstGeom>
          <a:noFill/>
        </p:spPr>
        <p:txBody>
          <a:bodyPr wrap="square" rtlCol="0">
            <a:spAutoFit/>
          </a:bodyPr>
          <a:lstStyle/>
          <a:p>
            <a:r>
              <a:rPr lang="es-ES" dirty="0">
                <a:solidFill>
                  <a:schemeClr val="bg2">
                    <a:lumMod val="50000"/>
                  </a:schemeClr>
                </a:solidFill>
                <a:latin typeface="Calibri" panose="020F0502020204030204" pitchFamily="34" charset="0"/>
              </a:rPr>
              <a:t>Diagrama eléctrico de la lámpara quirúrgica de pared.</a:t>
            </a:r>
          </a:p>
          <a:p>
            <a:endParaRPr lang="es-ES" dirty="0">
              <a:solidFill>
                <a:schemeClr val="bg2">
                  <a:lumMod val="50000"/>
                </a:schemeClr>
              </a:solidFill>
              <a:latin typeface="Calibri" panose="020F0502020204030204" pitchFamily="34" charset="0"/>
            </a:endParaRPr>
          </a:p>
          <a:p>
            <a:r>
              <a:rPr lang="es-ES" dirty="0">
                <a:solidFill>
                  <a:schemeClr val="bg2">
                    <a:lumMod val="50000"/>
                  </a:schemeClr>
                </a:solidFill>
                <a:latin typeface="Calibri" panose="020F0502020204030204" pitchFamily="34" charset="0"/>
              </a:rPr>
              <a:t>La habitación debe estar preparada y con los cables tendidos, los calibres de los cables deben ser calculados por el hospital ya que pueden variar según la distancia.</a:t>
            </a:r>
          </a:p>
        </p:txBody>
      </p:sp>
    </p:spTree>
    <p:extLst>
      <p:ext uri="{BB962C8B-B14F-4D97-AF65-F5344CB8AC3E}">
        <p14:creationId xmlns:p14="http://schemas.microsoft.com/office/powerpoint/2010/main" val="40300016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32891" y="-18156"/>
            <a:ext cx="12224890" cy="6875807"/>
            <a:chOff x="-32891" y="-18156"/>
            <a:chExt cx="12224890" cy="6875807"/>
          </a:xfrm>
        </p:grpSpPr>
        <p:pic>
          <p:nvPicPr>
            <p:cNvPr id="9" name="Espaço Reservado para Conteúdo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91" y="-18156"/>
              <a:ext cx="12224890" cy="6875807"/>
            </a:xfrm>
            <a:prstGeom prst="rect">
              <a:avLst/>
            </a:prstGeom>
          </p:spPr>
        </p:pic>
        <p:grpSp>
          <p:nvGrpSpPr>
            <p:cNvPr id="10" name="Grupo 9"/>
            <p:cNvGrpSpPr/>
            <p:nvPr/>
          </p:nvGrpSpPr>
          <p:grpSpPr>
            <a:xfrm>
              <a:off x="302063" y="800498"/>
              <a:ext cx="2274802" cy="5354416"/>
              <a:chOff x="215120" y="1562210"/>
              <a:chExt cx="1486409" cy="3498708"/>
            </a:xfrm>
          </p:grpSpPr>
          <p:pic>
            <p:nvPicPr>
              <p:cNvPr id="11" name="Image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452" y="1562210"/>
                <a:ext cx="1043745" cy="731937"/>
              </a:xfrm>
              <a:prstGeom prst="rect">
                <a:avLst/>
              </a:prstGeom>
            </p:spPr>
          </p:pic>
          <p:pic>
            <p:nvPicPr>
              <p:cNvPr id="16" name="Imagem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120" y="4366458"/>
                <a:ext cx="1486409" cy="694460"/>
              </a:xfrm>
              <a:prstGeom prst="rect">
                <a:avLst/>
              </a:prstGeom>
            </p:spPr>
          </p:pic>
        </p:grpSp>
      </p:grpSp>
      <p:grpSp>
        <p:nvGrpSpPr>
          <p:cNvPr id="13" name="Grupo 12"/>
          <p:cNvGrpSpPr/>
          <p:nvPr/>
        </p:nvGrpSpPr>
        <p:grpSpPr>
          <a:xfrm>
            <a:off x="302063" y="800498"/>
            <a:ext cx="2274802" cy="5354416"/>
            <a:chOff x="215120" y="1562210"/>
            <a:chExt cx="1486409" cy="3498708"/>
          </a:xfrm>
        </p:grpSpPr>
        <p:pic>
          <p:nvPicPr>
            <p:cNvPr id="14" name="Imagem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452" y="1562210"/>
              <a:ext cx="1043745" cy="731937"/>
            </a:xfrm>
            <a:prstGeom prst="rect">
              <a:avLst/>
            </a:prstGeom>
          </p:spPr>
        </p:pic>
        <p:pic>
          <p:nvPicPr>
            <p:cNvPr id="15" name="Imagem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120" y="4366458"/>
              <a:ext cx="1486409" cy="694460"/>
            </a:xfrm>
            <a:prstGeom prst="rect">
              <a:avLst/>
            </a:prstGeom>
          </p:spPr>
        </p:pic>
      </p:grpSp>
      <p:sp>
        <p:nvSpPr>
          <p:cNvPr id="7" name="Retângulo 6"/>
          <p:cNvSpPr/>
          <p:nvPr/>
        </p:nvSpPr>
        <p:spPr>
          <a:xfrm>
            <a:off x="1697436" y="3166544"/>
            <a:ext cx="8296403" cy="1887696"/>
          </a:xfrm>
          <a:prstGeom prst="rect">
            <a:avLst/>
          </a:prstGeom>
          <a:effectLst>
            <a:outerShdw blurRad="50800" dist="38100" dir="2700000" algn="tl" rotWithShape="0">
              <a:prstClr val="black">
                <a:alpha val="40000"/>
              </a:prstClr>
            </a:outerShdw>
          </a:effectLst>
        </p:spPr>
        <p:txBody>
          <a:bodyPr wrap="square">
            <a:spAutoFit/>
          </a:bodyPr>
          <a:lstStyle/>
          <a:p>
            <a:pPr algn="ctr">
              <a:lnSpc>
                <a:spcPts val="7000"/>
              </a:lnSpc>
            </a:pPr>
            <a:r>
              <a:rPr lang="pt-BR" sz="6600" dirty="0">
                <a:solidFill>
                  <a:schemeClr val="bg1"/>
                </a:solidFill>
              </a:rPr>
              <a:t> </a:t>
            </a:r>
          </a:p>
          <a:p>
            <a:pPr algn="ctr">
              <a:lnSpc>
                <a:spcPts val="7000"/>
              </a:lnSpc>
            </a:pPr>
            <a:endParaRPr lang="pt-BR" sz="800" dirty="0">
              <a:solidFill>
                <a:schemeClr val="bg1"/>
              </a:solidFill>
            </a:endParaRPr>
          </a:p>
        </p:txBody>
      </p:sp>
      <p:sp>
        <p:nvSpPr>
          <p:cNvPr id="17" name="Retângulo 16"/>
          <p:cNvSpPr/>
          <p:nvPr/>
        </p:nvSpPr>
        <p:spPr>
          <a:xfrm>
            <a:off x="1091871" y="3214396"/>
            <a:ext cx="10041147" cy="948401"/>
          </a:xfrm>
          <a:prstGeom prst="rect">
            <a:avLst/>
          </a:prstGeom>
          <a:effectLst>
            <a:outerShdw blurRad="50800" dist="38100" dir="2700000" algn="tl" rotWithShape="0">
              <a:prstClr val="black">
                <a:alpha val="40000"/>
              </a:prstClr>
            </a:outerShdw>
          </a:effectLst>
        </p:spPr>
        <p:txBody>
          <a:bodyPr wrap="square">
            <a:spAutoFit/>
          </a:bodyPr>
          <a:lstStyle/>
          <a:p>
            <a:pPr algn="ctr">
              <a:lnSpc>
                <a:spcPts val="7000"/>
              </a:lnSpc>
            </a:pPr>
            <a:r>
              <a:rPr lang="pt-BR" sz="5400" dirty="0">
                <a:solidFill>
                  <a:schemeClr val="bg1"/>
                </a:solidFill>
              </a:rPr>
              <a:t>PRE-INSTALACIÓN CHECK LIST</a:t>
            </a:r>
          </a:p>
        </p:txBody>
      </p:sp>
      <p:sp>
        <p:nvSpPr>
          <p:cNvPr id="2" name="Retângulo 1">
            <a:extLst>
              <a:ext uri="{FF2B5EF4-FFF2-40B4-BE49-F238E27FC236}">
                <a16:creationId xmlns:a16="http://schemas.microsoft.com/office/drawing/2014/main" id="{627ABD14-72ED-C3AB-0EB7-09B055D1EE25}"/>
              </a:ext>
            </a:extLst>
          </p:cNvPr>
          <p:cNvSpPr/>
          <p:nvPr/>
        </p:nvSpPr>
        <p:spPr>
          <a:xfrm>
            <a:off x="-22578" y="2362206"/>
            <a:ext cx="12214577" cy="914546"/>
          </a:xfrm>
          <a:prstGeom prst="rect">
            <a:avLst/>
          </a:prstGeom>
          <a:effectLst>
            <a:outerShdw blurRad="50800" dist="38100" dir="2700000" algn="tl" rotWithShape="0">
              <a:prstClr val="black">
                <a:alpha val="40000"/>
              </a:prstClr>
            </a:outerShdw>
          </a:effectLst>
        </p:spPr>
        <p:txBody>
          <a:bodyPr wrap="square">
            <a:spAutoFit/>
          </a:bodyPr>
          <a:lstStyle/>
          <a:p>
            <a:pPr algn="ctr">
              <a:lnSpc>
                <a:spcPts val="7000"/>
              </a:lnSpc>
            </a:pPr>
            <a:r>
              <a:rPr lang="pt-BR" sz="4000" dirty="0">
                <a:solidFill>
                  <a:schemeClr val="bg1"/>
                </a:solidFill>
              </a:rPr>
              <a:t>LÁMPARA QUIRÚRGICA DE PARED SIN EMERGENCIA</a:t>
            </a:r>
            <a:endParaRPr lang="pt-BR" sz="600" dirty="0">
              <a:solidFill>
                <a:schemeClr val="bg1"/>
              </a:solidFill>
            </a:endParaRPr>
          </a:p>
        </p:txBody>
      </p:sp>
    </p:spTree>
    <p:extLst>
      <p:ext uri="{BB962C8B-B14F-4D97-AF65-F5344CB8AC3E}">
        <p14:creationId xmlns:p14="http://schemas.microsoft.com/office/powerpoint/2010/main" val="26700188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8">
            <a:extLst>
              <a:ext uri="{FF2B5EF4-FFF2-40B4-BE49-F238E27FC236}">
                <a16:creationId xmlns:a16="http://schemas.microsoft.com/office/drawing/2014/main" id="{80E83CFF-CE27-F354-7EF8-5D13D21755FC}"/>
              </a:ext>
            </a:extLst>
          </p:cNvPr>
          <p:cNvGrpSpPr/>
          <p:nvPr/>
        </p:nvGrpSpPr>
        <p:grpSpPr>
          <a:xfrm>
            <a:off x="1" y="-34583"/>
            <a:ext cx="12192000" cy="1100339"/>
            <a:chOff x="1" y="-34583"/>
            <a:chExt cx="12192000" cy="1100339"/>
          </a:xfrm>
        </p:grpSpPr>
        <p:pic>
          <p:nvPicPr>
            <p:cNvPr id="5" name="Imagem 4">
              <a:extLst>
                <a:ext uri="{FF2B5EF4-FFF2-40B4-BE49-F238E27FC236}">
                  <a16:creationId xmlns:a16="http://schemas.microsoft.com/office/drawing/2014/main" id="{4AC8B883-7012-AA4B-5B11-8686E530BA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6" name="Imagem 5">
              <a:extLst>
                <a:ext uri="{FF2B5EF4-FFF2-40B4-BE49-F238E27FC236}">
                  <a16:creationId xmlns:a16="http://schemas.microsoft.com/office/drawing/2014/main" id="{EAF1E487-5E77-DF09-6387-40783C18E9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7" name="Imagem 6">
              <a:extLst>
                <a:ext uri="{FF2B5EF4-FFF2-40B4-BE49-F238E27FC236}">
                  <a16:creationId xmlns:a16="http://schemas.microsoft.com/office/drawing/2014/main" id="{8EDC5A5E-340B-6759-90D2-B9403B2240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
        <p:nvSpPr>
          <p:cNvPr id="22" name="Espaço Reservado para Rodapé 1"/>
          <p:cNvSpPr txBox="1">
            <a:spLocks/>
          </p:cNvSpPr>
          <p:nvPr/>
        </p:nvSpPr>
        <p:spPr>
          <a:xfrm>
            <a:off x="10922396" y="6285500"/>
            <a:ext cx="1064352" cy="518277"/>
          </a:xfrm>
          <a:prstGeom prst="rect">
            <a:avLst/>
          </a:prstGeom>
        </p:spPr>
        <p:txBody>
          <a:bodyPr vert="horz" lIns="91440" tIns="45720" rIns="91440" bIns="45720" rtlCol="0" anchor="ctr"/>
          <a:lstStyle>
            <a:defPPr>
              <a:defRPr lang="pt-B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000"/>
              </a:lnSpc>
            </a:pPr>
            <a:endParaRPr lang="pt-BR" kern="600" dirty="0">
              <a:solidFill>
                <a:schemeClr val="bg1"/>
              </a:solidFill>
            </a:endParaRPr>
          </a:p>
        </p:txBody>
      </p:sp>
      <p:sp>
        <p:nvSpPr>
          <p:cNvPr id="11" name="Espaço Reservado para Conteúdo 2"/>
          <p:cNvSpPr txBox="1">
            <a:spLocks/>
          </p:cNvSpPr>
          <p:nvPr/>
        </p:nvSpPr>
        <p:spPr>
          <a:xfrm>
            <a:off x="542365" y="1194084"/>
            <a:ext cx="11344267" cy="7594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70000"/>
              </a:lnSpc>
              <a:buNone/>
            </a:pPr>
            <a:r>
              <a:rPr lang="pt-BR" sz="3200" dirty="0">
                <a:solidFill>
                  <a:srgbClr val="2B767D"/>
                </a:solidFill>
                <a:ea typeface="SimHei" panose="02010609060101010101" pitchFamily="49" charset="-122"/>
              </a:rPr>
              <a:t> CHECK LIST</a:t>
            </a:r>
          </a:p>
        </p:txBody>
      </p:sp>
      <p:sp>
        <p:nvSpPr>
          <p:cNvPr id="3" name="Retângulo 2"/>
          <p:cNvSpPr/>
          <p:nvPr/>
        </p:nvSpPr>
        <p:spPr>
          <a:xfrm>
            <a:off x="1154579" y="1681039"/>
            <a:ext cx="9473046" cy="646331"/>
          </a:xfrm>
          <a:prstGeom prst="rect">
            <a:avLst/>
          </a:prstGeom>
        </p:spPr>
        <p:txBody>
          <a:bodyPr wrap="square">
            <a:spAutoFit/>
          </a:bodyPr>
          <a:lstStyle/>
          <a:p>
            <a:r>
              <a:rPr lang="es-ES" dirty="0">
                <a:solidFill>
                  <a:schemeClr val="bg2">
                    <a:lumMod val="50000"/>
                  </a:schemeClr>
                </a:solidFill>
                <a:latin typeface="Calibri" panose="020F0502020204030204" pitchFamily="34" charset="0"/>
              </a:rPr>
              <a:t>Antes de llamar a asistencia técnica autorizada para instalar su equipo, verifique los siguientes puntos de preinstalación:</a:t>
            </a:r>
          </a:p>
        </p:txBody>
      </p:sp>
      <p:sp>
        <p:nvSpPr>
          <p:cNvPr id="2" name="Retângulo 1"/>
          <p:cNvSpPr/>
          <p:nvPr/>
        </p:nvSpPr>
        <p:spPr>
          <a:xfrm>
            <a:off x="2296886" y="2592181"/>
            <a:ext cx="6585856" cy="3693319"/>
          </a:xfrm>
          <a:prstGeom prst="rect">
            <a:avLst/>
          </a:prstGeom>
        </p:spPr>
        <p:txBody>
          <a:bodyPr wrap="square">
            <a:spAutoFit/>
          </a:bodyPr>
          <a:lstStyle/>
          <a:p>
            <a:pPr marL="285750" indent="-285750">
              <a:buClr>
                <a:srgbClr val="507C74"/>
              </a:buClr>
              <a:buFont typeface="Wingdings" panose="05000000000000000000" pitchFamily="2" charset="2"/>
              <a:buChar char="ü"/>
            </a:pPr>
            <a:r>
              <a:rPr lang="es-ES" dirty="0">
                <a:solidFill>
                  <a:schemeClr val="bg2">
                    <a:lumMod val="50000"/>
                  </a:schemeClr>
                </a:solidFill>
                <a:latin typeface="Calibri" panose="020F0502020204030204" pitchFamily="34" charset="0"/>
              </a:rPr>
              <a:t>Fue retirado equipo instalado?</a:t>
            </a:r>
          </a:p>
          <a:p>
            <a:pPr marL="285750" indent="-285750">
              <a:buClr>
                <a:srgbClr val="507C74"/>
              </a:buClr>
              <a:buFont typeface="Wingdings" panose="05000000000000000000" pitchFamily="2" charset="2"/>
              <a:buChar char="ü"/>
            </a:pPr>
            <a:r>
              <a:rPr lang="es-ES" dirty="0">
                <a:solidFill>
                  <a:schemeClr val="bg2">
                    <a:lumMod val="50000"/>
                  </a:schemeClr>
                </a:solidFill>
                <a:latin typeface="Calibri" panose="020F0502020204030204" pitchFamily="34" charset="0"/>
              </a:rPr>
              <a:t>Fue realizada perforación para fijar el equipo?</a:t>
            </a:r>
          </a:p>
          <a:p>
            <a:pPr marL="285750" indent="-285750">
              <a:buClr>
                <a:srgbClr val="507C74"/>
              </a:buClr>
              <a:buFont typeface="Wingdings" panose="05000000000000000000" pitchFamily="2" charset="2"/>
              <a:buChar char="ü"/>
            </a:pPr>
            <a:r>
              <a:rPr lang="es-ES" dirty="0">
                <a:solidFill>
                  <a:schemeClr val="bg2">
                    <a:lumMod val="50000"/>
                  </a:schemeClr>
                </a:solidFill>
                <a:latin typeface="Calibri" panose="020F0502020204030204" pitchFamily="34" charset="0"/>
              </a:rPr>
              <a:t>Fue pasado conducto según las instrucciones?</a:t>
            </a:r>
          </a:p>
          <a:p>
            <a:pPr marL="285750" indent="-285750">
              <a:buClr>
                <a:srgbClr val="507C74"/>
              </a:buClr>
              <a:buFont typeface="Wingdings" panose="05000000000000000000" pitchFamily="2" charset="2"/>
              <a:buChar char="ü"/>
            </a:pPr>
            <a:r>
              <a:rPr lang="es-ES" dirty="0">
                <a:solidFill>
                  <a:schemeClr val="bg2">
                    <a:lumMod val="50000"/>
                  </a:schemeClr>
                </a:solidFill>
                <a:latin typeface="Calibri" panose="020F0502020204030204" pitchFamily="34" charset="0"/>
              </a:rPr>
              <a:t>Fue pasado el cableado eléctrico según el diagrama eléctrico?</a:t>
            </a:r>
          </a:p>
          <a:p>
            <a:pPr marL="285750" indent="-285750">
              <a:buClr>
                <a:srgbClr val="507C74"/>
              </a:buClr>
              <a:buFont typeface="Wingdings" panose="05000000000000000000" pitchFamily="2" charset="2"/>
              <a:buChar char="ü"/>
            </a:pPr>
            <a:r>
              <a:rPr lang="es-ES" dirty="0">
                <a:solidFill>
                  <a:schemeClr val="bg2">
                    <a:lumMod val="50000"/>
                  </a:schemeClr>
                </a:solidFill>
                <a:latin typeface="Calibri" panose="020F0502020204030204" pitchFamily="34" charset="0"/>
              </a:rPr>
              <a:t>Fue instalado conducto para el cableado de señal? (si aplica)</a:t>
            </a:r>
          </a:p>
          <a:p>
            <a:pPr marL="285750" indent="-285750">
              <a:buClr>
                <a:srgbClr val="507C74"/>
              </a:buClr>
              <a:buFont typeface="Wingdings" panose="05000000000000000000" pitchFamily="2" charset="2"/>
              <a:buChar char="ü"/>
            </a:pPr>
            <a:r>
              <a:rPr lang="es-ES" dirty="0">
                <a:solidFill>
                  <a:schemeClr val="bg2">
                    <a:lumMod val="50000"/>
                  </a:schemeClr>
                </a:solidFill>
                <a:latin typeface="Calibri" panose="020F0502020204030204" pitchFamily="34" charset="0"/>
              </a:rPr>
              <a:t>Fue realizada la reserva de la sala para el día de la instalación?</a:t>
            </a:r>
          </a:p>
          <a:p>
            <a:pPr marL="285750" indent="-285750">
              <a:buClr>
                <a:srgbClr val="507C74"/>
              </a:buClr>
              <a:buFont typeface="Wingdings" panose="05000000000000000000" pitchFamily="2" charset="2"/>
              <a:buChar char="ü"/>
            </a:pPr>
            <a:r>
              <a:rPr lang="es-ES" dirty="0">
                <a:solidFill>
                  <a:schemeClr val="bg2">
                    <a:lumMod val="50000"/>
                  </a:schemeClr>
                </a:solidFill>
                <a:latin typeface="Calibri" panose="020F0502020204030204" pitchFamily="34" charset="0"/>
              </a:rPr>
              <a:t>Fue comprado el material para la instalación (barras roscadas, arandelas, tuercas, anclaje químico, etc...) (si aplica)</a:t>
            </a:r>
          </a:p>
          <a:p>
            <a:pPr marL="285750" indent="-285750">
              <a:buClr>
                <a:srgbClr val="507C74"/>
              </a:buClr>
              <a:buFont typeface="Wingdings" panose="05000000000000000000" pitchFamily="2" charset="2"/>
              <a:buChar char="ü"/>
            </a:pPr>
            <a:r>
              <a:rPr lang="es-ES" dirty="0">
                <a:solidFill>
                  <a:schemeClr val="bg2">
                    <a:lumMod val="50000"/>
                  </a:schemeClr>
                </a:solidFill>
                <a:latin typeface="Calibri" panose="020F0502020204030204" pitchFamily="34" charset="0"/>
              </a:rPr>
              <a:t>Fue colocado a disposición una persona de mantenimiento para acompañar los técnicos que instalarían el equipo?</a:t>
            </a:r>
          </a:p>
          <a:p>
            <a:pPr marL="285750" indent="-285750">
              <a:buClr>
                <a:srgbClr val="507C74"/>
              </a:buClr>
              <a:buFont typeface="Wingdings" panose="05000000000000000000" pitchFamily="2" charset="2"/>
              <a:buChar char="ü"/>
            </a:pPr>
            <a:r>
              <a:rPr lang="es-ES" dirty="0">
                <a:solidFill>
                  <a:schemeClr val="bg2">
                    <a:lumMod val="50000"/>
                  </a:schemeClr>
                </a:solidFill>
                <a:latin typeface="Calibri" panose="020F0502020204030204" pitchFamily="34" charset="0"/>
              </a:rPr>
              <a:t>Fue reservado tiempo del personal para la capacitación después de la instalación?</a:t>
            </a:r>
          </a:p>
          <a:p>
            <a:pPr marL="285750" indent="-285750">
              <a:buClr>
                <a:srgbClr val="507C74"/>
              </a:buClr>
              <a:buFont typeface="Wingdings" panose="05000000000000000000" pitchFamily="2" charset="2"/>
              <a:buChar char="ü"/>
            </a:pPr>
            <a:r>
              <a:rPr lang="es-ES" dirty="0">
                <a:solidFill>
                  <a:schemeClr val="bg2">
                    <a:lumMod val="50000"/>
                  </a:schemeClr>
                </a:solidFill>
                <a:latin typeface="Calibri" panose="020F0502020204030204" pitchFamily="34" charset="0"/>
              </a:rPr>
              <a:t>Por favor enviar foto de la preinstalación.</a:t>
            </a:r>
          </a:p>
        </p:txBody>
      </p:sp>
    </p:spTree>
    <p:extLst>
      <p:ext uri="{BB962C8B-B14F-4D97-AF65-F5344CB8AC3E}">
        <p14:creationId xmlns:p14="http://schemas.microsoft.com/office/powerpoint/2010/main" val="31370416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p:cNvGrpSpPr/>
          <p:nvPr/>
        </p:nvGrpSpPr>
        <p:grpSpPr>
          <a:xfrm>
            <a:off x="-32891" y="-18156"/>
            <a:ext cx="12224890" cy="6875807"/>
            <a:chOff x="-32891" y="-18156"/>
            <a:chExt cx="12224890" cy="6875807"/>
          </a:xfrm>
        </p:grpSpPr>
        <p:pic>
          <p:nvPicPr>
            <p:cNvPr id="13" name="Espaço Reservado para Conteúdo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91" y="-18156"/>
              <a:ext cx="12224890" cy="6875807"/>
            </a:xfrm>
            <a:prstGeom prst="rect">
              <a:avLst/>
            </a:prstGeom>
          </p:spPr>
        </p:pic>
        <p:grpSp>
          <p:nvGrpSpPr>
            <p:cNvPr id="14" name="Grupo 13"/>
            <p:cNvGrpSpPr/>
            <p:nvPr/>
          </p:nvGrpSpPr>
          <p:grpSpPr>
            <a:xfrm>
              <a:off x="302063" y="800498"/>
              <a:ext cx="2274802" cy="5354416"/>
              <a:chOff x="215120" y="1562210"/>
              <a:chExt cx="1486409" cy="3498708"/>
            </a:xfrm>
          </p:grpSpPr>
          <p:pic>
            <p:nvPicPr>
              <p:cNvPr id="15" name="Imagem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452" y="1562210"/>
                <a:ext cx="1043745" cy="731937"/>
              </a:xfrm>
              <a:prstGeom prst="rect">
                <a:avLst/>
              </a:prstGeom>
            </p:spPr>
          </p:pic>
          <p:pic>
            <p:nvPicPr>
              <p:cNvPr id="16" name="Imagem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120" y="4366458"/>
                <a:ext cx="1486409" cy="694460"/>
              </a:xfrm>
              <a:prstGeom prst="rect">
                <a:avLst/>
              </a:prstGeom>
            </p:spPr>
          </p:pic>
        </p:grpSp>
      </p:grpSp>
      <p:sp>
        <p:nvSpPr>
          <p:cNvPr id="7" name="Retângulo 6"/>
          <p:cNvSpPr/>
          <p:nvPr/>
        </p:nvSpPr>
        <p:spPr>
          <a:xfrm>
            <a:off x="1697436" y="3166544"/>
            <a:ext cx="8296403" cy="1887696"/>
          </a:xfrm>
          <a:prstGeom prst="rect">
            <a:avLst/>
          </a:prstGeom>
          <a:effectLst>
            <a:outerShdw blurRad="50800" dist="38100" dir="2700000" algn="tl" rotWithShape="0">
              <a:prstClr val="black">
                <a:alpha val="40000"/>
              </a:prstClr>
            </a:outerShdw>
          </a:effectLst>
        </p:spPr>
        <p:txBody>
          <a:bodyPr wrap="square">
            <a:spAutoFit/>
          </a:bodyPr>
          <a:lstStyle/>
          <a:p>
            <a:pPr algn="ctr">
              <a:lnSpc>
                <a:spcPts val="7000"/>
              </a:lnSpc>
            </a:pPr>
            <a:r>
              <a:rPr lang="pt-BR" sz="6600" dirty="0">
                <a:solidFill>
                  <a:schemeClr val="bg1"/>
                </a:solidFill>
              </a:rPr>
              <a:t> </a:t>
            </a:r>
          </a:p>
          <a:p>
            <a:pPr algn="ctr">
              <a:lnSpc>
                <a:spcPts val="7000"/>
              </a:lnSpc>
            </a:pPr>
            <a:endParaRPr lang="pt-BR" sz="800" dirty="0">
              <a:solidFill>
                <a:schemeClr val="bg1"/>
              </a:solidFill>
            </a:endParaRPr>
          </a:p>
        </p:txBody>
      </p:sp>
      <p:sp>
        <p:nvSpPr>
          <p:cNvPr id="17" name="Retângulo 16"/>
          <p:cNvSpPr/>
          <p:nvPr/>
        </p:nvSpPr>
        <p:spPr>
          <a:xfrm>
            <a:off x="974421" y="2906391"/>
            <a:ext cx="10276048" cy="1846083"/>
          </a:xfrm>
          <a:prstGeom prst="rect">
            <a:avLst/>
          </a:prstGeom>
          <a:effectLst>
            <a:outerShdw blurRad="50800" dist="38100" dir="2700000" algn="tl" rotWithShape="0">
              <a:prstClr val="black">
                <a:alpha val="40000"/>
              </a:prstClr>
            </a:outerShdw>
          </a:effectLst>
        </p:spPr>
        <p:txBody>
          <a:bodyPr wrap="square">
            <a:spAutoFit/>
          </a:bodyPr>
          <a:lstStyle/>
          <a:p>
            <a:pPr algn="ctr">
              <a:lnSpc>
                <a:spcPts val="7000"/>
              </a:lnSpc>
            </a:pPr>
            <a:r>
              <a:rPr lang="pt-BR" sz="5400" dirty="0">
                <a:solidFill>
                  <a:schemeClr val="bg1"/>
                </a:solidFill>
              </a:rPr>
              <a:t>LÁMPARA QUIRÚRGICA DE PARED CON EMERGENCIA</a:t>
            </a:r>
            <a:endParaRPr lang="pt-BR" sz="600" dirty="0">
              <a:solidFill>
                <a:schemeClr val="bg1"/>
              </a:solidFill>
            </a:endParaRPr>
          </a:p>
        </p:txBody>
      </p:sp>
    </p:spTree>
    <p:extLst>
      <p:ext uri="{BB962C8B-B14F-4D97-AF65-F5344CB8AC3E}">
        <p14:creationId xmlns:p14="http://schemas.microsoft.com/office/powerpoint/2010/main" val="6720984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p:cNvGrpSpPr/>
          <p:nvPr/>
        </p:nvGrpSpPr>
        <p:grpSpPr>
          <a:xfrm>
            <a:off x="-32890" y="-8904"/>
            <a:ext cx="12224890" cy="6875807"/>
            <a:chOff x="-32891" y="-18156"/>
            <a:chExt cx="12224890" cy="6875807"/>
          </a:xfrm>
        </p:grpSpPr>
        <p:pic>
          <p:nvPicPr>
            <p:cNvPr id="13" name="Espaço Reservado para Conteúdo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91" y="-18156"/>
              <a:ext cx="12224890" cy="6875807"/>
            </a:xfrm>
            <a:prstGeom prst="rect">
              <a:avLst/>
            </a:prstGeom>
          </p:spPr>
        </p:pic>
        <p:grpSp>
          <p:nvGrpSpPr>
            <p:cNvPr id="14" name="Grupo 13"/>
            <p:cNvGrpSpPr/>
            <p:nvPr/>
          </p:nvGrpSpPr>
          <p:grpSpPr>
            <a:xfrm>
              <a:off x="302063" y="800498"/>
              <a:ext cx="2274802" cy="5354416"/>
              <a:chOff x="215120" y="1562210"/>
              <a:chExt cx="1486409" cy="3498708"/>
            </a:xfrm>
          </p:grpSpPr>
          <p:pic>
            <p:nvPicPr>
              <p:cNvPr id="15" name="Imagem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452" y="1562210"/>
                <a:ext cx="1043745" cy="731937"/>
              </a:xfrm>
              <a:prstGeom prst="rect">
                <a:avLst/>
              </a:prstGeom>
            </p:spPr>
          </p:pic>
          <p:pic>
            <p:nvPicPr>
              <p:cNvPr id="16" name="Imagem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120" y="4366458"/>
                <a:ext cx="1486409" cy="694460"/>
              </a:xfrm>
              <a:prstGeom prst="rect">
                <a:avLst/>
              </a:prstGeom>
            </p:spPr>
          </p:pic>
        </p:grpSp>
      </p:grpSp>
      <p:sp>
        <p:nvSpPr>
          <p:cNvPr id="7" name="Retângulo 6"/>
          <p:cNvSpPr/>
          <p:nvPr/>
        </p:nvSpPr>
        <p:spPr>
          <a:xfrm>
            <a:off x="1697436" y="3166544"/>
            <a:ext cx="8296403" cy="1887696"/>
          </a:xfrm>
          <a:prstGeom prst="rect">
            <a:avLst/>
          </a:prstGeom>
          <a:effectLst>
            <a:outerShdw blurRad="50800" dist="38100" dir="2700000" algn="tl" rotWithShape="0">
              <a:prstClr val="black">
                <a:alpha val="40000"/>
              </a:prstClr>
            </a:outerShdw>
          </a:effectLst>
        </p:spPr>
        <p:txBody>
          <a:bodyPr wrap="square">
            <a:spAutoFit/>
          </a:bodyPr>
          <a:lstStyle/>
          <a:p>
            <a:pPr algn="ctr">
              <a:lnSpc>
                <a:spcPts val="7000"/>
              </a:lnSpc>
            </a:pPr>
            <a:r>
              <a:rPr lang="pt-BR" sz="6600" dirty="0">
                <a:solidFill>
                  <a:schemeClr val="bg1"/>
                </a:solidFill>
              </a:rPr>
              <a:t> </a:t>
            </a:r>
          </a:p>
          <a:p>
            <a:pPr algn="ctr">
              <a:lnSpc>
                <a:spcPts val="7000"/>
              </a:lnSpc>
            </a:pPr>
            <a:endParaRPr lang="pt-BR" sz="800" dirty="0">
              <a:solidFill>
                <a:schemeClr val="bg1"/>
              </a:solidFill>
            </a:endParaRPr>
          </a:p>
        </p:txBody>
      </p:sp>
      <p:sp>
        <p:nvSpPr>
          <p:cNvPr id="3" name="Retângulo 2">
            <a:extLst>
              <a:ext uri="{FF2B5EF4-FFF2-40B4-BE49-F238E27FC236}">
                <a16:creationId xmlns:a16="http://schemas.microsoft.com/office/drawing/2014/main" id="{359D219F-AEDA-4BCF-B07B-45ECD74573BB}"/>
              </a:ext>
            </a:extLst>
          </p:cNvPr>
          <p:cNvSpPr/>
          <p:nvPr/>
        </p:nvSpPr>
        <p:spPr>
          <a:xfrm>
            <a:off x="-32890" y="3166544"/>
            <a:ext cx="12224890" cy="1846083"/>
          </a:xfrm>
          <a:prstGeom prst="rect">
            <a:avLst/>
          </a:prstGeom>
          <a:effectLst>
            <a:outerShdw blurRad="50800" dist="38100" dir="2700000" algn="tl" rotWithShape="0">
              <a:prstClr val="black">
                <a:alpha val="40000"/>
              </a:prstClr>
            </a:outerShdw>
          </a:effectLst>
        </p:spPr>
        <p:txBody>
          <a:bodyPr wrap="square">
            <a:spAutoFit/>
          </a:bodyPr>
          <a:lstStyle/>
          <a:p>
            <a:pPr algn="ctr">
              <a:lnSpc>
                <a:spcPts val="7000"/>
              </a:lnSpc>
            </a:pPr>
            <a:r>
              <a:rPr lang="es-ES" sz="5400" dirty="0">
                <a:solidFill>
                  <a:schemeClr val="bg1"/>
                </a:solidFill>
              </a:rPr>
              <a:t>CONDUCTOS ELÉCTRICOS, CAJAS DE CONEXIONES Y CABLEADO</a:t>
            </a:r>
            <a:endParaRPr lang="pt-BR" sz="5400" dirty="0">
              <a:solidFill>
                <a:schemeClr val="bg1"/>
              </a:solidFill>
            </a:endParaRPr>
          </a:p>
        </p:txBody>
      </p:sp>
      <p:sp>
        <p:nvSpPr>
          <p:cNvPr id="4" name="Retângulo 3">
            <a:extLst>
              <a:ext uri="{FF2B5EF4-FFF2-40B4-BE49-F238E27FC236}">
                <a16:creationId xmlns:a16="http://schemas.microsoft.com/office/drawing/2014/main" id="{6E73B5CD-0E31-844D-2B5C-829DEF7AE9D0}"/>
              </a:ext>
            </a:extLst>
          </p:cNvPr>
          <p:cNvSpPr/>
          <p:nvPr/>
        </p:nvSpPr>
        <p:spPr>
          <a:xfrm>
            <a:off x="-32891" y="2362206"/>
            <a:ext cx="12224890" cy="914546"/>
          </a:xfrm>
          <a:prstGeom prst="rect">
            <a:avLst/>
          </a:prstGeom>
          <a:effectLst>
            <a:outerShdw blurRad="50800" dist="38100" dir="2700000" algn="tl" rotWithShape="0">
              <a:prstClr val="black">
                <a:alpha val="40000"/>
              </a:prstClr>
            </a:outerShdw>
          </a:effectLst>
        </p:spPr>
        <p:txBody>
          <a:bodyPr wrap="square">
            <a:spAutoFit/>
          </a:bodyPr>
          <a:lstStyle/>
          <a:p>
            <a:pPr algn="ctr">
              <a:lnSpc>
                <a:spcPts val="7000"/>
              </a:lnSpc>
            </a:pPr>
            <a:r>
              <a:rPr lang="pt-BR" sz="4000" dirty="0">
                <a:solidFill>
                  <a:schemeClr val="bg1"/>
                </a:solidFill>
              </a:rPr>
              <a:t>LÁMPARA QUIRÚRGICA DE PARED CON EMERGENCIA</a:t>
            </a:r>
            <a:endParaRPr lang="pt-BR" sz="500" dirty="0">
              <a:solidFill>
                <a:schemeClr val="bg1"/>
              </a:solidFill>
            </a:endParaRPr>
          </a:p>
        </p:txBody>
      </p:sp>
    </p:spTree>
    <p:extLst>
      <p:ext uri="{BB962C8B-B14F-4D97-AF65-F5344CB8AC3E}">
        <p14:creationId xmlns:p14="http://schemas.microsoft.com/office/powerpoint/2010/main" val="31121565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Agrupar 6">
            <a:extLst>
              <a:ext uri="{FF2B5EF4-FFF2-40B4-BE49-F238E27FC236}">
                <a16:creationId xmlns:a16="http://schemas.microsoft.com/office/drawing/2014/main" id="{F002F6E2-2CCC-670A-1451-D39E2062ADCC}"/>
              </a:ext>
            </a:extLst>
          </p:cNvPr>
          <p:cNvGrpSpPr/>
          <p:nvPr/>
        </p:nvGrpSpPr>
        <p:grpSpPr>
          <a:xfrm>
            <a:off x="6039652" y="922892"/>
            <a:ext cx="5940603" cy="5935108"/>
            <a:chOff x="4552740" y="1719041"/>
            <a:chExt cx="5003999" cy="4999370"/>
          </a:xfrm>
        </p:grpSpPr>
        <p:pic>
          <p:nvPicPr>
            <p:cNvPr id="13" name="Imagem 12">
              <a:extLst>
                <a:ext uri="{FF2B5EF4-FFF2-40B4-BE49-F238E27FC236}">
                  <a16:creationId xmlns:a16="http://schemas.microsoft.com/office/drawing/2014/main" id="{5E2D5A68-D78F-48C4-2B92-9B9BC069F93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552740" y="1719041"/>
              <a:ext cx="5003999" cy="4999370"/>
            </a:xfrm>
            <a:prstGeom prst="rect">
              <a:avLst/>
            </a:prstGeom>
          </p:spPr>
        </p:pic>
        <p:grpSp>
          <p:nvGrpSpPr>
            <p:cNvPr id="14" name="Grupo 17">
              <a:extLst>
                <a:ext uri="{FF2B5EF4-FFF2-40B4-BE49-F238E27FC236}">
                  <a16:creationId xmlns:a16="http://schemas.microsoft.com/office/drawing/2014/main" id="{245BB8B2-EBFF-7E99-4012-CD0F9F811411}"/>
                </a:ext>
              </a:extLst>
            </p:cNvPr>
            <p:cNvGrpSpPr/>
            <p:nvPr/>
          </p:nvGrpSpPr>
          <p:grpSpPr>
            <a:xfrm>
              <a:off x="6508993" y="2501900"/>
              <a:ext cx="2532829" cy="4007827"/>
              <a:chOff x="5810250" y="2555861"/>
              <a:chExt cx="2532829" cy="4007827"/>
            </a:xfrm>
          </p:grpSpPr>
          <p:cxnSp>
            <p:nvCxnSpPr>
              <p:cNvPr id="15" name="Conector reto 14">
                <a:extLst>
                  <a:ext uri="{FF2B5EF4-FFF2-40B4-BE49-F238E27FC236}">
                    <a16:creationId xmlns:a16="http://schemas.microsoft.com/office/drawing/2014/main" id="{137A7C74-979E-CE4B-3128-9553EB2DE44D}"/>
                  </a:ext>
                </a:extLst>
              </p:cNvPr>
              <p:cNvCxnSpPr>
                <a:cxnSpLocks/>
              </p:cNvCxnSpPr>
              <p:nvPr/>
            </p:nvCxnSpPr>
            <p:spPr>
              <a:xfrm flipV="1">
                <a:off x="6089407" y="4597291"/>
                <a:ext cx="1304962" cy="1643"/>
              </a:xfrm>
              <a:prstGeom prst="line">
                <a:avLst/>
              </a:prstGeom>
              <a:ln w="12700">
                <a:solidFill>
                  <a:srgbClr val="FFFF00"/>
                </a:solidFill>
                <a:prstDash val="solid"/>
              </a:ln>
            </p:spPr>
            <p:style>
              <a:lnRef idx="1">
                <a:schemeClr val="accent1"/>
              </a:lnRef>
              <a:fillRef idx="0">
                <a:schemeClr val="accent1"/>
              </a:fillRef>
              <a:effectRef idx="0">
                <a:schemeClr val="accent1"/>
              </a:effectRef>
              <a:fontRef idx="minor">
                <a:schemeClr val="tx1"/>
              </a:fontRef>
            </p:style>
          </p:cxnSp>
          <p:cxnSp>
            <p:nvCxnSpPr>
              <p:cNvPr id="16" name="Conector reto 15">
                <a:extLst>
                  <a:ext uri="{FF2B5EF4-FFF2-40B4-BE49-F238E27FC236}">
                    <a16:creationId xmlns:a16="http://schemas.microsoft.com/office/drawing/2014/main" id="{44944920-CFFF-83C3-DA05-6F0C626B09FA}"/>
                  </a:ext>
                </a:extLst>
              </p:cNvPr>
              <p:cNvCxnSpPr/>
              <p:nvPr/>
            </p:nvCxnSpPr>
            <p:spPr>
              <a:xfrm flipV="1">
                <a:off x="5810250" y="6535699"/>
                <a:ext cx="2532829" cy="27989"/>
              </a:xfrm>
              <a:prstGeom prst="line">
                <a:avLst/>
              </a:prstGeom>
              <a:ln w="12700">
                <a:solidFill>
                  <a:srgbClr val="FFFF00"/>
                </a:solidFill>
                <a:prstDash val="solid"/>
              </a:ln>
            </p:spPr>
            <p:style>
              <a:lnRef idx="1">
                <a:schemeClr val="accent1"/>
              </a:lnRef>
              <a:fillRef idx="0">
                <a:schemeClr val="accent1"/>
              </a:fillRef>
              <a:effectRef idx="0">
                <a:schemeClr val="accent1"/>
              </a:effectRef>
              <a:fontRef idx="minor">
                <a:schemeClr val="tx1"/>
              </a:fontRef>
            </p:style>
          </p:cxnSp>
          <p:cxnSp>
            <p:nvCxnSpPr>
              <p:cNvPr id="41" name="Conector reto 40">
                <a:extLst>
                  <a:ext uri="{FF2B5EF4-FFF2-40B4-BE49-F238E27FC236}">
                    <a16:creationId xmlns:a16="http://schemas.microsoft.com/office/drawing/2014/main" id="{683106D3-D694-BFA0-5BD2-76ED2BF9286D}"/>
                  </a:ext>
                </a:extLst>
              </p:cNvPr>
              <p:cNvCxnSpPr>
                <a:cxnSpLocks/>
              </p:cNvCxnSpPr>
              <p:nvPr/>
            </p:nvCxnSpPr>
            <p:spPr>
              <a:xfrm>
                <a:off x="7394369" y="2574966"/>
                <a:ext cx="861946" cy="0"/>
              </a:xfrm>
              <a:prstGeom prst="line">
                <a:avLst/>
              </a:prstGeom>
              <a:ln w="12700">
                <a:solidFill>
                  <a:srgbClr val="FFFF00"/>
                </a:solidFill>
                <a:prstDash val="solid"/>
              </a:ln>
            </p:spPr>
            <p:style>
              <a:lnRef idx="1">
                <a:schemeClr val="accent1"/>
              </a:lnRef>
              <a:fillRef idx="0">
                <a:schemeClr val="accent1"/>
              </a:fillRef>
              <a:effectRef idx="0">
                <a:schemeClr val="accent1"/>
              </a:effectRef>
              <a:fontRef idx="minor">
                <a:schemeClr val="tx1"/>
              </a:fontRef>
            </p:style>
          </p:cxnSp>
          <p:cxnSp>
            <p:nvCxnSpPr>
              <p:cNvPr id="42" name="Conector de seta reta 29">
                <a:extLst>
                  <a:ext uri="{FF2B5EF4-FFF2-40B4-BE49-F238E27FC236}">
                    <a16:creationId xmlns:a16="http://schemas.microsoft.com/office/drawing/2014/main" id="{509A9DE2-AF8B-035B-AF61-6F60565D0ACB}"/>
                  </a:ext>
                </a:extLst>
              </p:cNvPr>
              <p:cNvCxnSpPr>
                <a:cxnSpLocks/>
              </p:cNvCxnSpPr>
              <p:nvPr/>
            </p:nvCxnSpPr>
            <p:spPr>
              <a:xfrm flipH="1">
                <a:off x="7881122" y="2555861"/>
                <a:ext cx="19881" cy="3960788"/>
              </a:xfrm>
              <a:prstGeom prst="straightConnector1">
                <a:avLst/>
              </a:prstGeom>
              <a:ln w="127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Conector de seta reta 30">
                <a:extLst>
                  <a:ext uri="{FF2B5EF4-FFF2-40B4-BE49-F238E27FC236}">
                    <a16:creationId xmlns:a16="http://schemas.microsoft.com/office/drawing/2014/main" id="{960517DD-3004-B9F1-A03C-74DF8744E98D}"/>
                  </a:ext>
                </a:extLst>
              </p:cNvPr>
              <p:cNvCxnSpPr>
                <a:cxnSpLocks/>
              </p:cNvCxnSpPr>
              <p:nvPr/>
            </p:nvCxnSpPr>
            <p:spPr>
              <a:xfrm flipH="1">
                <a:off x="7132987" y="4621199"/>
                <a:ext cx="14401" cy="1933550"/>
              </a:xfrm>
              <a:prstGeom prst="straightConnector1">
                <a:avLst/>
              </a:prstGeom>
              <a:ln w="127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CaixaDeTexto 43">
                <a:extLst>
                  <a:ext uri="{FF2B5EF4-FFF2-40B4-BE49-F238E27FC236}">
                    <a16:creationId xmlns:a16="http://schemas.microsoft.com/office/drawing/2014/main" id="{E9E785C0-B5BA-A13C-CCD4-BFAE480D2F10}"/>
                  </a:ext>
                </a:extLst>
              </p:cNvPr>
              <p:cNvSpPr txBox="1"/>
              <p:nvPr/>
            </p:nvSpPr>
            <p:spPr>
              <a:xfrm rot="16200000">
                <a:off x="6592285" y="5355098"/>
                <a:ext cx="701505" cy="369332"/>
              </a:xfrm>
              <a:prstGeom prst="rect">
                <a:avLst/>
              </a:prstGeom>
              <a:noFill/>
            </p:spPr>
            <p:txBody>
              <a:bodyPr wrap="square" rtlCol="0">
                <a:spAutoFit/>
              </a:bodyPr>
              <a:lstStyle/>
              <a:p>
                <a:pPr algn="ctr"/>
                <a:r>
                  <a:rPr lang="pt-BR" dirty="0">
                    <a:solidFill>
                      <a:srgbClr val="FFFF00"/>
                    </a:solidFill>
                    <a:latin typeface="Calibri" panose="020F0502020204030204" pitchFamily="34" charset="0"/>
                  </a:rPr>
                  <a:t>1,2m</a:t>
                </a:r>
                <a:endParaRPr lang="es-ES" dirty="0">
                  <a:solidFill>
                    <a:srgbClr val="FFFF00"/>
                  </a:solidFill>
                  <a:latin typeface="Calibri" panose="020F0502020204030204" pitchFamily="34" charset="0"/>
                </a:endParaRPr>
              </a:p>
            </p:txBody>
          </p:sp>
          <p:sp>
            <p:nvSpPr>
              <p:cNvPr id="45" name="CaixaDeTexto 44">
                <a:extLst>
                  <a:ext uri="{FF2B5EF4-FFF2-40B4-BE49-F238E27FC236}">
                    <a16:creationId xmlns:a16="http://schemas.microsoft.com/office/drawing/2014/main" id="{5EB71F06-8A74-3336-14A4-92CA89AB4A53}"/>
                  </a:ext>
                </a:extLst>
              </p:cNvPr>
              <p:cNvSpPr txBox="1"/>
              <p:nvPr/>
            </p:nvSpPr>
            <p:spPr>
              <a:xfrm rot="16200000">
                <a:off x="7217713" y="4247498"/>
                <a:ext cx="997248" cy="369332"/>
              </a:xfrm>
              <a:prstGeom prst="rect">
                <a:avLst/>
              </a:prstGeom>
              <a:noFill/>
            </p:spPr>
            <p:txBody>
              <a:bodyPr wrap="square" rtlCol="0">
                <a:spAutoFit/>
              </a:bodyPr>
              <a:lstStyle/>
              <a:p>
                <a:pPr algn="ctr"/>
                <a:r>
                  <a:rPr lang="pt-BR" dirty="0">
                    <a:solidFill>
                      <a:srgbClr val="FFFF00"/>
                    </a:solidFill>
                    <a:latin typeface="Calibri" panose="020F0502020204030204" pitchFamily="34" charset="0"/>
                  </a:rPr>
                  <a:t>2,3m</a:t>
                </a:r>
                <a:endParaRPr lang="es-ES" dirty="0">
                  <a:solidFill>
                    <a:srgbClr val="FFFF00"/>
                  </a:solidFill>
                  <a:latin typeface="Calibri" panose="020F0502020204030204" pitchFamily="34" charset="0"/>
                </a:endParaRPr>
              </a:p>
            </p:txBody>
          </p:sp>
        </p:grpSp>
      </p:grpSp>
      <p:grpSp>
        <p:nvGrpSpPr>
          <p:cNvPr id="2" name="Grupo 18">
            <a:extLst>
              <a:ext uri="{FF2B5EF4-FFF2-40B4-BE49-F238E27FC236}">
                <a16:creationId xmlns:a16="http://schemas.microsoft.com/office/drawing/2014/main" id="{23B85146-B5DB-0494-3100-D1BF9AAD5139}"/>
              </a:ext>
            </a:extLst>
          </p:cNvPr>
          <p:cNvGrpSpPr/>
          <p:nvPr/>
        </p:nvGrpSpPr>
        <p:grpSpPr>
          <a:xfrm>
            <a:off x="1" y="-34583"/>
            <a:ext cx="12192000" cy="1100339"/>
            <a:chOff x="1" y="-34583"/>
            <a:chExt cx="12192000" cy="1100339"/>
          </a:xfrm>
        </p:grpSpPr>
        <p:pic>
          <p:nvPicPr>
            <p:cNvPr id="4" name="Imagem 3">
              <a:extLst>
                <a:ext uri="{FF2B5EF4-FFF2-40B4-BE49-F238E27FC236}">
                  <a16:creationId xmlns:a16="http://schemas.microsoft.com/office/drawing/2014/main" id="{1FAA9323-8072-80A8-117F-996C1A499F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5" name="Imagem 4">
              <a:extLst>
                <a:ext uri="{FF2B5EF4-FFF2-40B4-BE49-F238E27FC236}">
                  <a16:creationId xmlns:a16="http://schemas.microsoft.com/office/drawing/2014/main" id="{50EDD4E1-59C0-E6CC-81D5-749C99A9E4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6" name="Imagem 5">
              <a:extLst>
                <a:ext uri="{FF2B5EF4-FFF2-40B4-BE49-F238E27FC236}">
                  <a16:creationId xmlns:a16="http://schemas.microsoft.com/office/drawing/2014/main" id="{DDB2BAC7-9582-EB03-EC51-21524CB712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
        <p:nvSpPr>
          <p:cNvPr id="22" name="Espaço Reservado para Rodapé 1"/>
          <p:cNvSpPr txBox="1">
            <a:spLocks/>
          </p:cNvSpPr>
          <p:nvPr/>
        </p:nvSpPr>
        <p:spPr>
          <a:xfrm>
            <a:off x="10922396" y="6285500"/>
            <a:ext cx="1064352" cy="518277"/>
          </a:xfrm>
          <a:prstGeom prst="rect">
            <a:avLst/>
          </a:prstGeom>
        </p:spPr>
        <p:txBody>
          <a:bodyPr vert="horz" lIns="91440" tIns="45720" rIns="91440" bIns="45720" rtlCol="0" anchor="ctr"/>
          <a:lstStyle>
            <a:defPPr>
              <a:defRPr lang="pt-B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1000"/>
              </a:lnSpc>
            </a:pPr>
            <a:endParaRPr lang="pt-BR" kern="600" dirty="0">
              <a:solidFill>
                <a:prstClr val="white"/>
              </a:solidFill>
            </a:endParaRPr>
          </a:p>
        </p:txBody>
      </p:sp>
      <p:sp>
        <p:nvSpPr>
          <p:cNvPr id="11" name="Espaço Reservado para Conteúdo 2"/>
          <p:cNvSpPr txBox="1">
            <a:spLocks/>
          </p:cNvSpPr>
          <p:nvPr/>
        </p:nvSpPr>
        <p:spPr>
          <a:xfrm>
            <a:off x="590" y="1033685"/>
            <a:ext cx="8094558" cy="15320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70000"/>
              </a:lnSpc>
              <a:buFont typeface="Arial" panose="020B0604020202020204" pitchFamily="34" charset="0"/>
              <a:buNone/>
            </a:pPr>
            <a:r>
              <a:rPr lang="es-419" sz="3200" dirty="0">
                <a:solidFill>
                  <a:srgbClr val="2B767D"/>
                </a:solidFill>
                <a:ea typeface="SimHei" panose="02010609060101010101" pitchFamily="49" charset="-122"/>
              </a:rPr>
              <a:t> </a:t>
            </a:r>
          </a:p>
          <a:p>
            <a:pPr marL="0" indent="0">
              <a:lnSpc>
                <a:spcPct val="70000"/>
              </a:lnSpc>
              <a:buFont typeface="Arial" panose="020B0604020202020204" pitchFamily="34" charset="0"/>
              <a:buNone/>
            </a:pPr>
            <a:endParaRPr lang="es-419" sz="3200" dirty="0">
              <a:solidFill>
                <a:srgbClr val="2B767D"/>
              </a:solidFill>
              <a:ea typeface="SimHei" panose="02010609060101010101" pitchFamily="49" charset="-122"/>
            </a:endParaRPr>
          </a:p>
          <a:p>
            <a:pPr marL="0" indent="0">
              <a:buFont typeface="Arial" panose="020B0604020202020204" pitchFamily="34" charset="0"/>
              <a:buNone/>
            </a:pPr>
            <a:endParaRPr lang="es-419" sz="3200" dirty="0">
              <a:solidFill>
                <a:srgbClr val="2B767D"/>
              </a:solidFill>
              <a:ea typeface="SimHei" panose="02010609060101010101" pitchFamily="49" charset="-122"/>
            </a:endParaRPr>
          </a:p>
          <a:p>
            <a:pPr marL="0" indent="0">
              <a:buFont typeface="Arial" panose="020B0604020202020204" pitchFamily="34" charset="0"/>
              <a:buNone/>
            </a:pPr>
            <a:endParaRPr lang="es-419" sz="3200" dirty="0">
              <a:solidFill>
                <a:srgbClr val="2B767D"/>
              </a:solidFill>
              <a:ea typeface="SimHei" panose="02010609060101010101" pitchFamily="49" charset="-122"/>
            </a:endParaRPr>
          </a:p>
        </p:txBody>
      </p:sp>
      <p:sp>
        <p:nvSpPr>
          <p:cNvPr id="24" name="CaixaDeTexto 23"/>
          <p:cNvSpPr txBox="1"/>
          <p:nvPr/>
        </p:nvSpPr>
        <p:spPr>
          <a:xfrm>
            <a:off x="4419179" y="2773131"/>
            <a:ext cx="3256196" cy="1477328"/>
          </a:xfrm>
          <a:prstGeom prst="rect">
            <a:avLst/>
          </a:prstGeom>
          <a:noFill/>
        </p:spPr>
        <p:txBody>
          <a:bodyPr wrap="square" rtlCol="0">
            <a:spAutoFit/>
          </a:bodyPr>
          <a:lstStyle/>
          <a:p>
            <a:r>
              <a:rPr lang="es-ES" dirty="0">
                <a:solidFill>
                  <a:schemeClr val="bg2">
                    <a:lumMod val="50000"/>
                  </a:schemeClr>
                </a:solidFill>
                <a:latin typeface="Calibri" panose="020F0502020204030204" pitchFamily="34" charset="0"/>
              </a:rPr>
              <a:t>Para el paso de cables utilizar 3 cajas de luz 4X2  (</a:t>
            </a:r>
            <a:r>
              <a:rPr lang="pt-BR" dirty="0">
                <a:solidFill>
                  <a:schemeClr val="bg2">
                    <a:lumMod val="50000"/>
                  </a:schemeClr>
                </a:solidFill>
                <a:latin typeface="Calibri" panose="020F0502020204030204" pitchFamily="34" charset="0"/>
              </a:rPr>
              <a:t>proporcionadas</a:t>
            </a:r>
            <a:r>
              <a:rPr lang="es-ES" dirty="0">
                <a:solidFill>
                  <a:schemeClr val="bg2">
                    <a:lumMod val="50000"/>
                  </a:schemeClr>
                </a:solidFill>
                <a:latin typeface="Calibri" panose="020F0502020204030204" pitchFamily="34" charset="0"/>
              </a:rPr>
              <a:t> por el cliente) y conductos de 1” </a:t>
            </a:r>
            <a:r>
              <a:rPr lang="pt-BR" dirty="0">
                <a:solidFill>
                  <a:schemeClr val="bg2">
                    <a:lumMod val="50000"/>
                  </a:schemeClr>
                </a:solidFill>
                <a:latin typeface="Calibri" panose="020F0502020204030204" pitchFamily="34" charset="0"/>
              </a:rPr>
              <a:t>(proporcionadas por </a:t>
            </a:r>
            <a:r>
              <a:rPr lang="pt-BR" dirty="0" err="1">
                <a:solidFill>
                  <a:schemeClr val="bg2">
                    <a:lumMod val="50000"/>
                  </a:schemeClr>
                </a:solidFill>
                <a:latin typeface="Calibri" panose="020F0502020204030204" pitchFamily="34" charset="0"/>
              </a:rPr>
              <a:t>el</a:t>
            </a:r>
            <a:r>
              <a:rPr lang="pt-BR" dirty="0">
                <a:solidFill>
                  <a:schemeClr val="bg2">
                    <a:lumMod val="50000"/>
                  </a:schemeClr>
                </a:solidFill>
                <a:latin typeface="Calibri" panose="020F0502020204030204" pitchFamily="34" charset="0"/>
              </a:rPr>
              <a:t> cliente).</a:t>
            </a:r>
          </a:p>
        </p:txBody>
      </p:sp>
      <p:sp>
        <p:nvSpPr>
          <p:cNvPr id="3" name="Retângulo 2"/>
          <p:cNvSpPr/>
          <p:nvPr/>
        </p:nvSpPr>
        <p:spPr>
          <a:xfrm>
            <a:off x="436452" y="1085201"/>
            <a:ext cx="7097689" cy="459228"/>
          </a:xfrm>
          <a:prstGeom prst="rect">
            <a:avLst/>
          </a:prstGeom>
        </p:spPr>
        <p:txBody>
          <a:bodyPr wrap="square">
            <a:spAutoFit/>
          </a:bodyPr>
          <a:lstStyle/>
          <a:p>
            <a:pPr algn="just">
              <a:lnSpc>
                <a:spcPct val="70000"/>
              </a:lnSpc>
            </a:pPr>
            <a:r>
              <a:rPr lang="es-CO" sz="3200" dirty="0">
                <a:solidFill>
                  <a:srgbClr val="2B767D"/>
                </a:solidFill>
                <a:ea typeface="SimHei" panose="02010609060101010101" pitchFamily="49" charset="-122"/>
              </a:rPr>
              <a:t>Lámpara Quirúrgica Con Emergencia</a:t>
            </a:r>
          </a:p>
        </p:txBody>
      </p:sp>
      <p:graphicFrame>
        <p:nvGraphicFramePr>
          <p:cNvPr id="29" name="Tabela 28"/>
          <p:cNvGraphicFramePr>
            <a:graphicFrameLocks noGrp="1"/>
          </p:cNvGraphicFramePr>
          <p:nvPr>
            <p:extLst>
              <p:ext uri="{D42A27DB-BD31-4B8C-83A1-F6EECF244321}">
                <p14:modId xmlns:p14="http://schemas.microsoft.com/office/powerpoint/2010/main" val="3870716809"/>
              </p:ext>
            </p:extLst>
          </p:nvPr>
        </p:nvGraphicFramePr>
        <p:xfrm>
          <a:off x="4522273" y="5058589"/>
          <a:ext cx="3543554" cy="598662"/>
        </p:xfrm>
        <a:graphic>
          <a:graphicData uri="http://schemas.openxmlformats.org/drawingml/2006/table">
            <a:tbl>
              <a:tblPr firstRow="1" firstCol="1" bandRow="1"/>
              <a:tblGrid>
                <a:gridCol w="658685">
                  <a:extLst>
                    <a:ext uri="{9D8B030D-6E8A-4147-A177-3AD203B41FA5}">
                      <a16:colId xmlns:a16="http://schemas.microsoft.com/office/drawing/2014/main" val="20000"/>
                    </a:ext>
                  </a:extLst>
                </a:gridCol>
                <a:gridCol w="2884869">
                  <a:extLst>
                    <a:ext uri="{9D8B030D-6E8A-4147-A177-3AD203B41FA5}">
                      <a16:colId xmlns:a16="http://schemas.microsoft.com/office/drawing/2014/main" val="20001"/>
                    </a:ext>
                  </a:extLst>
                </a:gridCol>
              </a:tblGrid>
              <a:tr h="598662">
                <a:tc>
                  <a:txBody>
                    <a:bodyPr/>
                    <a:lstStyle/>
                    <a:p>
                      <a:pPr>
                        <a:lnSpc>
                          <a:spcPct val="107000"/>
                        </a:lnSpc>
                        <a:spcAft>
                          <a:spcPts val="0"/>
                        </a:spcAft>
                      </a:pP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C000"/>
                    </a:solidFill>
                  </a:tcPr>
                </a:tc>
                <a:tc>
                  <a:txBody>
                    <a:bodyPr/>
                    <a:lstStyle/>
                    <a:p>
                      <a:pPr>
                        <a:lnSpc>
                          <a:spcPct val="107000"/>
                        </a:lnSpc>
                        <a:spcAft>
                          <a:spcPts val="0"/>
                        </a:spcAft>
                      </a:pPr>
                      <a:r>
                        <a:rPr lang="es-CO" sz="1300" noProof="0" dirty="0">
                          <a:effectLst/>
                          <a:latin typeface="Arial" panose="020B0604020202020204" pitchFamily="34" charset="0"/>
                          <a:ea typeface="Calibri" panose="020F0502020204030204" pitchFamily="34" charset="0"/>
                          <a:cs typeface="Times New Roman" panose="02020603050405020304" pitchFamily="18" charset="0"/>
                        </a:rPr>
                        <a:t>ALTURA – Ver manual</a:t>
                      </a:r>
                      <a:br>
                        <a:rPr lang="es-CO" sz="1300" noProof="0" dirty="0">
                          <a:effectLst/>
                          <a:latin typeface="Arial" panose="020B0604020202020204" pitchFamily="34" charset="0"/>
                          <a:ea typeface="Calibri" panose="020F0502020204030204" pitchFamily="34" charset="0"/>
                          <a:cs typeface="Times New Roman" panose="02020603050405020304" pitchFamily="18" charset="0"/>
                        </a:rPr>
                      </a:br>
                      <a:r>
                        <a:rPr lang="es-CO" sz="1300" noProof="0" dirty="0">
                          <a:effectLst/>
                          <a:latin typeface="Arial" panose="020B0604020202020204" pitchFamily="34" charset="0"/>
                          <a:ea typeface="Calibri" panose="020F0502020204030204" pitchFamily="34" charset="0"/>
                          <a:cs typeface="Times New Roman" panose="02020603050405020304" pitchFamily="18" charset="0"/>
                        </a:rPr>
                        <a:t>Altura mínima del techo de 3,40m</a:t>
                      </a:r>
                      <a:endParaRPr lang="es-CO" sz="13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C000"/>
                    </a:solidFill>
                  </a:tcPr>
                </a:tc>
                <a:extLst>
                  <a:ext uri="{0D108BD9-81ED-4DB2-BD59-A6C34878D82A}">
                    <a16:rowId xmlns:a16="http://schemas.microsoft.com/office/drawing/2014/main" val="10000"/>
                  </a:ext>
                </a:extLst>
              </a:tr>
            </a:tbl>
          </a:graphicData>
        </a:graphic>
      </p:graphicFrame>
      <p:pic>
        <p:nvPicPr>
          <p:cNvPr id="30" name="Imagem 2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9338" y="5149065"/>
            <a:ext cx="468000" cy="420001"/>
          </a:xfrm>
          <a:prstGeom prst="rect">
            <a:avLst/>
          </a:prstGeom>
          <a:noFill/>
          <a:extLst>
            <a:ext uri="{909E8E84-426E-40DD-AFC4-6F175D3DCCD1}">
              <a14:hiddenFill xmlns:a14="http://schemas.microsoft.com/office/drawing/2010/main">
                <a:solidFill>
                  <a:srgbClr val="FFFFFF"/>
                </a:solidFill>
              </a14:hiddenFill>
            </a:ext>
          </a:extLst>
        </p:spPr>
      </p:pic>
      <p:pic>
        <p:nvPicPr>
          <p:cNvPr id="31" name="Imagem 30"/>
          <p:cNvPicPr>
            <a:picLocks noChangeAspect="1"/>
          </p:cNvPicPr>
          <p:nvPr/>
        </p:nvPicPr>
        <p:blipFill>
          <a:blip r:embed="rId7">
            <a:extLst>
              <a:ext uri="{28A0092B-C50C-407E-A947-70E740481C1C}">
                <a14:useLocalDpi xmlns:a14="http://schemas.microsoft.com/office/drawing/2010/main" val="0"/>
              </a:ext>
            </a:extLst>
          </a:blip>
          <a:srcRect/>
          <a:stretch/>
        </p:blipFill>
        <p:spPr>
          <a:xfrm>
            <a:off x="430463" y="1731731"/>
            <a:ext cx="2840660" cy="4878526"/>
          </a:xfrm>
          <a:prstGeom prst="rect">
            <a:avLst/>
          </a:prstGeom>
        </p:spPr>
      </p:pic>
      <p:graphicFrame>
        <p:nvGraphicFramePr>
          <p:cNvPr id="39" name="Tabela 38"/>
          <p:cNvGraphicFramePr>
            <a:graphicFrameLocks noGrp="1"/>
          </p:cNvGraphicFramePr>
          <p:nvPr>
            <p:extLst>
              <p:ext uri="{D42A27DB-BD31-4B8C-83A1-F6EECF244321}">
                <p14:modId xmlns:p14="http://schemas.microsoft.com/office/powerpoint/2010/main" val="3542107970"/>
              </p:ext>
            </p:extLst>
          </p:nvPr>
        </p:nvGraphicFramePr>
        <p:xfrm>
          <a:off x="4509573" y="5763534"/>
          <a:ext cx="3543554" cy="733171"/>
        </p:xfrm>
        <a:graphic>
          <a:graphicData uri="http://schemas.openxmlformats.org/drawingml/2006/table">
            <a:tbl>
              <a:tblPr firstRow="1" firstCol="1" bandRow="1"/>
              <a:tblGrid>
                <a:gridCol w="658685">
                  <a:extLst>
                    <a:ext uri="{9D8B030D-6E8A-4147-A177-3AD203B41FA5}">
                      <a16:colId xmlns:a16="http://schemas.microsoft.com/office/drawing/2014/main" val="20000"/>
                    </a:ext>
                  </a:extLst>
                </a:gridCol>
                <a:gridCol w="2884869">
                  <a:extLst>
                    <a:ext uri="{9D8B030D-6E8A-4147-A177-3AD203B41FA5}">
                      <a16:colId xmlns:a16="http://schemas.microsoft.com/office/drawing/2014/main" val="20001"/>
                    </a:ext>
                  </a:extLst>
                </a:gridCol>
              </a:tblGrid>
              <a:tr h="598662">
                <a:tc>
                  <a:txBody>
                    <a:bodyPr/>
                    <a:lstStyle/>
                    <a:p>
                      <a:pPr>
                        <a:lnSpc>
                          <a:spcPct val="107000"/>
                        </a:lnSpc>
                        <a:spcAft>
                          <a:spcPts val="0"/>
                        </a:spcAft>
                      </a:pP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C000"/>
                    </a:solidFill>
                  </a:tcPr>
                </a:tc>
                <a:tc>
                  <a:txBody>
                    <a:bodyPr/>
                    <a:lstStyle/>
                    <a:p>
                      <a:pPr>
                        <a:lnSpc>
                          <a:spcPct val="107000"/>
                        </a:lnSpc>
                        <a:spcAft>
                          <a:spcPts val="0"/>
                        </a:spcAft>
                      </a:pPr>
                      <a:r>
                        <a:rPr lang="es-ES" sz="1300" noProof="0" dirty="0">
                          <a:effectLst/>
                          <a:latin typeface="Arial" panose="020B0604020202020204" pitchFamily="34" charset="0"/>
                          <a:ea typeface="Calibri" panose="020F0502020204030204" pitchFamily="34" charset="0"/>
                          <a:cs typeface="Times New Roman" panose="02020603050405020304" pitchFamily="18" charset="0"/>
                        </a:rPr>
                        <a:t>ALTURA – Base para instalación de la caja de conexiones de fijación de la lámpara quirúrgica.</a:t>
                      </a:r>
                      <a:endParaRPr lang="pt-BR" sz="13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C000"/>
                    </a:solidFill>
                  </a:tcPr>
                </a:tc>
                <a:extLst>
                  <a:ext uri="{0D108BD9-81ED-4DB2-BD59-A6C34878D82A}">
                    <a16:rowId xmlns:a16="http://schemas.microsoft.com/office/drawing/2014/main" val="10000"/>
                  </a:ext>
                </a:extLst>
              </a:tr>
            </a:tbl>
          </a:graphicData>
        </a:graphic>
      </p:graphicFrame>
      <p:pic>
        <p:nvPicPr>
          <p:cNvPr id="40" name="Imagem 2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6871" y="5852864"/>
            <a:ext cx="468000" cy="4200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0" name="Tabela 49">
            <a:extLst>
              <a:ext uri="{FF2B5EF4-FFF2-40B4-BE49-F238E27FC236}">
                <a16:creationId xmlns:a16="http://schemas.microsoft.com/office/drawing/2014/main" id="{67A05042-FB20-EF3C-7B1A-E19B93BC2353}"/>
              </a:ext>
            </a:extLst>
          </p:cNvPr>
          <p:cNvGraphicFramePr>
            <a:graphicFrameLocks noGrp="1"/>
          </p:cNvGraphicFramePr>
          <p:nvPr>
            <p:extLst>
              <p:ext uri="{D42A27DB-BD31-4B8C-83A1-F6EECF244321}">
                <p14:modId xmlns:p14="http://schemas.microsoft.com/office/powerpoint/2010/main" val="1839888196"/>
              </p:ext>
            </p:extLst>
          </p:nvPr>
        </p:nvGraphicFramePr>
        <p:xfrm>
          <a:off x="4534768" y="4349237"/>
          <a:ext cx="3543554" cy="612902"/>
        </p:xfrm>
        <a:graphic>
          <a:graphicData uri="http://schemas.openxmlformats.org/drawingml/2006/table">
            <a:tbl>
              <a:tblPr firstRow="1" firstCol="1" bandRow="1"/>
              <a:tblGrid>
                <a:gridCol w="658685">
                  <a:extLst>
                    <a:ext uri="{9D8B030D-6E8A-4147-A177-3AD203B41FA5}">
                      <a16:colId xmlns:a16="http://schemas.microsoft.com/office/drawing/2014/main" val="20000"/>
                    </a:ext>
                  </a:extLst>
                </a:gridCol>
                <a:gridCol w="2884869">
                  <a:extLst>
                    <a:ext uri="{9D8B030D-6E8A-4147-A177-3AD203B41FA5}">
                      <a16:colId xmlns:a16="http://schemas.microsoft.com/office/drawing/2014/main" val="20001"/>
                    </a:ext>
                  </a:extLst>
                </a:gridCol>
              </a:tblGrid>
              <a:tr h="550072">
                <a:tc>
                  <a:txBody>
                    <a:bodyPr/>
                    <a:lstStyle/>
                    <a:p>
                      <a:pPr>
                        <a:lnSpc>
                          <a:spcPct val="107000"/>
                        </a:lnSpc>
                        <a:spcAft>
                          <a:spcPts val="0"/>
                        </a:spcAft>
                      </a:pP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C000"/>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s-ES" sz="1050" noProof="0" dirty="0">
                          <a:effectLst/>
                          <a:latin typeface="Arial" panose="020B0604020202020204" pitchFamily="34" charset="0"/>
                          <a:ea typeface="Calibri" panose="020F0502020204030204" pitchFamily="34" charset="0"/>
                          <a:cs typeface="Times New Roman" panose="02020603050405020304" pitchFamily="18" charset="0"/>
                        </a:rPr>
                        <a:t>Si la puerta es de correr, respeta las distancias adecuadas para que se abra sin chocar con el equipo instalado en la pared.</a:t>
                      </a:r>
                      <a:endParaRPr lang="pt-BR"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C000"/>
                    </a:solidFill>
                  </a:tcPr>
                </a:tc>
                <a:extLst>
                  <a:ext uri="{0D108BD9-81ED-4DB2-BD59-A6C34878D82A}">
                    <a16:rowId xmlns:a16="http://schemas.microsoft.com/office/drawing/2014/main" val="10000"/>
                  </a:ext>
                </a:extLst>
              </a:tr>
            </a:tbl>
          </a:graphicData>
        </a:graphic>
      </p:graphicFrame>
      <p:pic>
        <p:nvPicPr>
          <p:cNvPr id="51" name="Imagem 26">
            <a:extLst>
              <a:ext uri="{FF2B5EF4-FFF2-40B4-BE49-F238E27FC236}">
                <a16:creationId xmlns:a16="http://schemas.microsoft.com/office/drawing/2014/main" id="{CD52DC85-65FC-470F-40B6-079018EB128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19759" y="4445687"/>
            <a:ext cx="468000" cy="420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2610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m 22"/>
          <p:cNvPicPr>
            <a:picLocks noChangeAspect="1"/>
          </p:cNvPicPr>
          <p:nvPr/>
        </p:nvPicPr>
        <p:blipFill>
          <a:blip r:embed="rId2">
            <a:extLst>
              <a:ext uri="{28A0092B-C50C-407E-A947-70E740481C1C}">
                <a14:useLocalDpi xmlns:a14="http://schemas.microsoft.com/office/drawing/2010/main" val="0"/>
              </a:ext>
            </a:extLst>
          </a:blip>
          <a:srcRect/>
          <a:stretch/>
        </p:blipFill>
        <p:spPr>
          <a:xfrm>
            <a:off x="6299201" y="1014627"/>
            <a:ext cx="5892800" cy="5887349"/>
          </a:xfrm>
          <a:prstGeom prst="rect">
            <a:avLst/>
          </a:prstGeom>
        </p:spPr>
      </p:pic>
      <p:grpSp>
        <p:nvGrpSpPr>
          <p:cNvPr id="6" name="Grupo 18">
            <a:extLst>
              <a:ext uri="{FF2B5EF4-FFF2-40B4-BE49-F238E27FC236}">
                <a16:creationId xmlns:a16="http://schemas.microsoft.com/office/drawing/2014/main" id="{7A26794D-3B7F-EA3C-8125-9BDBD07D6083}"/>
              </a:ext>
            </a:extLst>
          </p:cNvPr>
          <p:cNvGrpSpPr/>
          <p:nvPr/>
        </p:nvGrpSpPr>
        <p:grpSpPr>
          <a:xfrm>
            <a:off x="1" y="-34583"/>
            <a:ext cx="12192000" cy="1100339"/>
            <a:chOff x="1" y="-34583"/>
            <a:chExt cx="12192000" cy="1100339"/>
          </a:xfrm>
        </p:grpSpPr>
        <p:pic>
          <p:nvPicPr>
            <p:cNvPr id="7" name="Imagem 6">
              <a:extLst>
                <a:ext uri="{FF2B5EF4-FFF2-40B4-BE49-F238E27FC236}">
                  <a16:creationId xmlns:a16="http://schemas.microsoft.com/office/drawing/2014/main" id="{25C5E1D0-9F4F-B7C4-06EF-F5EA9AAADF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8" name="Imagem 7">
              <a:extLst>
                <a:ext uri="{FF2B5EF4-FFF2-40B4-BE49-F238E27FC236}">
                  <a16:creationId xmlns:a16="http://schemas.microsoft.com/office/drawing/2014/main" id="{3DC7D46F-0208-88BC-8F3C-EC4D45E11B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9" name="Imagem 8">
              <a:extLst>
                <a:ext uri="{FF2B5EF4-FFF2-40B4-BE49-F238E27FC236}">
                  <a16:creationId xmlns:a16="http://schemas.microsoft.com/office/drawing/2014/main" id="{A9BDCE1C-A9FC-A088-8C3C-A284C97451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
        <p:nvSpPr>
          <p:cNvPr id="22" name="Espaço Reservado para Rodapé 1"/>
          <p:cNvSpPr txBox="1">
            <a:spLocks/>
          </p:cNvSpPr>
          <p:nvPr/>
        </p:nvSpPr>
        <p:spPr>
          <a:xfrm>
            <a:off x="10922396" y="6285500"/>
            <a:ext cx="1064352" cy="518277"/>
          </a:xfrm>
          <a:prstGeom prst="rect">
            <a:avLst/>
          </a:prstGeom>
        </p:spPr>
        <p:txBody>
          <a:bodyPr vert="horz" lIns="91440" tIns="45720" rIns="91440" bIns="45720" rtlCol="0" anchor="ctr"/>
          <a:lstStyle>
            <a:defPPr>
              <a:defRPr lang="pt-B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a:lnSpc>
                <a:spcPts val="1000"/>
              </a:lnSpc>
            </a:pPr>
            <a:endParaRPr lang="pt-BR" kern="600" dirty="0">
              <a:solidFill>
                <a:schemeClr val="bg1"/>
              </a:solidFill>
            </a:endParaRPr>
          </a:p>
        </p:txBody>
      </p:sp>
      <p:sp>
        <p:nvSpPr>
          <p:cNvPr id="20" name="Retângulo 19"/>
          <p:cNvSpPr/>
          <p:nvPr/>
        </p:nvSpPr>
        <p:spPr>
          <a:xfrm>
            <a:off x="436452" y="1085201"/>
            <a:ext cx="7097689" cy="459228"/>
          </a:xfrm>
          <a:prstGeom prst="rect">
            <a:avLst/>
          </a:prstGeom>
        </p:spPr>
        <p:txBody>
          <a:bodyPr wrap="square">
            <a:spAutoFit/>
          </a:bodyPr>
          <a:lstStyle/>
          <a:p>
            <a:pPr algn="just">
              <a:lnSpc>
                <a:spcPct val="70000"/>
              </a:lnSpc>
            </a:pPr>
            <a:r>
              <a:rPr lang="es-CO" sz="3200" dirty="0">
                <a:solidFill>
                  <a:srgbClr val="2B767D"/>
                </a:solidFill>
                <a:ea typeface="SimHei" panose="02010609060101010101" pitchFamily="49" charset="-122"/>
              </a:rPr>
              <a:t>Lámpara Quirúrgica Con Emergencia</a:t>
            </a:r>
          </a:p>
        </p:txBody>
      </p:sp>
      <p:pic>
        <p:nvPicPr>
          <p:cNvPr id="2" name="Imagem 1">
            <a:extLst>
              <a:ext uri="{FF2B5EF4-FFF2-40B4-BE49-F238E27FC236}">
                <a16:creationId xmlns:a16="http://schemas.microsoft.com/office/drawing/2014/main" id="{FF06EF3D-6A06-0142-8E37-6957A3FBC34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90382" y="1620030"/>
            <a:ext cx="3741072" cy="5116326"/>
          </a:xfrm>
          <a:prstGeom prst="rect">
            <a:avLst/>
          </a:prstGeom>
        </p:spPr>
      </p:pic>
      <p:sp>
        <p:nvSpPr>
          <p:cNvPr id="10" name="CaixaDeTexto 9">
            <a:extLst>
              <a:ext uri="{FF2B5EF4-FFF2-40B4-BE49-F238E27FC236}">
                <a16:creationId xmlns:a16="http://schemas.microsoft.com/office/drawing/2014/main" id="{FC02219A-731A-2DB8-3533-647057466981}"/>
              </a:ext>
            </a:extLst>
          </p:cNvPr>
          <p:cNvSpPr txBox="1"/>
          <p:nvPr/>
        </p:nvSpPr>
        <p:spPr>
          <a:xfrm>
            <a:off x="4651620" y="1764765"/>
            <a:ext cx="3233792" cy="3970318"/>
          </a:xfrm>
          <a:prstGeom prst="rect">
            <a:avLst/>
          </a:prstGeom>
          <a:noFill/>
        </p:spPr>
        <p:txBody>
          <a:bodyPr wrap="square" rtlCol="0">
            <a:spAutoFit/>
          </a:bodyPr>
          <a:lstStyle/>
          <a:p>
            <a:r>
              <a:rPr lang="es-ES" dirty="0">
                <a:solidFill>
                  <a:schemeClr val="bg2">
                    <a:lumMod val="50000"/>
                  </a:schemeClr>
                </a:solidFill>
                <a:latin typeface="Calibri" panose="020F0502020204030204" pitchFamily="34" charset="0"/>
              </a:rPr>
              <a:t>Sistema de Emergencia se empotra con las siguientes dimensiones</a:t>
            </a:r>
            <a:r>
              <a:rPr lang="pt-BR" dirty="0">
                <a:solidFill>
                  <a:schemeClr val="bg2">
                    <a:lumMod val="50000"/>
                  </a:schemeClr>
                </a:solidFill>
                <a:latin typeface="Calibri" panose="020F0502020204030204" pitchFamily="34" charset="0"/>
              </a:rPr>
              <a:t>: </a:t>
            </a:r>
          </a:p>
          <a:p>
            <a:r>
              <a:rPr lang="pt-BR" dirty="0">
                <a:solidFill>
                  <a:schemeClr val="bg2">
                    <a:lumMod val="50000"/>
                  </a:schemeClr>
                </a:solidFill>
                <a:latin typeface="Calibri" panose="020F0502020204030204" pitchFamily="34" charset="0"/>
              </a:rPr>
              <a:t>38cm (alto)</a:t>
            </a:r>
          </a:p>
          <a:p>
            <a:r>
              <a:rPr lang="pt-BR" dirty="0">
                <a:solidFill>
                  <a:schemeClr val="bg2">
                    <a:lumMod val="50000"/>
                  </a:schemeClr>
                </a:solidFill>
                <a:latin typeface="Calibri" panose="020F0502020204030204" pitchFamily="34" charset="0"/>
              </a:rPr>
              <a:t>24cm (ancho)</a:t>
            </a:r>
          </a:p>
          <a:p>
            <a:r>
              <a:rPr lang="pt-BR" dirty="0">
                <a:solidFill>
                  <a:schemeClr val="bg2">
                    <a:lumMod val="50000"/>
                  </a:schemeClr>
                </a:solidFill>
                <a:latin typeface="Calibri" panose="020F0502020204030204" pitchFamily="34" charset="0"/>
              </a:rPr>
              <a:t>22cm (</a:t>
            </a:r>
            <a:r>
              <a:rPr lang="pt-BR" dirty="0" err="1">
                <a:solidFill>
                  <a:schemeClr val="bg2">
                    <a:lumMod val="50000"/>
                  </a:schemeClr>
                </a:solidFill>
                <a:latin typeface="Calibri" panose="020F0502020204030204" pitchFamily="34" charset="0"/>
              </a:rPr>
              <a:t>profundidad</a:t>
            </a:r>
            <a:r>
              <a:rPr lang="pt-BR" dirty="0">
                <a:solidFill>
                  <a:schemeClr val="bg2">
                    <a:lumMod val="50000"/>
                  </a:schemeClr>
                </a:solidFill>
                <a:latin typeface="Calibri" panose="020F0502020204030204" pitchFamily="34" charset="0"/>
              </a:rPr>
              <a:t>)</a:t>
            </a:r>
          </a:p>
          <a:p>
            <a:endParaRPr lang="pt-BR" dirty="0">
              <a:solidFill>
                <a:schemeClr val="bg2">
                  <a:lumMod val="50000"/>
                </a:schemeClr>
              </a:solidFill>
              <a:latin typeface="Calibri" panose="020F0502020204030204" pitchFamily="34" charset="0"/>
            </a:endParaRPr>
          </a:p>
          <a:p>
            <a:r>
              <a:rPr lang="es-ES" dirty="0">
                <a:solidFill>
                  <a:schemeClr val="bg2">
                    <a:lumMod val="50000"/>
                  </a:schemeClr>
                </a:solidFill>
                <a:latin typeface="Calibri" panose="020F0502020204030204" pitchFamily="34" charset="0"/>
              </a:rPr>
              <a:t>La caja de control de la lámpara quirúrgica (LTT) debe superponerse con las siguientes dimensiones:</a:t>
            </a:r>
          </a:p>
          <a:p>
            <a:r>
              <a:rPr lang="es-ES" dirty="0">
                <a:solidFill>
                  <a:schemeClr val="bg2">
                    <a:lumMod val="50000"/>
                  </a:schemeClr>
                </a:solidFill>
                <a:latin typeface="Calibri" panose="020F0502020204030204" pitchFamily="34" charset="0"/>
              </a:rPr>
              <a:t>21cm (alto)</a:t>
            </a:r>
          </a:p>
          <a:p>
            <a:r>
              <a:rPr lang="es-ES" dirty="0">
                <a:solidFill>
                  <a:schemeClr val="bg2">
                    <a:lumMod val="50000"/>
                  </a:schemeClr>
                </a:solidFill>
                <a:latin typeface="Calibri" panose="020F0502020204030204" pitchFamily="34" charset="0"/>
              </a:rPr>
              <a:t>21cm (ancho)</a:t>
            </a:r>
          </a:p>
          <a:p>
            <a:r>
              <a:rPr lang="es-ES" dirty="0">
                <a:solidFill>
                  <a:schemeClr val="bg2">
                    <a:lumMod val="50000"/>
                  </a:schemeClr>
                </a:solidFill>
                <a:latin typeface="Calibri" panose="020F0502020204030204" pitchFamily="34" charset="0"/>
              </a:rPr>
              <a:t>10cm (profundidad)</a:t>
            </a:r>
            <a:endParaRPr lang="pt-BR" dirty="0">
              <a:solidFill>
                <a:schemeClr val="bg2">
                  <a:lumMod val="50000"/>
                </a:schemeClr>
              </a:solidFill>
              <a:latin typeface="Calibri" panose="020F0502020204030204" pitchFamily="34" charset="0"/>
            </a:endParaRPr>
          </a:p>
        </p:txBody>
      </p:sp>
      <p:graphicFrame>
        <p:nvGraphicFramePr>
          <p:cNvPr id="11" name="Tabela 10">
            <a:extLst>
              <a:ext uri="{FF2B5EF4-FFF2-40B4-BE49-F238E27FC236}">
                <a16:creationId xmlns:a16="http://schemas.microsoft.com/office/drawing/2014/main" id="{CD9DC44C-FB32-2E9A-075A-3530ED9AC966}"/>
              </a:ext>
            </a:extLst>
          </p:cNvPr>
          <p:cNvGraphicFramePr>
            <a:graphicFrameLocks noGrp="1"/>
          </p:cNvGraphicFramePr>
          <p:nvPr>
            <p:extLst>
              <p:ext uri="{D42A27DB-BD31-4B8C-83A1-F6EECF244321}">
                <p14:modId xmlns:p14="http://schemas.microsoft.com/office/powerpoint/2010/main" val="3042723807"/>
              </p:ext>
            </p:extLst>
          </p:nvPr>
        </p:nvGraphicFramePr>
        <p:xfrm>
          <a:off x="8128281" y="4987338"/>
          <a:ext cx="3543554" cy="598662"/>
        </p:xfrm>
        <a:graphic>
          <a:graphicData uri="http://schemas.openxmlformats.org/drawingml/2006/table">
            <a:tbl>
              <a:tblPr firstRow="1" firstCol="1" bandRow="1"/>
              <a:tblGrid>
                <a:gridCol w="658685">
                  <a:extLst>
                    <a:ext uri="{9D8B030D-6E8A-4147-A177-3AD203B41FA5}">
                      <a16:colId xmlns:a16="http://schemas.microsoft.com/office/drawing/2014/main" val="20000"/>
                    </a:ext>
                  </a:extLst>
                </a:gridCol>
                <a:gridCol w="2884869">
                  <a:extLst>
                    <a:ext uri="{9D8B030D-6E8A-4147-A177-3AD203B41FA5}">
                      <a16:colId xmlns:a16="http://schemas.microsoft.com/office/drawing/2014/main" val="20001"/>
                    </a:ext>
                  </a:extLst>
                </a:gridCol>
              </a:tblGrid>
              <a:tr h="598662">
                <a:tc>
                  <a:txBody>
                    <a:bodyPr/>
                    <a:lstStyle/>
                    <a:p>
                      <a:pPr>
                        <a:lnSpc>
                          <a:spcPct val="107000"/>
                        </a:lnSpc>
                        <a:spcAft>
                          <a:spcPts val="0"/>
                        </a:spcAft>
                      </a:pP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C000"/>
                    </a:solidFill>
                  </a:tcPr>
                </a:tc>
                <a:tc>
                  <a:txBody>
                    <a:bodyPr/>
                    <a:lstStyle/>
                    <a:p>
                      <a:pPr>
                        <a:lnSpc>
                          <a:spcPct val="107000"/>
                        </a:lnSpc>
                        <a:spcAft>
                          <a:spcPts val="0"/>
                        </a:spcAft>
                      </a:pPr>
                      <a:r>
                        <a:rPr lang="es-CO" sz="1300" noProof="0" dirty="0">
                          <a:effectLst/>
                          <a:latin typeface="Arial" panose="020B0604020202020204" pitchFamily="34" charset="0"/>
                          <a:ea typeface="Calibri" panose="020F0502020204030204" pitchFamily="34" charset="0"/>
                          <a:cs typeface="Times New Roman" panose="02020603050405020304" pitchFamily="18" charset="0"/>
                        </a:rPr>
                        <a:t>ALTURA</a:t>
                      </a:r>
                      <a:br>
                        <a:rPr lang="es-CO" sz="1300" noProof="0" dirty="0">
                          <a:effectLst/>
                          <a:latin typeface="Arial" panose="020B0604020202020204" pitchFamily="34" charset="0"/>
                          <a:ea typeface="Calibri" panose="020F0502020204030204" pitchFamily="34" charset="0"/>
                          <a:cs typeface="Times New Roman" panose="02020603050405020304" pitchFamily="18" charset="0"/>
                        </a:rPr>
                      </a:br>
                      <a:r>
                        <a:rPr lang="es-CO" sz="1300" noProof="0" dirty="0">
                          <a:effectLst/>
                          <a:latin typeface="Arial" panose="020B0604020202020204" pitchFamily="34" charset="0"/>
                          <a:ea typeface="Calibri" panose="020F0502020204030204" pitchFamily="34" charset="0"/>
                          <a:cs typeface="Times New Roman" panose="02020603050405020304" pitchFamily="18" charset="0"/>
                        </a:rPr>
                        <a:t>Altura mínima del techo de 3,40m</a:t>
                      </a:r>
                      <a:endParaRPr lang="es-CO" sz="13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C000"/>
                    </a:solidFill>
                  </a:tcPr>
                </a:tc>
                <a:extLst>
                  <a:ext uri="{0D108BD9-81ED-4DB2-BD59-A6C34878D82A}">
                    <a16:rowId xmlns:a16="http://schemas.microsoft.com/office/drawing/2014/main" val="10000"/>
                  </a:ext>
                </a:extLst>
              </a:tr>
            </a:tbl>
          </a:graphicData>
        </a:graphic>
      </p:graphicFrame>
      <p:pic>
        <p:nvPicPr>
          <p:cNvPr id="12" name="Imagem 26">
            <a:extLst>
              <a:ext uri="{FF2B5EF4-FFF2-40B4-BE49-F238E27FC236}">
                <a16:creationId xmlns:a16="http://schemas.microsoft.com/office/drawing/2014/main" id="{CA65A12E-C7A7-D05D-E913-DFD655BBB55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42323" y="5048999"/>
            <a:ext cx="468000" cy="4200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Tabela 12">
            <a:extLst>
              <a:ext uri="{FF2B5EF4-FFF2-40B4-BE49-F238E27FC236}">
                <a16:creationId xmlns:a16="http://schemas.microsoft.com/office/drawing/2014/main" id="{10902DA7-3320-36C1-404E-A7024F616120}"/>
              </a:ext>
            </a:extLst>
          </p:cNvPr>
          <p:cNvGraphicFramePr>
            <a:graphicFrameLocks noGrp="1"/>
          </p:cNvGraphicFramePr>
          <p:nvPr>
            <p:extLst>
              <p:ext uri="{D42A27DB-BD31-4B8C-83A1-F6EECF244321}">
                <p14:modId xmlns:p14="http://schemas.microsoft.com/office/powerpoint/2010/main" val="857646325"/>
              </p:ext>
            </p:extLst>
          </p:nvPr>
        </p:nvGraphicFramePr>
        <p:xfrm>
          <a:off x="8128281" y="5768459"/>
          <a:ext cx="3543554" cy="612902"/>
        </p:xfrm>
        <a:graphic>
          <a:graphicData uri="http://schemas.openxmlformats.org/drawingml/2006/table">
            <a:tbl>
              <a:tblPr firstRow="1" firstCol="1" bandRow="1"/>
              <a:tblGrid>
                <a:gridCol w="658685">
                  <a:extLst>
                    <a:ext uri="{9D8B030D-6E8A-4147-A177-3AD203B41FA5}">
                      <a16:colId xmlns:a16="http://schemas.microsoft.com/office/drawing/2014/main" val="20000"/>
                    </a:ext>
                  </a:extLst>
                </a:gridCol>
                <a:gridCol w="2884869">
                  <a:extLst>
                    <a:ext uri="{9D8B030D-6E8A-4147-A177-3AD203B41FA5}">
                      <a16:colId xmlns:a16="http://schemas.microsoft.com/office/drawing/2014/main" val="20001"/>
                    </a:ext>
                  </a:extLst>
                </a:gridCol>
              </a:tblGrid>
              <a:tr h="550072">
                <a:tc>
                  <a:txBody>
                    <a:bodyPr/>
                    <a:lstStyle/>
                    <a:p>
                      <a:pPr>
                        <a:lnSpc>
                          <a:spcPct val="107000"/>
                        </a:lnSpc>
                        <a:spcAft>
                          <a:spcPts val="0"/>
                        </a:spcAft>
                      </a:pP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C000"/>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s-ES" sz="1050" noProof="0" dirty="0">
                          <a:effectLst/>
                          <a:latin typeface="Arial" panose="020B0604020202020204" pitchFamily="34" charset="0"/>
                          <a:ea typeface="Calibri" panose="020F0502020204030204" pitchFamily="34" charset="0"/>
                          <a:cs typeface="Times New Roman" panose="02020603050405020304" pitchFamily="18" charset="0"/>
                        </a:rPr>
                        <a:t>Si la puerta es de correr, respeta las distancias adecuadas para que se abra sin chocar con el equipo instalado en la pared.</a:t>
                      </a:r>
                      <a:endParaRPr lang="pt-BR"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nchor="ctr">
                    <a:lnL>
                      <a:noFill/>
                    </a:lnL>
                    <a:lnR>
                      <a:noFill/>
                    </a:lnR>
                    <a:lnT>
                      <a:noFill/>
                    </a:lnT>
                    <a:lnB>
                      <a:noFill/>
                    </a:lnB>
                    <a:solidFill>
                      <a:srgbClr val="FFC000"/>
                    </a:solidFill>
                  </a:tcPr>
                </a:tc>
                <a:extLst>
                  <a:ext uri="{0D108BD9-81ED-4DB2-BD59-A6C34878D82A}">
                    <a16:rowId xmlns:a16="http://schemas.microsoft.com/office/drawing/2014/main" val="10000"/>
                  </a:ext>
                </a:extLst>
              </a:tr>
            </a:tbl>
          </a:graphicData>
        </a:graphic>
      </p:graphicFrame>
      <p:pic>
        <p:nvPicPr>
          <p:cNvPr id="14" name="Imagem 26">
            <a:extLst>
              <a:ext uri="{FF2B5EF4-FFF2-40B4-BE49-F238E27FC236}">
                <a16:creationId xmlns:a16="http://schemas.microsoft.com/office/drawing/2014/main" id="{9A024C45-20BA-62B3-FB71-D75D7555AB5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13272" y="5864909"/>
            <a:ext cx="468000" cy="420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98443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p:cNvGrpSpPr/>
          <p:nvPr/>
        </p:nvGrpSpPr>
        <p:grpSpPr>
          <a:xfrm>
            <a:off x="-32891" y="-18156"/>
            <a:ext cx="12224890" cy="6875807"/>
            <a:chOff x="-32891" y="-18156"/>
            <a:chExt cx="12224890" cy="6875807"/>
          </a:xfrm>
        </p:grpSpPr>
        <p:pic>
          <p:nvPicPr>
            <p:cNvPr id="13" name="Espaço Reservado para Conteúdo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91" y="-18156"/>
              <a:ext cx="12224890" cy="6875807"/>
            </a:xfrm>
            <a:prstGeom prst="rect">
              <a:avLst/>
            </a:prstGeom>
          </p:spPr>
        </p:pic>
        <p:grpSp>
          <p:nvGrpSpPr>
            <p:cNvPr id="14" name="Grupo 13"/>
            <p:cNvGrpSpPr/>
            <p:nvPr/>
          </p:nvGrpSpPr>
          <p:grpSpPr>
            <a:xfrm>
              <a:off x="302063" y="800498"/>
              <a:ext cx="2274802" cy="5354416"/>
              <a:chOff x="215120" y="1562210"/>
              <a:chExt cx="1486409" cy="3498708"/>
            </a:xfrm>
          </p:grpSpPr>
          <p:pic>
            <p:nvPicPr>
              <p:cNvPr id="15" name="Imagem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452" y="1562210"/>
                <a:ext cx="1043745" cy="731937"/>
              </a:xfrm>
              <a:prstGeom prst="rect">
                <a:avLst/>
              </a:prstGeom>
            </p:spPr>
          </p:pic>
          <p:pic>
            <p:nvPicPr>
              <p:cNvPr id="16" name="Imagem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120" y="4366458"/>
                <a:ext cx="1486409" cy="694460"/>
              </a:xfrm>
              <a:prstGeom prst="rect">
                <a:avLst/>
              </a:prstGeom>
            </p:spPr>
          </p:pic>
        </p:grpSp>
      </p:grpSp>
      <p:sp>
        <p:nvSpPr>
          <p:cNvPr id="7" name="Retângulo 6"/>
          <p:cNvSpPr/>
          <p:nvPr/>
        </p:nvSpPr>
        <p:spPr>
          <a:xfrm>
            <a:off x="1697436" y="3166544"/>
            <a:ext cx="8296403" cy="1887696"/>
          </a:xfrm>
          <a:prstGeom prst="rect">
            <a:avLst/>
          </a:prstGeom>
          <a:effectLst>
            <a:outerShdw blurRad="50800" dist="38100" dir="2700000" algn="tl" rotWithShape="0">
              <a:prstClr val="black">
                <a:alpha val="40000"/>
              </a:prstClr>
            </a:outerShdw>
          </a:effectLst>
        </p:spPr>
        <p:txBody>
          <a:bodyPr wrap="square">
            <a:spAutoFit/>
          </a:bodyPr>
          <a:lstStyle/>
          <a:p>
            <a:pPr algn="ctr">
              <a:lnSpc>
                <a:spcPts val="7000"/>
              </a:lnSpc>
            </a:pPr>
            <a:r>
              <a:rPr lang="pt-BR" sz="6600" dirty="0">
                <a:solidFill>
                  <a:schemeClr val="bg1"/>
                </a:solidFill>
              </a:rPr>
              <a:t> </a:t>
            </a:r>
          </a:p>
          <a:p>
            <a:pPr algn="ctr">
              <a:lnSpc>
                <a:spcPts val="7000"/>
              </a:lnSpc>
            </a:pPr>
            <a:endParaRPr lang="pt-BR" sz="800" dirty="0">
              <a:solidFill>
                <a:schemeClr val="bg1"/>
              </a:solidFill>
            </a:endParaRPr>
          </a:p>
        </p:txBody>
      </p:sp>
      <p:sp>
        <p:nvSpPr>
          <p:cNvPr id="17" name="Retângulo 16"/>
          <p:cNvSpPr/>
          <p:nvPr/>
        </p:nvSpPr>
        <p:spPr>
          <a:xfrm>
            <a:off x="-32890" y="3166544"/>
            <a:ext cx="12224890" cy="948401"/>
          </a:xfrm>
          <a:prstGeom prst="rect">
            <a:avLst/>
          </a:prstGeom>
          <a:effectLst>
            <a:outerShdw blurRad="50800" dist="38100" dir="2700000" algn="tl" rotWithShape="0">
              <a:prstClr val="black">
                <a:alpha val="40000"/>
              </a:prstClr>
            </a:outerShdw>
          </a:effectLst>
        </p:spPr>
        <p:txBody>
          <a:bodyPr wrap="square">
            <a:spAutoFit/>
          </a:bodyPr>
          <a:lstStyle/>
          <a:p>
            <a:pPr algn="ctr">
              <a:lnSpc>
                <a:spcPts val="7000"/>
              </a:lnSpc>
            </a:pPr>
            <a:r>
              <a:rPr lang="pt-BR" sz="5400" dirty="0">
                <a:solidFill>
                  <a:schemeClr val="bg1"/>
                </a:solidFill>
              </a:rPr>
              <a:t>CABLEADO ELÉCTRICO</a:t>
            </a:r>
          </a:p>
        </p:txBody>
      </p:sp>
      <p:sp>
        <p:nvSpPr>
          <p:cNvPr id="2" name="Retângulo 1">
            <a:extLst>
              <a:ext uri="{FF2B5EF4-FFF2-40B4-BE49-F238E27FC236}">
                <a16:creationId xmlns:a16="http://schemas.microsoft.com/office/drawing/2014/main" id="{7651CC2E-221E-37D4-50D7-3309B1178C9F}"/>
              </a:ext>
            </a:extLst>
          </p:cNvPr>
          <p:cNvSpPr/>
          <p:nvPr/>
        </p:nvSpPr>
        <p:spPr>
          <a:xfrm>
            <a:off x="-32891" y="2362206"/>
            <a:ext cx="12224890" cy="914546"/>
          </a:xfrm>
          <a:prstGeom prst="rect">
            <a:avLst/>
          </a:prstGeom>
          <a:effectLst>
            <a:outerShdw blurRad="50800" dist="38100" dir="2700000" algn="tl" rotWithShape="0">
              <a:prstClr val="black">
                <a:alpha val="40000"/>
              </a:prstClr>
            </a:outerShdw>
          </a:effectLst>
        </p:spPr>
        <p:txBody>
          <a:bodyPr wrap="square">
            <a:spAutoFit/>
          </a:bodyPr>
          <a:lstStyle/>
          <a:p>
            <a:pPr algn="ctr">
              <a:lnSpc>
                <a:spcPts val="7000"/>
              </a:lnSpc>
            </a:pPr>
            <a:r>
              <a:rPr lang="pt-BR" sz="4000" dirty="0">
                <a:solidFill>
                  <a:schemeClr val="bg1"/>
                </a:solidFill>
              </a:rPr>
              <a:t>LÁMPARA QUIRÚRGICA DE PARED CON EMERGENCIA</a:t>
            </a:r>
            <a:endParaRPr lang="pt-BR" sz="700" dirty="0">
              <a:solidFill>
                <a:schemeClr val="bg1"/>
              </a:solidFill>
            </a:endParaRPr>
          </a:p>
        </p:txBody>
      </p:sp>
    </p:spTree>
    <p:extLst>
      <p:ext uri="{BB962C8B-B14F-4D97-AF65-F5344CB8AC3E}">
        <p14:creationId xmlns:p14="http://schemas.microsoft.com/office/powerpoint/2010/main" val="1906147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Espaço Reservado para Conteúdo 2"/>
          <p:cNvSpPr txBox="1">
            <a:spLocks/>
          </p:cNvSpPr>
          <p:nvPr/>
        </p:nvSpPr>
        <p:spPr>
          <a:xfrm>
            <a:off x="479097" y="1075468"/>
            <a:ext cx="8230139" cy="562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dirty="0">
                <a:solidFill>
                  <a:srgbClr val="2B767D"/>
                </a:solidFill>
                <a:ea typeface="SimHei" panose="02010609060101010101" pitchFamily="49" charset="-122"/>
              </a:rPr>
              <a:t>MANTENIMIENTO PREVENTIVO- CHECK LIST </a:t>
            </a:r>
            <a:endParaRPr lang="pt-BR" sz="3200" dirty="0">
              <a:solidFill>
                <a:srgbClr val="FF0000"/>
              </a:solidFill>
              <a:ea typeface="SimHei" panose="02010609060101010101" pitchFamily="49" charset="-122"/>
            </a:endParaRPr>
          </a:p>
        </p:txBody>
      </p:sp>
      <p:grpSp>
        <p:nvGrpSpPr>
          <p:cNvPr id="19" name="Grupo 18"/>
          <p:cNvGrpSpPr/>
          <p:nvPr/>
        </p:nvGrpSpPr>
        <p:grpSpPr>
          <a:xfrm>
            <a:off x="1" y="-34583"/>
            <a:ext cx="12192000" cy="1100339"/>
            <a:chOff x="1" y="-34583"/>
            <a:chExt cx="12192000" cy="1100339"/>
          </a:xfrm>
        </p:grpSpPr>
        <p:pic>
          <p:nvPicPr>
            <p:cNvPr id="21" name="Imagem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23" name="Imagem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30" name="Imagem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
        <p:nvSpPr>
          <p:cNvPr id="3" name="Retângulo 2">
            <a:extLst>
              <a:ext uri="{FF2B5EF4-FFF2-40B4-BE49-F238E27FC236}">
                <a16:creationId xmlns:a16="http://schemas.microsoft.com/office/drawing/2014/main" id="{1DA579BC-3773-3391-C7F3-B7682EEF7AAB}"/>
              </a:ext>
            </a:extLst>
          </p:cNvPr>
          <p:cNvSpPr/>
          <p:nvPr/>
        </p:nvSpPr>
        <p:spPr>
          <a:xfrm>
            <a:off x="6991243" y="1717813"/>
            <a:ext cx="3867885" cy="2800767"/>
          </a:xfrm>
          <a:prstGeom prst="rect">
            <a:avLst/>
          </a:prstGeom>
        </p:spPr>
        <p:txBody>
          <a:bodyPr wrap="square">
            <a:spAutoFit/>
          </a:bodyPr>
          <a:lstStyle/>
          <a:p>
            <a:r>
              <a:rPr lang="pt-BR" sz="1600" b="1" dirty="0">
                <a:solidFill>
                  <a:srgbClr val="4F7578"/>
                </a:solidFill>
                <a:latin typeface="Arial" panose="020B0604020202020204" pitchFamily="34" charset="0"/>
                <a:cs typeface="Arial" panose="020B0604020202020204" pitchFamily="34" charset="0"/>
              </a:rPr>
              <a:t>SISTEMA DE EMERGENCIA</a:t>
            </a:r>
          </a:p>
          <a:p>
            <a:pPr marL="285750" indent="-285750">
              <a:buFont typeface="Wingdings" panose="05000000000000000000" pitchFamily="2" charset="2"/>
              <a:buChar char="ü"/>
            </a:pPr>
            <a:endParaRPr lang="pt-BR" sz="1600" dirty="0">
              <a:solidFill>
                <a:schemeClr val="bg1">
                  <a:lumMod val="50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s-ES" sz="1600" dirty="0">
                <a:solidFill>
                  <a:schemeClr val="bg1">
                    <a:lumMod val="50000"/>
                  </a:schemeClr>
                </a:solidFill>
                <a:latin typeface="Arial" panose="020B0604020202020204" pitchFamily="34" charset="0"/>
                <a:cs typeface="Arial" panose="020B0604020202020204" pitchFamily="34" charset="0"/>
              </a:rPr>
              <a:t>Apertura y limpieza interior;</a:t>
            </a:r>
          </a:p>
          <a:p>
            <a:pPr marL="285750" indent="-285750">
              <a:buFont typeface="Wingdings" panose="05000000000000000000" pitchFamily="2" charset="2"/>
              <a:buChar char="ü"/>
            </a:pPr>
            <a:r>
              <a:rPr lang="es-ES" sz="1600" dirty="0">
                <a:solidFill>
                  <a:schemeClr val="bg1">
                    <a:lumMod val="50000"/>
                  </a:schemeClr>
                </a:solidFill>
                <a:latin typeface="Arial" panose="020B0604020202020204" pitchFamily="34" charset="0"/>
                <a:cs typeface="Arial" panose="020B0604020202020204" pitchFamily="34" charset="0"/>
              </a:rPr>
              <a:t>Apretar conexiones eléctricas;</a:t>
            </a:r>
          </a:p>
          <a:p>
            <a:pPr marL="285750" indent="-285750">
              <a:buFont typeface="Wingdings" panose="05000000000000000000" pitchFamily="2" charset="2"/>
              <a:buChar char="ü"/>
            </a:pPr>
            <a:r>
              <a:rPr lang="es-ES" sz="1600" dirty="0">
                <a:solidFill>
                  <a:schemeClr val="bg1">
                    <a:lumMod val="50000"/>
                  </a:schemeClr>
                </a:solidFill>
                <a:latin typeface="Arial" panose="020B0604020202020204" pitchFamily="34" charset="0"/>
                <a:cs typeface="Arial" panose="020B0604020202020204" pitchFamily="34" charset="0"/>
              </a:rPr>
              <a:t>Medición del voltaje de la batería (individualmente debe ser de 8 voltios o más);</a:t>
            </a:r>
          </a:p>
          <a:p>
            <a:pPr marL="285750" indent="-285750">
              <a:buFont typeface="Wingdings" panose="05000000000000000000" pitchFamily="2" charset="2"/>
              <a:buChar char="ü"/>
            </a:pPr>
            <a:r>
              <a:rPr lang="es-ES" sz="1600" dirty="0">
                <a:solidFill>
                  <a:schemeClr val="bg1">
                    <a:lumMod val="50000"/>
                  </a:schemeClr>
                </a:solidFill>
                <a:latin typeface="Arial" panose="020B0604020202020204" pitchFamily="34" charset="0"/>
                <a:cs typeface="Arial" panose="020B0604020202020204" pitchFamily="34" charset="0"/>
              </a:rPr>
              <a:t>Funcionamiento de los LED indicadores del estado de funcionamiento;</a:t>
            </a:r>
          </a:p>
          <a:p>
            <a:pPr marL="285750" indent="-285750">
              <a:buFont typeface="Wingdings" panose="05000000000000000000" pitchFamily="2" charset="2"/>
              <a:buChar char="ü"/>
            </a:pPr>
            <a:r>
              <a:rPr lang="es-ES" sz="1600" dirty="0">
                <a:solidFill>
                  <a:schemeClr val="bg1">
                    <a:lumMod val="50000"/>
                  </a:schemeClr>
                </a:solidFill>
                <a:latin typeface="Arial" panose="020B0604020202020204" pitchFamily="34" charset="0"/>
                <a:cs typeface="Arial" panose="020B0604020202020204" pitchFamily="34" charset="0"/>
              </a:rPr>
              <a:t>Limpieza general del equipo.</a:t>
            </a:r>
            <a:endParaRPr lang="pt-BR" sz="1600" b="1" dirty="0">
              <a:solidFill>
                <a:srgbClr val="4F7578"/>
              </a:solidFill>
              <a:latin typeface="Arial" panose="020B0604020202020204" pitchFamily="34" charset="0"/>
              <a:cs typeface="Arial" panose="020B0604020202020204" pitchFamily="34" charset="0"/>
            </a:endParaRPr>
          </a:p>
        </p:txBody>
      </p:sp>
      <p:sp>
        <p:nvSpPr>
          <p:cNvPr id="5" name="Retângulo 4">
            <a:extLst>
              <a:ext uri="{FF2B5EF4-FFF2-40B4-BE49-F238E27FC236}">
                <a16:creationId xmlns:a16="http://schemas.microsoft.com/office/drawing/2014/main" id="{CB5FDA7D-20D0-230D-1B44-366AF61C8F28}"/>
              </a:ext>
            </a:extLst>
          </p:cNvPr>
          <p:cNvSpPr/>
          <p:nvPr/>
        </p:nvSpPr>
        <p:spPr>
          <a:xfrm>
            <a:off x="3621343" y="5669424"/>
            <a:ext cx="5637440" cy="656128"/>
          </a:xfrm>
          <a:prstGeom prst="rect">
            <a:avLst/>
          </a:prstGeom>
          <a:solidFill>
            <a:srgbClr val="FFC0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s-ES" sz="1400" dirty="0">
                <a:solidFill>
                  <a:schemeClr val="tx1"/>
                </a:solidFill>
                <a:latin typeface="Arial" panose="020B0604020202020204" pitchFamily="34" charset="0"/>
                <a:cs typeface="Arial" panose="020B0604020202020204" pitchFamily="34" charset="0"/>
              </a:rPr>
              <a:t>Antes de realizar el mantenimiento, verificar que la sala esté descontaminada y apagar el disyuntor (interruptor principal) correspondiente al equipo que será sometido a mantenimiento.</a:t>
            </a:r>
            <a:endParaRPr lang="es-AR" sz="1400" dirty="0">
              <a:latin typeface="Arial Narrow" panose="020B0606020202030204" pitchFamily="34" charset="0"/>
            </a:endParaRPr>
          </a:p>
        </p:txBody>
      </p:sp>
      <p:sp>
        <p:nvSpPr>
          <p:cNvPr id="6" name="Retângulo 5">
            <a:extLst>
              <a:ext uri="{FF2B5EF4-FFF2-40B4-BE49-F238E27FC236}">
                <a16:creationId xmlns:a16="http://schemas.microsoft.com/office/drawing/2014/main" id="{ACEF46A8-35C6-FCD4-BAD2-12847216D5DB}"/>
              </a:ext>
            </a:extLst>
          </p:cNvPr>
          <p:cNvSpPr/>
          <p:nvPr/>
        </p:nvSpPr>
        <p:spPr>
          <a:xfrm>
            <a:off x="2933217" y="5652984"/>
            <a:ext cx="603135" cy="672568"/>
          </a:xfrm>
          <a:prstGeom prst="rect">
            <a:avLst/>
          </a:prstGeom>
          <a:solidFill>
            <a:srgbClr val="FFC0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AR"/>
          </a:p>
        </p:txBody>
      </p:sp>
      <p:pic>
        <p:nvPicPr>
          <p:cNvPr id="7" name="Imagem 6">
            <a:extLst>
              <a:ext uri="{FF2B5EF4-FFF2-40B4-BE49-F238E27FC236}">
                <a16:creationId xmlns:a16="http://schemas.microsoft.com/office/drawing/2014/main" id="{D9F0B71C-D18D-3EA1-04B5-F258F2174D5E}"/>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3050634" y="5823703"/>
            <a:ext cx="368300" cy="333375"/>
          </a:xfrm>
          <a:prstGeom prst="rect">
            <a:avLst/>
          </a:prstGeom>
          <a:ln>
            <a:noFill/>
          </a:ln>
        </p:spPr>
      </p:pic>
      <p:sp>
        <p:nvSpPr>
          <p:cNvPr id="9" name="CaixaDeTexto 8">
            <a:extLst>
              <a:ext uri="{FF2B5EF4-FFF2-40B4-BE49-F238E27FC236}">
                <a16:creationId xmlns:a16="http://schemas.microsoft.com/office/drawing/2014/main" id="{D207A7C0-57FE-D8C8-9239-761729EFC2E8}"/>
              </a:ext>
            </a:extLst>
          </p:cNvPr>
          <p:cNvSpPr txBox="1"/>
          <p:nvPr/>
        </p:nvSpPr>
        <p:spPr>
          <a:xfrm>
            <a:off x="479097" y="1674670"/>
            <a:ext cx="5378845" cy="3662541"/>
          </a:xfrm>
          <a:prstGeom prst="rect">
            <a:avLst/>
          </a:prstGeom>
          <a:noFill/>
        </p:spPr>
        <p:txBody>
          <a:bodyPr wrap="square">
            <a:spAutoFit/>
          </a:bodyPr>
          <a:lstStyle/>
          <a:p>
            <a:r>
              <a:rPr lang="pt-BR" sz="1600" b="1" dirty="0">
                <a:solidFill>
                  <a:srgbClr val="4F7578"/>
                </a:solidFill>
                <a:latin typeface="Arial" panose="020B0604020202020204" pitchFamily="34" charset="0"/>
                <a:cs typeface="Arial" panose="020B0604020202020204" pitchFamily="34" charset="0"/>
              </a:rPr>
              <a:t>MODELO TECHO</a:t>
            </a:r>
          </a:p>
          <a:p>
            <a:pPr marL="285750" indent="-285750">
              <a:buFont typeface="Wingdings" panose="05000000000000000000" pitchFamily="2" charset="2"/>
              <a:buChar char="ü"/>
            </a:pPr>
            <a:r>
              <a:rPr lang="es-ES" sz="1800" dirty="0">
                <a:solidFill>
                  <a:schemeClr val="bg1">
                    <a:lumMod val="50000"/>
                  </a:schemeClr>
                </a:solidFill>
                <a:latin typeface="Arial" panose="020B0604020202020204" pitchFamily="34" charset="0"/>
                <a:cs typeface="Arial" panose="020B0604020202020204" pitchFamily="34" charset="0"/>
              </a:rPr>
              <a:t>Abrir y limpiar las cúpulas;</a:t>
            </a:r>
          </a:p>
          <a:p>
            <a:pPr marL="285750" indent="-285750">
              <a:buFont typeface="Wingdings" panose="05000000000000000000" pitchFamily="2" charset="2"/>
              <a:buChar char="ü"/>
            </a:pPr>
            <a:r>
              <a:rPr lang="es-ES" sz="1800" dirty="0">
                <a:solidFill>
                  <a:schemeClr val="bg1">
                    <a:lumMod val="50000"/>
                  </a:schemeClr>
                </a:solidFill>
                <a:latin typeface="Arial" panose="020B0604020202020204" pitchFamily="34" charset="0"/>
                <a:cs typeface="Arial" panose="020B0604020202020204" pitchFamily="34" charset="0"/>
              </a:rPr>
              <a:t>Apretar conexiones eléctricas;</a:t>
            </a:r>
          </a:p>
          <a:p>
            <a:pPr marL="285750" indent="-285750">
              <a:buFont typeface="Wingdings" panose="05000000000000000000" pitchFamily="2" charset="2"/>
              <a:buChar char="ü"/>
            </a:pPr>
            <a:r>
              <a:rPr lang="es-ES" sz="1800" dirty="0">
                <a:solidFill>
                  <a:schemeClr val="bg1">
                    <a:lumMod val="50000"/>
                  </a:schemeClr>
                </a:solidFill>
                <a:latin typeface="Arial" panose="020B0604020202020204" pitchFamily="34" charset="0"/>
                <a:cs typeface="Arial" panose="020B0604020202020204" pitchFamily="34" charset="0"/>
              </a:rPr>
              <a:t>Verificar la nivelación del equipo;</a:t>
            </a:r>
          </a:p>
          <a:p>
            <a:pPr marL="285750" indent="-285750">
              <a:buFont typeface="Wingdings" panose="05000000000000000000" pitchFamily="2" charset="2"/>
              <a:buChar char="ü"/>
            </a:pPr>
            <a:r>
              <a:rPr lang="es-ES" sz="1800" dirty="0">
                <a:solidFill>
                  <a:schemeClr val="bg1">
                    <a:lumMod val="50000"/>
                  </a:schemeClr>
                </a:solidFill>
                <a:latin typeface="Arial" panose="020B0604020202020204" pitchFamily="34" charset="0"/>
                <a:cs typeface="Arial" panose="020B0604020202020204" pitchFamily="34" charset="0"/>
              </a:rPr>
              <a:t>Apretar los elementos de fijación;</a:t>
            </a:r>
          </a:p>
          <a:p>
            <a:pPr marL="285750" indent="-285750">
              <a:buFont typeface="Wingdings" panose="05000000000000000000" pitchFamily="2" charset="2"/>
              <a:buChar char="ü"/>
            </a:pPr>
            <a:r>
              <a:rPr lang="es-ES" sz="1800" dirty="0">
                <a:solidFill>
                  <a:schemeClr val="bg1">
                    <a:lumMod val="50000"/>
                  </a:schemeClr>
                </a:solidFill>
                <a:latin typeface="Arial" panose="020B0604020202020204" pitchFamily="34" charset="0"/>
                <a:cs typeface="Arial" panose="020B0604020202020204" pitchFamily="34" charset="0"/>
              </a:rPr>
              <a:t>Verificar el freno del movimiento basculante;</a:t>
            </a:r>
          </a:p>
          <a:p>
            <a:pPr marL="285750" indent="-285750">
              <a:buFont typeface="Wingdings" panose="05000000000000000000" pitchFamily="2" charset="2"/>
              <a:buChar char="ü"/>
            </a:pPr>
            <a:r>
              <a:rPr lang="es-ES" sz="1800" dirty="0">
                <a:solidFill>
                  <a:schemeClr val="bg1">
                    <a:lumMod val="50000"/>
                  </a:schemeClr>
                </a:solidFill>
                <a:latin typeface="Arial" panose="020B0604020202020204" pitchFamily="34" charset="0"/>
                <a:cs typeface="Arial" panose="020B0604020202020204" pitchFamily="34" charset="0"/>
              </a:rPr>
              <a:t>Mover los brazos que giran infinitamente (para evitar memoria de posición);</a:t>
            </a:r>
          </a:p>
          <a:p>
            <a:pPr marL="285750" indent="-285750">
              <a:buFont typeface="Wingdings" panose="05000000000000000000" pitchFamily="2" charset="2"/>
              <a:buChar char="ü"/>
            </a:pPr>
            <a:r>
              <a:rPr lang="es-ES" sz="1800" dirty="0">
                <a:solidFill>
                  <a:schemeClr val="bg1">
                    <a:lumMod val="50000"/>
                  </a:schemeClr>
                </a:solidFill>
                <a:latin typeface="Arial" panose="020B0604020202020204" pitchFamily="34" charset="0"/>
                <a:cs typeface="Arial" panose="020B0604020202020204" pitchFamily="34" charset="0"/>
              </a:rPr>
              <a:t>Verificar la integridad de las paradas;</a:t>
            </a:r>
          </a:p>
          <a:p>
            <a:pPr marL="285750" indent="-285750">
              <a:buFont typeface="Wingdings" panose="05000000000000000000" pitchFamily="2" charset="2"/>
              <a:buChar char="ü"/>
            </a:pPr>
            <a:r>
              <a:rPr lang="es-ES" sz="1800" dirty="0">
                <a:solidFill>
                  <a:schemeClr val="bg1">
                    <a:lumMod val="50000"/>
                  </a:schemeClr>
                </a:solidFill>
                <a:latin typeface="Arial" panose="020B0604020202020204" pitchFamily="34" charset="0"/>
                <a:cs typeface="Arial" panose="020B0604020202020204" pitchFamily="34" charset="0"/>
              </a:rPr>
              <a:t>Verificar el funcionamiento del control de pared;</a:t>
            </a:r>
          </a:p>
          <a:p>
            <a:pPr marL="285750" indent="-285750">
              <a:buFont typeface="Wingdings" panose="05000000000000000000" pitchFamily="2" charset="2"/>
              <a:buChar char="ü"/>
            </a:pPr>
            <a:r>
              <a:rPr lang="es-ES" sz="1800" dirty="0">
                <a:solidFill>
                  <a:schemeClr val="bg1">
                    <a:lumMod val="50000"/>
                  </a:schemeClr>
                </a:solidFill>
                <a:latin typeface="Arial" panose="020B0604020202020204" pitchFamily="34" charset="0"/>
                <a:cs typeface="Arial" panose="020B0604020202020204" pitchFamily="34" charset="0"/>
              </a:rPr>
              <a:t>Verificar el funcionamiento del control de arco de cada cúpula;</a:t>
            </a:r>
          </a:p>
          <a:p>
            <a:pPr marL="285750" indent="-285750">
              <a:buFont typeface="Wingdings" panose="05000000000000000000" pitchFamily="2" charset="2"/>
              <a:buChar char="ü"/>
            </a:pPr>
            <a:r>
              <a:rPr lang="es-ES" sz="1800" dirty="0">
                <a:solidFill>
                  <a:schemeClr val="bg1">
                    <a:lumMod val="50000"/>
                  </a:schemeClr>
                </a:solidFill>
                <a:latin typeface="Arial" panose="020B0604020202020204" pitchFamily="34" charset="0"/>
                <a:cs typeface="Arial" panose="020B0604020202020204" pitchFamily="34" charset="0"/>
              </a:rPr>
              <a:t>Limpieza general del equipo.</a:t>
            </a:r>
            <a:endParaRPr lang="pt-BR" dirty="0"/>
          </a:p>
        </p:txBody>
      </p:sp>
    </p:spTree>
    <p:extLst>
      <p:ext uri="{BB962C8B-B14F-4D97-AF65-F5344CB8AC3E}">
        <p14:creationId xmlns:p14="http://schemas.microsoft.com/office/powerpoint/2010/main" val="2867740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27">
            <a:extLst>
              <a:ext uri="{FF2B5EF4-FFF2-40B4-BE49-F238E27FC236}">
                <a16:creationId xmlns:a16="http://schemas.microsoft.com/office/drawing/2014/main" id="{58A511FE-F61C-A82F-BB8A-C3EBC6BE7809}"/>
              </a:ext>
            </a:extLst>
          </p:cNvPr>
          <p:cNvGrpSpPr/>
          <p:nvPr/>
        </p:nvGrpSpPr>
        <p:grpSpPr>
          <a:xfrm>
            <a:off x="1" y="-34583"/>
            <a:ext cx="12192000" cy="1100339"/>
            <a:chOff x="1" y="-34583"/>
            <a:chExt cx="12192000" cy="1100339"/>
          </a:xfrm>
        </p:grpSpPr>
        <p:pic>
          <p:nvPicPr>
            <p:cNvPr id="4" name="Imagem 3">
              <a:extLst>
                <a:ext uri="{FF2B5EF4-FFF2-40B4-BE49-F238E27FC236}">
                  <a16:creationId xmlns:a16="http://schemas.microsoft.com/office/drawing/2014/main" id="{6F4FE780-B7AF-B7EA-74D2-632D665673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5" name="Imagem 4">
              <a:extLst>
                <a:ext uri="{FF2B5EF4-FFF2-40B4-BE49-F238E27FC236}">
                  <a16:creationId xmlns:a16="http://schemas.microsoft.com/office/drawing/2014/main" id="{B5052DA7-B5B0-2E55-23FB-32CA6CEBD3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6" name="Imagem 5">
              <a:extLst>
                <a:ext uri="{FF2B5EF4-FFF2-40B4-BE49-F238E27FC236}">
                  <a16:creationId xmlns:a16="http://schemas.microsoft.com/office/drawing/2014/main" id="{9166F4E9-8B4F-274C-D59E-55D28B857F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
        <p:nvSpPr>
          <p:cNvPr id="22" name="Espaço Reservado para Rodapé 1"/>
          <p:cNvSpPr txBox="1">
            <a:spLocks/>
          </p:cNvSpPr>
          <p:nvPr/>
        </p:nvSpPr>
        <p:spPr>
          <a:xfrm>
            <a:off x="10922396" y="6285500"/>
            <a:ext cx="1064352" cy="518277"/>
          </a:xfrm>
          <a:prstGeom prst="rect">
            <a:avLst/>
          </a:prstGeom>
        </p:spPr>
        <p:txBody>
          <a:bodyPr vert="horz" lIns="91440" tIns="45720" rIns="91440" bIns="45720" rtlCol="0" anchor="ctr"/>
          <a:lstStyle>
            <a:defPPr>
              <a:defRPr lang="pt-B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000"/>
              </a:lnSpc>
            </a:pPr>
            <a:endParaRPr lang="pt-BR" kern="600" dirty="0">
              <a:solidFill>
                <a:schemeClr val="bg1"/>
              </a:solidFill>
            </a:endParaRPr>
          </a:p>
        </p:txBody>
      </p:sp>
      <p:sp>
        <p:nvSpPr>
          <p:cNvPr id="11" name="Espaço Reservado para Conteúdo 2"/>
          <p:cNvSpPr txBox="1">
            <a:spLocks/>
          </p:cNvSpPr>
          <p:nvPr/>
        </p:nvSpPr>
        <p:spPr>
          <a:xfrm>
            <a:off x="542365" y="1194084"/>
            <a:ext cx="11344267" cy="7594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70000"/>
              </a:lnSpc>
              <a:buNone/>
            </a:pPr>
            <a:r>
              <a:rPr lang="es-CO" sz="3200" dirty="0">
                <a:solidFill>
                  <a:srgbClr val="2B767D"/>
                </a:solidFill>
                <a:ea typeface="SimHei" panose="02010609060101010101" pitchFamily="49" charset="-122"/>
              </a:rPr>
              <a:t>Diagrama Eléctrico – Lámpara Quirúrgica con emergencia</a:t>
            </a:r>
          </a:p>
        </p:txBody>
      </p:sp>
      <p:sp>
        <p:nvSpPr>
          <p:cNvPr id="12" name="CaixaDeTexto 11"/>
          <p:cNvSpPr txBox="1"/>
          <p:nvPr/>
        </p:nvSpPr>
        <p:spPr>
          <a:xfrm>
            <a:off x="436448" y="2228804"/>
            <a:ext cx="2265185" cy="3970318"/>
          </a:xfrm>
          <a:prstGeom prst="rect">
            <a:avLst/>
          </a:prstGeom>
          <a:noFill/>
        </p:spPr>
        <p:txBody>
          <a:bodyPr wrap="square" rtlCol="0">
            <a:spAutoFit/>
          </a:bodyPr>
          <a:lstStyle/>
          <a:p>
            <a:r>
              <a:rPr lang="es-ES" dirty="0">
                <a:solidFill>
                  <a:schemeClr val="bg2">
                    <a:lumMod val="50000"/>
                  </a:schemeClr>
                </a:solidFill>
                <a:latin typeface="Calibri" panose="020F0502020204030204" pitchFamily="34" charset="0"/>
              </a:rPr>
              <a:t>Diagrama eléctrico de la lámpara quirúrgica de pared con emergencia.</a:t>
            </a:r>
          </a:p>
          <a:p>
            <a:endParaRPr lang="es-ES" dirty="0">
              <a:solidFill>
                <a:schemeClr val="bg2">
                  <a:lumMod val="50000"/>
                </a:schemeClr>
              </a:solidFill>
              <a:latin typeface="Calibri" panose="020F0502020204030204" pitchFamily="34" charset="0"/>
            </a:endParaRPr>
          </a:p>
          <a:p>
            <a:r>
              <a:rPr lang="es-ES" dirty="0">
                <a:solidFill>
                  <a:schemeClr val="bg2">
                    <a:lumMod val="50000"/>
                  </a:schemeClr>
                </a:solidFill>
                <a:latin typeface="Calibri" panose="020F0502020204030204" pitchFamily="34" charset="0"/>
              </a:rPr>
              <a:t>La habitación debe estar preparada y con los cables tendidos, los calibres de los cables deben ser calculados por el hospital ya que pueden variar según la distancia.</a:t>
            </a:r>
          </a:p>
        </p:txBody>
      </p:sp>
      <p:pic>
        <p:nvPicPr>
          <p:cNvPr id="7" name="Imagem 6">
            <a:extLst>
              <a:ext uri="{FF2B5EF4-FFF2-40B4-BE49-F238E27FC236}">
                <a16:creationId xmlns:a16="http://schemas.microsoft.com/office/drawing/2014/main" id="{6565ABFB-74F3-F1F5-A961-9D07CC08D94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439590" y="1598146"/>
            <a:ext cx="7980886" cy="5088515"/>
          </a:xfrm>
          <a:prstGeom prst="rect">
            <a:avLst/>
          </a:prstGeom>
        </p:spPr>
      </p:pic>
    </p:spTree>
    <p:extLst>
      <p:ext uri="{BB962C8B-B14F-4D97-AF65-F5344CB8AC3E}">
        <p14:creationId xmlns:p14="http://schemas.microsoft.com/office/powerpoint/2010/main" val="42132660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32891" y="-18156"/>
            <a:ext cx="12224890" cy="6875807"/>
            <a:chOff x="-32891" y="-18156"/>
            <a:chExt cx="12224890" cy="6875807"/>
          </a:xfrm>
        </p:grpSpPr>
        <p:pic>
          <p:nvPicPr>
            <p:cNvPr id="9" name="Espaço Reservado para Conteúdo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91" y="-18156"/>
              <a:ext cx="12224890" cy="6875807"/>
            </a:xfrm>
            <a:prstGeom prst="rect">
              <a:avLst/>
            </a:prstGeom>
          </p:spPr>
        </p:pic>
        <p:grpSp>
          <p:nvGrpSpPr>
            <p:cNvPr id="10" name="Grupo 9"/>
            <p:cNvGrpSpPr/>
            <p:nvPr/>
          </p:nvGrpSpPr>
          <p:grpSpPr>
            <a:xfrm>
              <a:off x="302063" y="800498"/>
              <a:ext cx="2274802" cy="5354416"/>
              <a:chOff x="215120" y="1562210"/>
              <a:chExt cx="1486409" cy="3498708"/>
            </a:xfrm>
          </p:grpSpPr>
          <p:pic>
            <p:nvPicPr>
              <p:cNvPr id="11" name="Image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452" y="1562210"/>
                <a:ext cx="1043745" cy="731937"/>
              </a:xfrm>
              <a:prstGeom prst="rect">
                <a:avLst/>
              </a:prstGeom>
            </p:spPr>
          </p:pic>
          <p:pic>
            <p:nvPicPr>
              <p:cNvPr id="16" name="Imagem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120" y="4366458"/>
                <a:ext cx="1486409" cy="694460"/>
              </a:xfrm>
              <a:prstGeom prst="rect">
                <a:avLst/>
              </a:prstGeom>
            </p:spPr>
          </p:pic>
        </p:grpSp>
      </p:grpSp>
      <p:grpSp>
        <p:nvGrpSpPr>
          <p:cNvPr id="13" name="Grupo 12"/>
          <p:cNvGrpSpPr/>
          <p:nvPr/>
        </p:nvGrpSpPr>
        <p:grpSpPr>
          <a:xfrm>
            <a:off x="302063" y="800498"/>
            <a:ext cx="2274802" cy="5354416"/>
            <a:chOff x="215120" y="1562210"/>
            <a:chExt cx="1486409" cy="3498708"/>
          </a:xfrm>
        </p:grpSpPr>
        <p:pic>
          <p:nvPicPr>
            <p:cNvPr id="14" name="Imagem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452" y="1562210"/>
              <a:ext cx="1043745" cy="731937"/>
            </a:xfrm>
            <a:prstGeom prst="rect">
              <a:avLst/>
            </a:prstGeom>
          </p:spPr>
        </p:pic>
        <p:pic>
          <p:nvPicPr>
            <p:cNvPr id="15" name="Imagem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120" y="4366458"/>
              <a:ext cx="1486409" cy="694460"/>
            </a:xfrm>
            <a:prstGeom prst="rect">
              <a:avLst/>
            </a:prstGeom>
          </p:spPr>
        </p:pic>
      </p:grpSp>
      <p:sp>
        <p:nvSpPr>
          <p:cNvPr id="7" name="Retângulo 6"/>
          <p:cNvSpPr/>
          <p:nvPr/>
        </p:nvSpPr>
        <p:spPr>
          <a:xfrm>
            <a:off x="1697436" y="3166544"/>
            <a:ext cx="8296403" cy="1887696"/>
          </a:xfrm>
          <a:prstGeom prst="rect">
            <a:avLst/>
          </a:prstGeom>
          <a:effectLst>
            <a:outerShdw blurRad="50800" dist="38100" dir="2700000" algn="tl" rotWithShape="0">
              <a:prstClr val="black">
                <a:alpha val="40000"/>
              </a:prstClr>
            </a:outerShdw>
          </a:effectLst>
        </p:spPr>
        <p:txBody>
          <a:bodyPr wrap="square">
            <a:spAutoFit/>
          </a:bodyPr>
          <a:lstStyle/>
          <a:p>
            <a:pPr algn="ctr">
              <a:lnSpc>
                <a:spcPts val="7000"/>
              </a:lnSpc>
            </a:pPr>
            <a:r>
              <a:rPr lang="pt-BR" sz="6600" dirty="0">
                <a:solidFill>
                  <a:schemeClr val="bg1"/>
                </a:solidFill>
              </a:rPr>
              <a:t> </a:t>
            </a:r>
          </a:p>
          <a:p>
            <a:pPr algn="ctr">
              <a:lnSpc>
                <a:spcPts val="7000"/>
              </a:lnSpc>
            </a:pPr>
            <a:endParaRPr lang="pt-BR" sz="800" dirty="0">
              <a:solidFill>
                <a:schemeClr val="bg1"/>
              </a:solidFill>
            </a:endParaRPr>
          </a:p>
        </p:txBody>
      </p:sp>
      <p:sp>
        <p:nvSpPr>
          <p:cNvPr id="17" name="Retângulo 16"/>
          <p:cNvSpPr/>
          <p:nvPr/>
        </p:nvSpPr>
        <p:spPr>
          <a:xfrm>
            <a:off x="1091871" y="3214396"/>
            <a:ext cx="10041147" cy="948401"/>
          </a:xfrm>
          <a:prstGeom prst="rect">
            <a:avLst/>
          </a:prstGeom>
          <a:effectLst>
            <a:outerShdw blurRad="50800" dist="38100" dir="2700000" algn="tl" rotWithShape="0">
              <a:prstClr val="black">
                <a:alpha val="40000"/>
              </a:prstClr>
            </a:outerShdw>
          </a:effectLst>
        </p:spPr>
        <p:txBody>
          <a:bodyPr wrap="square">
            <a:spAutoFit/>
          </a:bodyPr>
          <a:lstStyle/>
          <a:p>
            <a:pPr algn="ctr">
              <a:lnSpc>
                <a:spcPts val="7000"/>
              </a:lnSpc>
            </a:pPr>
            <a:r>
              <a:rPr lang="pt-BR" sz="5400" dirty="0">
                <a:solidFill>
                  <a:schemeClr val="bg1"/>
                </a:solidFill>
              </a:rPr>
              <a:t>PRE-INSTALACIÓN CHECK LIST</a:t>
            </a:r>
          </a:p>
        </p:txBody>
      </p:sp>
      <p:sp>
        <p:nvSpPr>
          <p:cNvPr id="2" name="Retângulo 1">
            <a:extLst>
              <a:ext uri="{FF2B5EF4-FFF2-40B4-BE49-F238E27FC236}">
                <a16:creationId xmlns:a16="http://schemas.microsoft.com/office/drawing/2014/main" id="{627ABD14-72ED-C3AB-0EB7-09B055D1EE25}"/>
              </a:ext>
            </a:extLst>
          </p:cNvPr>
          <p:cNvSpPr/>
          <p:nvPr/>
        </p:nvSpPr>
        <p:spPr>
          <a:xfrm>
            <a:off x="-22578" y="2362206"/>
            <a:ext cx="12214577" cy="914546"/>
          </a:xfrm>
          <a:prstGeom prst="rect">
            <a:avLst/>
          </a:prstGeom>
          <a:effectLst>
            <a:outerShdw blurRad="50800" dist="38100" dir="2700000" algn="tl" rotWithShape="0">
              <a:prstClr val="black">
                <a:alpha val="40000"/>
              </a:prstClr>
            </a:outerShdw>
          </a:effectLst>
        </p:spPr>
        <p:txBody>
          <a:bodyPr wrap="square">
            <a:spAutoFit/>
          </a:bodyPr>
          <a:lstStyle/>
          <a:p>
            <a:pPr algn="ctr">
              <a:lnSpc>
                <a:spcPts val="7000"/>
              </a:lnSpc>
            </a:pPr>
            <a:r>
              <a:rPr lang="pt-BR" sz="4000" dirty="0">
                <a:solidFill>
                  <a:schemeClr val="bg1"/>
                </a:solidFill>
              </a:rPr>
              <a:t>LÁMPARA QUIRÚRGICA DE PARED CON EMERGENCIA</a:t>
            </a:r>
            <a:endParaRPr lang="pt-BR" sz="600" dirty="0">
              <a:solidFill>
                <a:schemeClr val="bg1"/>
              </a:solidFill>
            </a:endParaRPr>
          </a:p>
        </p:txBody>
      </p:sp>
    </p:spTree>
    <p:extLst>
      <p:ext uri="{BB962C8B-B14F-4D97-AF65-F5344CB8AC3E}">
        <p14:creationId xmlns:p14="http://schemas.microsoft.com/office/powerpoint/2010/main" val="21411256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8">
            <a:extLst>
              <a:ext uri="{FF2B5EF4-FFF2-40B4-BE49-F238E27FC236}">
                <a16:creationId xmlns:a16="http://schemas.microsoft.com/office/drawing/2014/main" id="{80E83CFF-CE27-F354-7EF8-5D13D21755FC}"/>
              </a:ext>
            </a:extLst>
          </p:cNvPr>
          <p:cNvGrpSpPr/>
          <p:nvPr/>
        </p:nvGrpSpPr>
        <p:grpSpPr>
          <a:xfrm>
            <a:off x="1" y="-34583"/>
            <a:ext cx="12192000" cy="1100339"/>
            <a:chOff x="1" y="-34583"/>
            <a:chExt cx="12192000" cy="1100339"/>
          </a:xfrm>
        </p:grpSpPr>
        <p:pic>
          <p:nvPicPr>
            <p:cNvPr id="5" name="Imagem 4">
              <a:extLst>
                <a:ext uri="{FF2B5EF4-FFF2-40B4-BE49-F238E27FC236}">
                  <a16:creationId xmlns:a16="http://schemas.microsoft.com/office/drawing/2014/main" id="{4AC8B883-7012-AA4B-5B11-8686E530BA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0768"/>
              <a:ext cx="12192000" cy="1076524"/>
            </a:xfrm>
            <a:prstGeom prst="rect">
              <a:avLst/>
            </a:prstGeom>
          </p:spPr>
        </p:pic>
        <p:pic>
          <p:nvPicPr>
            <p:cNvPr id="6" name="Imagem 5">
              <a:extLst>
                <a:ext uri="{FF2B5EF4-FFF2-40B4-BE49-F238E27FC236}">
                  <a16:creationId xmlns:a16="http://schemas.microsoft.com/office/drawing/2014/main" id="{EAF1E487-5E77-DF09-6387-40783C18E9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547" y="-34583"/>
              <a:ext cx="1374653" cy="1020614"/>
            </a:xfrm>
            <a:prstGeom prst="rect">
              <a:avLst/>
            </a:prstGeom>
          </p:spPr>
        </p:pic>
        <p:pic>
          <p:nvPicPr>
            <p:cNvPr id="7" name="Imagem 6">
              <a:extLst>
                <a:ext uri="{FF2B5EF4-FFF2-40B4-BE49-F238E27FC236}">
                  <a16:creationId xmlns:a16="http://schemas.microsoft.com/office/drawing/2014/main" id="{8EDC5A5E-340B-6759-90D2-B9403B2240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1950" y="171338"/>
              <a:ext cx="1794305" cy="838312"/>
            </a:xfrm>
            <a:prstGeom prst="rect">
              <a:avLst/>
            </a:prstGeom>
          </p:spPr>
        </p:pic>
      </p:grpSp>
      <p:sp>
        <p:nvSpPr>
          <p:cNvPr id="22" name="Espaço Reservado para Rodapé 1"/>
          <p:cNvSpPr txBox="1">
            <a:spLocks/>
          </p:cNvSpPr>
          <p:nvPr/>
        </p:nvSpPr>
        <p:spPr>
          <a:xfrm>
            <a:off x="10922396" y="6285500"/>
            <a:ext cx="1064352" cy="518277"/>
          </a:xfrm>
          <a:prstGeom prst="rect">
            <a:avLst/>
          </a:prstGeom>
        </p:spPr>
        <p:txBody>
          <a:bodyPr vert="horz" lIns="91440" tIns="45720" rIns="91440" bIns="45720" rtlCol="0" anchor="ctr"/>
          <a:lstStyle>
            <a:defPPr>
              <a:defRPr lang="pt-B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000"/>
              </a:lnSpc>
            </a:pPr>
            <a:endParaRPr lang="pt-BR" kern="600" dirty="0">
              <a:solidFill>
                <a:schemeClr val="bg1"/>
              </a:solidFill>
            </a:endParaRPr>
          </a:p>
        </p:txBody>
      </p:sp>
      <p:sp>
        <p:nvSpPr>
          <p:cNvPr id="11" name="Espaço Reservado para Conteúdo 2"/>
          <p:cNvSpPr txBox="1">
            <a:spLocks/>
          </p:cNvSpPr>
          <p:nvPr/>
        </p:nvSpPr>
        <p:spPr>
          <a:xfrm>
            <a:off x="542365" y="1194084"/>
            <a:ext cx="11344267" cy="7594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70000"/>
              </a:lnSpc>
              <a:buNone/>
            </a:pPr>
            <a:r>
              <a:rPr lang="pt-BR" sz="3200" dirty="0">
                <a:solidFill>
                  <a:srgbClr val="2B767D"/>
                </a:solidFill>
                <a:ea typeface="SimHei" panose="02010609060101010101" pitchFamily="49" charset="-122"/>
              </a:rPr>
              <a:t> CHECK LIST</a:t>
            </a:r>
          </a:p>
        </p:txBody>
      </p:sp>
      <p:sp>
        <p:nvSpPr>
          <p:cNvPr id="3" name="Retângulo 2"/>
          <p:cNvSpPr/>
          <p:nvPr/>
        </p:nvSpPr>
        <p:spPr>
          <a:xfrm>
            <a:off x="1154579" y="1681039"/>
            <a:ext cx="9473046" cy="646331"/>
          </a:xfrm>
          <a:prstGeom prst="rect">
            <a:avLst/>
          </a:prstGeom>
        </p:spPr>
        <p:txBody>
          <a:bodyPr wrap="square">
            <a:spAutoFit/>
          </a:bodyPr>
          <a:lstStyle/>
          <a:p>
            <a:r>
              <a:rPr lang="es-ES" dirty="0">
                <a:solidFill>
                  <a:schemeClr val="bg2">
                    <a:lumMod val="50000"/>
                  </a:schemeClr>
                </a:solidFill>
                <a:latin typeface="Calibri" panose="020F0502020204030204" pitchFamily="34" charset="0"/>
              </a:rPr>
              <a:t>Antes de llamar a asistencia técnica autorizada para instalar su equipo, verifique los siguientes puntos de preinstalación:</a:t>
            </a:r>
          </a:p>
        </p:txBody>
      </p:sp>
      <p:sp>
        <p:nvSpPr>
          <p:cNvPr id="2" name="Retângulo 1"/>
          <p:cNvSpPr/>
          <p:nvPr/>
        </p:nvSpPr>
        <p:spPr>
          <a:xfrm>
            <a:off x="2296886" y="2592181"/>
            <a:ext cx="6585856" cy="3693319"/>
          </a:xfrm>
          <a:prstGeom prst="rect">
            <a:avLst/>
          </a:prstGeom>
        </p:spPr>
        <p:txBody>
          <a:bodyPr wrap="square">
            <a:spAutoFit/>
          </a:bodyPr>
          <a:lstStyle/>
          <a:p>
            <a:pPr marL="285750" indent="-285750">
              <a:buClr>
                <a:srgbClr val="507C74"/>
              </a:buClr>
              <a:buFont typeface="Wingdings" panose="05000000000000000000" pitchFamily="2" charset="2"/>
              <a:buChar char="ü"/>
            </a:pPr>
            <a:r>
              <a:rPr lang="es-ES" dirty="0">
                <a:solidFill>
                  <a:schemeClr val="bg2">
                    <a:lumMod val="50000"/>
                  </a:schemeClr>
                </a:solidFill>
                <a:latin typeface="Calibri" panose="020F0502020204030204" pitchFamily="34" charset="0"/>
              </a:rPr>
              <a:t>Fue retirado equipo instalado?</a:t>
            </a:r>
          </a:p>
          <a:p>
            <a:pPr marL="285750" indent="-285750">
              <a:buClr>
                <a:srgbClr val="507C74"/>
              </a:buClr>
              <a:buFont typeface="Wingdings" panose="05000000000000000000" pitchFamily="2" charset="2"/>
              <a:buChar char="ü"/>
            </a:pPr>
            <a:r>
              <a:rPr lang="es-ES" dirty="0">
                <a:solidFill>
                  <a:schemeClr val="bg2">
                    <a:lumMod val="50000"/>
                  </a:schemeClr>
                </a:solidFill>
                <a:latin typeface="Calibri" panose="020F0502020204030204" pitchFamily="34" charset="0"/>
              </a:rPr>
              <a:t>Fue realizada perforación para fijar el equipo?</a:t>
            </a:r>
          </a:p>
          <a:p>
            <a:pPr marL="285750" indent="-285750">
              <a:buClr>
                <a:srgbClr val="507C74"/>
              </a:buClr>
              <a:buFont typeface="Wingdings" panose="05000000000000000000" pitchFamily="2" charset="2"/>
              <a:buChar char="ü"/>
            </a:pPr>
            <a:r>
              <a:rPr lang="es-ES" dirty="0">
                <a:solidFill>
                  <a:schemeClr val="bg2">
                    <a:lumMod val="50000"/>
                  </a:schemeClr>
                </a:solidFill>
                <a:latin typeface="Calibri" panose="020F0502020204030204" pitchFamily="34" charset="0"/>
              </a:rPr>
              <a:t>Fue pasado conducto según las instrucciones?</a:t>
            </a:r>
          </a:p>
          <a:p>
            <a:pPr marL="285750" indent="-285750">
              <a:buClr>
                <a:srgbClr val="507C74"/>
              </a:buClr>
              <a:buFont typeface="Wingdings" panose="05000000000000000000" pitchFamily="2" charset="2"/>
              <a:buChar char="ü"/>
            </a:pPr>
            <a:r>
              <a:rPr lang="es-ES" dirty="0">
                <a:solidFill>
                  <a:schemeClr val="bg2">
                    <a:lumMod val="50000"/>
                  </a:schemeClr>
                </a:solidFill>
                <a:latin typeface="Calibri" panose="020F0502020204030204" pitchFamily="34" charset="0"/>
              </a:rPr>
              <a:t>Fue pasado el cableado eléctrico según el diagrama eléctrico?</a:t>
            </a:r>
          </a:p>
          <a:p>
            <a:pPr marL="285750" indent="-285750">
              <a:buClr>
                <a:srgbClr val="507C74"/>
              </a:buClr>
              <a:buFont typeface="Wingdings" panose="05000000000000000000" pitchFamily="2" charset="2"/>
              <a:buChar char="ü"/>
            </a:pPr>
            <a:r>
              <a:rPr lang="es-ES" dirty="0">
                <a:solidFill>
                  <a:schemeClr val="bg2">
                    <a:lumMod val="50000"/>
                  </a:schemeClr>
                </a:solidFill>
                <a:latin typeface="Calibri" panose="020F0502020204030204" pitchFamily="34" charset="0"/>
              </a:rPr>
              <a:t>Fue instalado conducto para el cableado de señal? (si aplica)</a:t>
            </a:r>
          </a:p>
          <a:p>
            <a:pPr marL="285750" indent="-285750">
              <a:buClr>
                <a:srgbClr val="507C74"/>
              </a:buClr>
              <a:buFont typeface="Wingdings" panose="05000000000000000000" pitchFamily="2" charset="2"/>
              <a:buChar char="ü"/>
            </a:pPr>
            <a:r>
              <a:rPr lang="es-ES" dirty="0">
                <a:solidFill>
                  <a:schemeClr val="bg2">
                    <a:lumMod val="50000"/>
                  </a:schemeClr>
                </a:solidFill>
                <a:latin typeface="Calibri" panose="020F0502020204030204" pitchFamily="34" charset="0"/>
              </a:rPr>
              <a:t>Fue realizada la reserva de la sala para el día de la instalación?</a:t>
            </a:r>
          </a:p>
          <a:p>
            <a:pPr marL="285750" indent="-285750">
              <a:buClr>
                <a:srgbClr val="507C74"/>
              </a:buClr>
              <a:buFont typeface="Wingdings" panose="05000000000000000000" pitchFamily="2" charset="2"/>
              <a:buChar char="ü"/>
            </a:pPr>
            <a:r>
              <a:rPr lang="es-ES" dirty="0">
                <a:solidFill>
                  <a:schemeClr val="bg2">
                    <a:lumMod val="50000"/>
                  </a:schemeClr>
                </a:solidFill>
                <a:latin typeface="Calibri" panose="020F0502020204030204" pitchFamily="34" charset="0"/>
              </a:rPr>
              <a:t>Fue comprado el material para la instalación (barras roscadas, arandelas, tuercas, anclaje químico, etc...) (si aplica)</a:t>
            </a:r>
          </a:p>
          <a:p>
            <a:pPr marL="285750" indent="-285750">
              <a:buClr>
                <a:srgbClr val="507C74"/>
              </a:buClr>
              <a:buFont typeface="Wingdings" panose="05000000000000000000" pitchFamily="2" charset="2"/>
              <a:buChar char="ü"/>
            </a:pPr>
            <a:r>
              <a:rPr lang="es-ES" dirty="0">
                <a:solidFill>
                  <a:schemeClr val="bg2">
                    <a:lumMod val="50000"/>
                  </a:schemeClr>
                </a:solidFill>
                <a:latin typeface="Calibri" panose="020F0502020204030204" pitchFamily="34" charset="0"/>
              </a:rPr>
              <a:t>Fue colocado a disposición una persona de mantenimiento para acompañar los técnicos que instalarían el equipo?</a:t>
            </a:r>
          </a:p>
          <a:p>
            <a:pPr marL="285750" indent="-285750">
              <a:buClr>
                <a:srgbClr val="507C74"/>
              </a:buClr>
              <a:buFont typeface="Wingdings" panose="05000000000000000000" pitchFamily="2" charset="2"/>
              <a:buChar char="ü"/>
            </a:pPr>
            <a:r>
              <a:rPr lang="es-ES" dirty="0">
                <a:solidFill>
                  <a:schemeClr val="bg2">
                    <a:lumMod val="50000"/>
                  </a:schemeClr>
                </a:solidFill>
                <a:latin typeface="Calibri" panose="020F0502020204030204" pitchFamily="34" charset="0"/>
              </a:rPr>
              <a:t>Fue reservado tiempo del personal para la capacitación después de la instalación?</a:t>
            </a:r>
          </a:p>
          <a:p>
            <a:pPr marL="285750" indent="-285750">
              <a:buClr>
                <a:srgbClr val="507C74"/>
              </a:buClr>
              <a:buFont typeface="Wingdings" panose="05000000000000000000" pitchFamily="2" charset="2"/>
              <a:buChar char="ü"/>
            </a:pPr>
            <a:r>
              <a:rPr lang="es-ES" dirty="0">
                <a:solidFill>
                  <a:schemeClr val="bg2">
                    <a:lumMod val="50000"/>
                  </a:schemeClr>
                </a:solidFill>
                <a:latin typeface="Calibri" panose="020F0502020204030204" pitchFamily="34" charset="0"/>
              </a:rPr>
              <a:t>Por favor enviar foto de la preinstalación.</a:t>
            </a:r>
          </a:p>
        </p:txBody>
      </p:sp>
    </p:spTree>
    <p:extLst>
      <p:ext uri="{BB962C8B-B14F-4D97-AF65-F5344CB8AC3E}">
        <p14:creationId xmlns:p14="http://schemas.microsoft.com/office/powerpoint/2010/main" val="7567194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p:cNvGrpSpPr/>
          <p:nvPr/>
        </p:nvGrpSpPr>
        <p:grpSpPr>
          <a:xfrm>
            <a:off x="-32891" y="-18156"/>
            <a:ext cx="12224890" cy="6875807"/>
            <a:chOff x="-32891" y="-18156"/>
            <a:chExt cx="12224890" cy="6875807"/>
          </a:xfrm>
        </p:grpSpPr>
        <p:pic>
          <p:nvPicPr>
            <p:cNvPr id="11" name="Espaço Reservado para Conteúdo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91" y="-18156"/>
              <a:ext cx="12224890" cy="6875807"/>
            </a:xfrm>
            <a:prstGeom prst="rect">
              <a:avLst/>
            </a:prstGeom>
          </p:spPr>
        </p:pic>
        <p:grpSp>
          <p:nvGrpSpPr>
            <p:cNvPr id="13" name="Grupo 12"/>
            <p:cNvGrpSpPr/>
            <p:nvPr/>
          </p:nvGrpSpPr>
          <p:grpSpPr>
            <a:xfrm>
              <a:off x="302063" y="800498"/>
              <a:ext cx="2274802" cy="5354416"/>
              <a:chOff x="215120" y="1562210"/>
              <a:chExt cx="1486409" cy="3498708"/>
            </a:xfrm>
          </p:grpSpPr>
          <p:pic>
            <p:nvPicPr>
              <p:cNvPr id="14" name="Imagem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452" y="1562210"/>
                <a:ext cx="1043745" cy="731937"/>
              </a:xfrm>
              <a:prstGeom prst="rect">
                <a:avLst/>
              </a:prstGeom>
            </p:spPr>
          </p:pic>
          <p:pic>
            <p:nvPicPr>
              <p:cNvPr id="15" name="Imagem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120" y="4366458"/>
                <a:ext cx="1486409" cy="694460"/>
              </a:xfrm>
              <a:prstGeom prst="rect">
                <a:avLst/>
              </a:prstGeom>
            </p:spPr>
          </p:pic>
        </p:grpSp>
      </p:grpSp>
      <p:graphicFrame>
        <p:nvGraphicFramePr>
          <p:cNvPr id="2" name="Tabela 1">
            <a:extLst>
              <a:ext uri="{FF2B5EF4-FFF2-40B4-BE49-F238E27FC236}">
                <a16:creationId xmlns:a16="http://schemas.microsoft.com/office/drawing/2014/main" id="{CE0B64C5-2E04-1B69-2C6E-C737BFEA546E}"/>
              </a:ext>
            </a:extLst>
          </p:cNvPr>
          <p:cNvGraphicFramePr>
            <a:graphicFrameLocks noGrp="1"/>
          </p:cNvGraphicFramePr>
          <p:nvPr>
            <p:extLst>
              <p:ext uri="{D42A27DB-BD31-4B8C-83A1-F6EECF244321}">
                <p14:modId xmlns:p14="http://schemas.microsoft.com/office/powerpoint/2010/main" val="2773969329"/>
              </p:ext>
            </p:extLst>
          </p:nvPr>
        </p:nvGraphicFramePr>
        <p:xfrm>
          <a:off x="3176402" y="5459049"/>
          <a:ext cx="6661150" cy="805180"/>
        </p:xfrm>
        <a:graphic>
          <a:graphicData uri="http://schemas.openxmlformats.org/drawingml/2006/table">
            <a:tbl>
              <a:tblPr firstRow="1" firstCol="1" bandRow="1">
                <a:tableStyleId>{F5AB1C69-6EDB-4FF4-983F-18BD219EF322}</a:tableStyleId>
              </a:tblPr>
              <a:tblGrid>
                <a:gridCol w="1200150">
                  <a:extLst>
                    <a:ext uri="{9D8B030D-6E8A-4147-A177-3AD203B41FA5}">
                      <a16:colId xmlns:a16="http://schemas.microsoft.com/office/drawing/2014/main" val="1219055004"/>
                    </a:ext>
                  </a:extLst>
                </a:gridCol>
                <a:gridCol w="2492375">
                  <a:extLst>
                    <a:ext uri="{9D8B030D-6E8A-4147-A177-3AD203B41FA5}">
                      <a16:colId xmlns:a16="http://schemas.microsoft.com/office/drawing/2014/main" val="4012484923"/>
                    </a:ext>
                  </a:extLst>
                </a:gridCol>
                <a:gridCol w="1015365">
                  <a:extLst>
                    <a:ext uri="{9D8B030D-6E8A-4147-A177-3AD203B41FA5}">
                      <a16:colId xmlns:a16="http://schemas.microsoft.com/office/drawing/2014/main" val="948428857"/>
                    </a:ext>
                  </a:extLst>
                </a:gridCol>
                <a:gridCol w="829945">
                  <a:extLst>
                    <a:ext uri="{9D8B030D-6E8A-4147-A177-3AD203B41FA5}">
                      <a16:colId xmlns:a16="http://schemas.microsoft.com/office/drawing/2014/main" val="879407774"/>
                    </a:ext>
                  </a:extLst>
                </a:gridCol>
                <a:gridCol w="1123315">
                  <a:extLst>
                    <a:ext uri="{9D8B030D-6E8A-4147-A177-3AD203B41FA5}">
                      <a16:colId xmlns:a16="http://schemas.microsoft.com/office/drawing/2014/main" val="372030212"/>
                    </a:ext>
                  </a:extLst>
                </a:gridCol>
              </a:tblGrid>
              <a:tr h="201295">
                <a:tc>
                  <a:txBody>
                    <a:bodyPr/>
                    <a:lstStyle/>
                    <a:p>
                      <a:pPr>
                        <a:lnSpc>
                          <a:spcPct val="115000"/>
                        </a:lnSpc>
                        <a:tabLst>
                          <a:tab pos="2700020" algn="ctr"/>
                          <a:tab pos="5400040" algn="r"/>
                        </a:tabLst>
                      </a:pPr>
                      <a:r>
                        <a:rPr lang="pt-BR" sz="1100">
                          <a:effectLst/>
                        </a:rPr>
                        <a:t>Análise Crítica</a:t>
                      </a:r>
                      <a:endParaRPr lang="pt-BR" sz="1200">
                        <a:effectLst/>
                        <a:latin typeface="Times New Roman" panose="02020603050405020304" pitchFamily="18" charset="0"/>
                        <a:ea typeface="Times New Roman" panose="02020603050405020304" pitchFamily="18" charset="0"/>
                        <a:cs typeface="Gautami" panose="020B0502040204020203" pitchFamily="34" charset="0"/>
                      </a:endParaRPr>
                    </a:p>
                  </a:txBody>
                  <a:tcPr marL="68580" marR="68580" marT="0" marB="0" anchor="ctr"/>
                </a:tc>
                <a:tc>
                  <a:txBody>
                    <a:bodyPr/>
                    <a:lstStyle/>
                    <a:p>
                      <a:pPr>
                        <a:lnSpc>
                          <a:spcPct val="115000"/>
                        </a:lnSpc>
                        <a:tabLst>
                          <a:tab pos="2700020" algn="ctr"/>
                          <a:tab pos="5400040" algn="r"/>
                        </a:tabLst>
                      </a:pPr>
                      <a:r>
                        <a:rPr lang="pt-BR" sz="1100">
                          <a:effectLst/>
                        </a:rPr>
                        <a:t>Nome</a:t>
                      </a:r>
                      <a:endParaRPr lang="pt-BR" sz="1200">
                        <a:effectLst/>
                        <a:latin typeface="Times New Roman" panose="02020603050405020304" pitchFamily="18" charset="0"/>
                        <a:ea typeface="Times New Roman" panose="02020603050405020304" pitchFamily="18" charset="0"/>
                        <a:cs typeface="Gautami" panose="020B0502040204020203" pitchFamily="34" charset="0"/>
                      </a:endParaRPr>
                    </a:p>
                  </a:txBody>
                  <a:tcPr marL="68580" marR="68580" marT="0" marB="0" anchor="ctr"/>
                </a:tc>
                <a:tc>
                  <a:txBody>
                    <a:bodyPr/>
                    <a:lstStyle/>
                    <a:p>
                      <a:pPr algn="ctr">
                        <a:lnSpc>
                          <a:spcPct val="115000"/>
                        </a:lnSpc>
                        <a:tabLst>
                          <a:tab pos="2700020" algn="ctr"/>
                          <a:tab pos="5400040" algn="r"/>
                        </a:tabLst>
                      </a:pPr>
                      <a:r>
                        <a:rPr lang="pt-BR" sz="1100">
                          <a:effectLst/>
                        </a:rPr>
                        <a:t>Visto</a:t>
                      </a:r>
                      <a:endParaRPr lang="pt-BR" sz="1200">
                        <a:effectLst/>
                        <a:latin typeface="Times New Roman" panose="02020603050405020304" pitchFamily="18" charset="0"/>
                        <a:ea typeface="Times New Roman" panose="02020603050405020304" pitchFamily="18" charset="0"/>
                        <a:cs typeface="Gautami" panose="020B0502040204020203" pitchFamily="34" charset="0"/>
                      </a:endParaRPr>
                    </a:p>
                  </a:txBody>
                  <a:tcPr marL="68580" marR="68580" marT="0" marB="0" anchor="ctr"/>
                </a:tc>
                <a:tc>
                  <a:txBody>
                    <a:bodyPr/>
                    <a:lstStyle/>
                    <a:p>
                      <a:pPr algn="ctr">
                        <a:lnSpc>
                          <a:spcPct val="115000"/>
                        </a:lnSpc>
                        <a:tabLst>
                          <a:tab pos="2700020" algn="ctr"/>
                          <a:tab pos="5400040" algn="r"/>
                        </a:tabLst>
                      </a:pPr>
                      <a:r>
                        <a:rPr lang="pt-BR" sz="1100">
                          <a:effectLst/>
                        </a:rPr>
                        <a:t>Data</a:t>
                      </a:r>
                      <a:endParaRPr lang="pt-BR" sz="1200">
                        <a:effectLst/>
                        <a:latin typeface="Times New Roman" panose="02020603050405020304" pitchFamily="18" charset="0"/>
                        <a:ea typeface="Times New Roman" panose="02020603050405020304" pitchFamily="18" charset="0"/>
                        <a:cs typeface="Gautami" panose="020B0502040204020203" pitchFamily="34" charset="0"/>
                      </a:endParaRPr>
                    </a:p>
                  </a:txBody>
                  <a:tcPr marL="68580" marR="68580" marT="0" marB="0" anchor="ctr"/>
                </a:tc>
                <a:tc>
                  <a:txBody>
                    <a:bodyPr/>
                    <a:lstStyle/>
                    <a:p>
                      <a:pPr algn="ctr">
                        <a:lnSpc>
                          <a:spcPct val="115000"/>
                        </a:lnSpc>
                        <a:tabLst>
                          <a:tab pos="2700020" algn="ctr"/>
                          <a:tab pos="5400040" algn="r"/>
                        </a:tabLst>
                      </a:pPr>
                      <a:r>
                        <a:rPr lang="pt-BR" sz="1100">
                          <a:effectLst/>
                        </a:rPr>
                        <a:t>Vigência</a:t>
                      </a:r>
                      <a:endParaRPr lang="pt-BR" sz="1200">
                        <a:effectLst/>
                        <a:latin typeface="Times New Roman" panose="02020603050405020304" pitchFamily="18" charset="0"/>
                        <a:ea typeface="Times New Roman" panose="02020603050405020304" pitchFamily="18" charset="0"/>
                        <a:cs typeface="Gautami" panose="020B0502040204020203" pitchFamily="34" charset="0"/>
                      </a:endParaRPr>
                    </a:p>
                  </a:txBody>
                  <a:tcPr marL="68580" marR="68580" marT="0" marB="0" anchor="ctr"/>
                </a:tc>
                <a:extLst>
                  <a:ext uri="{0D108BD9-81ED-4DB2-BD59-A6C34878D82A}">
                    <a16:rowId xmlns:a16="http://schemas.microsoft.com/office/drawing/2014/main" val="4074281739"/>
                  </a:ext>
                </a:extLst>
              </a:tr>
              <a:tr h="201295">
                <a:tc>
                  <a:txBody>
                    <a:bodyPr/>
                    <a:lstStyle/>
                    <a:p>
                      <a:pPr>
                        <a:lnSpc>
                          <a:spcPct val="115000"/>
                        </a:lnSpc>
                        <a:tabLst>
                          <a:tab pos="2700020" algn="ctr"/>
                          <a:tab pos="5400040" algn="r"/>
                        </a:tabLst>
                      </a:pPr>
                      <a:r>
                        <a:rPr lang="x-none" sz="1100">
                          <a:effectLst/>
                        </a:rPr>
                        <a:t>Elaborado por:</a:t>
                      </a:r>
                      <a:endParaRPr lang="pt-BR" sz="1200">
                        <a:effectLst/>
                        <a:latin typeface="Times New Roman" panose="02020603050405020304" pitchFamily="18" charset="0"/>
                        <a:ea typeface="Times New Roman" panose="02020603050405020304" pitchFamily="18" charset="0"/>
                        <a:cs typeface="Gautami" panose="020B0502040204020203" pitchFamily="34" charset="0"/>
                      </a:endParaRPr>
                    </a:p>
                  </a:txBody>
                  <a:tcPr marL="68580" marR="68580" marT="0" marB="0" anchor="ctr"/>
                </a:tc>
                <a:tc>
                  <a:txBody>
                    <a:bodyPr/>
                    <a:lstStyle/>
                    <a:p>
                      <a:pPr>
                        <a:lnSpc>
                          <a:spcPct val="115000"/>
                        </a:lnSpc>
                        <a:tabLst>
                          <a:tab pos="2700020" algn="ctr"/>
                          <a:tab pos="5400040" algn="r"/>
                        </a:tabLst>
                      </a:pPr>
                      <a:r>
                        <a:rPr lang="pt-BR" sz="1100" dirty="0">
                          <a:effectLst/>
                        </a:rPr>
                        <a:t>Audrey Teixeira</a:t>
                      </a:r>
                      <a:endParaRPr lang="pt-BR" sz="1200" dirty="0">
                        <a:effectLst/>
                        <a:latin typeface="Times New Roman" panose="02020603050405020304" pitchFamily="18" charset="0"/>
                        <a:ea typeface="Times New Roman" panose="02020603050405020304" pitchFamily="18" charset="0"/>
                        <a:cs typeface="Gautami" panose="020B0502040204020203" pitchFamily="34" charset="0"/>
                      </a:endParaRPr>
                    </a:p>
                  </a:txBody>
                  <a:tcPr marL="68580" marR="68580" marT="0" marB="0" anchor="ctr"/>
                </a:tc>
                <a:tc>
                  <a:txBody>
                    <a:bodyPr/>
                    <a:lstStyle/>
                    <a:p>
                      <a:pPr>
                        <a:lnSpc>
                          <a:spcPct val="115000"/>
                        </a:lnSpc>
                        <a:tabLst>
                          <a:tab pos="2700020" algn="ctr"/>
                          <a:tab pos="5400040" algn="r"/>
                        </a:tabLst>
                      </a:pPr>
                      <a:r>
                        <a:rPr lang="pt-BR" sz="1100">
                          <a:effectLst/>
                        </a:rPr>
                        <a:t> </a:t>
                      </a:r>
                      <a:endParaRPr lang="pt-BR" sz="1200">
                        <a:effectLst/>
                        <a:latin typeface="Times New Roman" panose="02020603050405020304" pitchFamily="18" charset="0"/>
                        <a:ea typeface="Times New Roman" panose="02020603050405020304" pitchFamily="18" charset="0"/>
                        <a:cs typeface="Gautami" panose="020B0502040204020203" pitchFamily="34" charset="0"/>
                      </a:endParaRPr>
                    </a:p>
                  </a:txBody>
                  <a:tcPr marL="68580" marR="68580" marT="0" marB="0" anchor="ctr"/>
                </a:tc>
                <a:tc>
                  <a:txBody>
                    <a:bodyPr/>
                    <a:lstStyle/>
                    <a:p>
                      <a:pPr algn="ctr">
                        <a:lnSpc>
                          <a:spcPct val="115000"/>
                        </a:lnSpc>
                        <a:tabLst>
                          <a:tab pos="2700020" algn="ctr"/>
                          <a:tab pos="5400040" algn="r"/>
                        </a:tabLst>
                      </a:pPr>
                      <a:r>
                        <a:rPr lang="pt-BR" sz="1100" dirty="0">
                          <a:effectLst/>
                        </a:rPr>
                        <a:t>22/01/24</a:t>
                      </a:r>
                      <a:endParaRPr lang="pt-BR" sz="1200" dirty="0">
                        <a:effectLst/>
                        <a:latin typeface="Times New Roman" panose="02020603050405020304" pitchFamily="18" charset="0"/>
                        <a:ea typeface="Times New Roman" panose="02020603050405020304" pitchFamily="18" charset="0"/>
                        <a:cs typeface="Gautami" panose="020B0502040204020203" pitchFamily="34" charset="0"/>
                      </a:endParaRPr>
                    </a:p>
                  </a:txBody>
                  <a:tcPr marL="68580" marR="68580" marT="0" marB="0" anchor="ctr"/>
                </a:tc>
                <a:tc rowSpan="3">
                  <a:txBody>
                    <a:bodyPr/>
                    <a:lstStyle/>
                    <a:p>
                      <a:pPr marL="0" marR="0" lvl="0" indent="0" algn="ctr" defTabSz="914400" rtl="0" eaLnBrk="1" fontAlgn="auto" latinLnBrk="0" hangingPunct="1">
                        <a:lnSpc>
                          <a:spcPct val="115000"/>
                        </a:lnSpc>
                        <a:spcBef>
                          <a:spcPts val="0"/>
                        </a:spcBef>
                        <a:spcAft>
                          <a:spcPts val="0"/>
                        </a:spcAft>
                        <a:buClrTx/>
                        <a:buSzTx/>
                        <a:buFontTx/>
                        <a:buNone/>
                        <a:tabLst>
                          <a:tab pos="2700020" algn="ctr"/>
                          <a:tab pos="5400040" algn="r"/>
                        </a:tabLst>
                        <a:defRPr/>
                      </a:pPr>
                      <a:r>
                        <a:rPr kumimoji="0" lang="pt-BR" sz="1100" b="0" u="none" strike="noStrike" kern="1200" cap="none" spc="0" normalizeH="0" baseline="0" noProof="0" dirty="0">
                          <a:ln>
                            <a:noFill/>
                          </a:ln>
                          <a:solidFill>
                            <a:prstClr val="black"/>
                          </a:solidFill>
                          <a:effectLst/>
                          <a:uLnTx/>
                          <a:uFillTx/>
                        </a:rPr>
                        <a:t>22/01/24</a:t>
                      </a:r>
                      <a:endParaRPr kumimoji="0" lang="pt-BR"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Gautami" panose="020B0502040204020203" pitchFamily="34" charset="0"/>
                      </a:endParaRPr>
                    </a:p>
                  </a:txBody>
                  <a:tcPr marL="68580" marR="68580" marT="0" marB="0" anchor="ctr"/>
                </a:tc>
                <a:extLst>
                  <a:ext uri="{0D108BD9-81ED-4DB2-BD59-A6C34878D82A}">
                    <a16:rowId xmlns:a16="http://schemas.microsoft.com/office/drawing/2014/main" val="1133790708"/>
                  </a:ext>
                </a:extLst>
              </a:tr>
              <a:tr h="201295">
                <a:tc>
                  <a:txBody>
                    <a:bodyPr/>
                    <a:lstStyle/>
                    <a:p>
                      <a:pPr>
                        <a:lnSpc>
                          <a:spcPct val="115000"/>
                        </a:lnSpc>
                        <a:tabLst>
                          <a:tab pos="2700020" algn="ctr"/>
                          <a:tab pos="5400040" algn="r"/>
                        </a:tabLst>
                      </a:pPr>
                      <a:r>
                        <a:rPr lang="pt-BR" sz="1100">
                          <a:effectLst/>
                        </a:rPr>
                        <a:t>Revisado</a:t>
                      </a:r>
                      <a:r>
                        <a:rPr lang="x-none" sz="1100">
                          <a:effectLst/>
                        </a:rPr>
                        <a:t> por:</a:t>
                      </a:r>
                      <a:endParaRPr lang="pt-BR" sz="1200">
                        <a:effectLst/>
                        <a:latin typeface="Times New Roman" panose="02020603050405020304" pitchFamily="18" charset="0"/>
                        <a:ea typeface="Times New Roman" panose="02020603050405020304" pitchFamily="18" charset="0"/>
                        <a:cs typeface="Gautami" panose="020B0502040204020203" pitchFamily="34" charset="0"/>
                      </a:endParaRPr>
                    </a:p>
                  </a:txBody>
                  <a:tcPr marL="68580" marR="68580" marT="0" marB="0" anchor="ctr"/>
                </a:tc>
                <a:tc>
                  <a:txBody>
                    <a:bodyPr/>
                    <a:lstStyle/>
                    <a:p>
                      <a:pPr>
                        <a:lnSpc>
                          <a:spcPct val="115000"/>
                        </a:lnSpc>
                        <a:tabLst>
                          <a:tab pos="2700020" algn="ctr"/>
                          <a:tab pos="5400040" algn="r"/>
                        </a:tabLst>
                      </a:pPr>
                      <a:r>
                        <a:rPr lang="pt-BR" sz="1100" dirty="0">
                          <a:effectLst/>
                        </a:rPr>
                        <a:t>Péricles Damin</a:t>
                      </a:r>
                      <a:endParaRPr lang="pt-BR" sz="1200" dirty="0">
                        <a:effectLst/>
                        <a:latin typeface="Times New Roman" panose="02020603050405020304" pitchFamily="18" charset="0"/>
                        <a:ea typeface="Times New Roman" panose="02020603050405020304" pitchFamily="18" charset="0"/>
                        <a:cs typeface="Gautami" panose="020B0502040204020203" pitchFamily="34" charset="0"/>
                      </a:endParaRPr>
                    </a:p>
                  </a:txBody>
                  <a:tcPr marL="68580" marR="68580" marT="0" marB="0" anchor="ctr"/>
                </a:tc>
                <a:tc>
                  <a:txBody>
                    <a:bodyPr/>
                    <a:lstStyle/>
                    <a:p>
                      <a:pPr>
                        <a:lnSpc>
                          <a:spcPct val="115000"/>
                        </a:lnSpc>
                        <a:tabLst>
                          <a:tab pos="2700020" algn="ctr"/>
                          <a:tab pos="5400040" algn="r"/>
                        </a:tabLst>
                      </a:pPr>
                      <a:r>
                        <a:rPr lang="pt-BR" sz="1100">
                          <a:effectLst/>
                        </a:rPr>
                        <a:t> </a:t>
                      </a:r>
                      <a:endParaRPr lang="pt-BR" sz="1200">
                        <a:effectLst/>
                        <a:latin typeface="Times New Roman" panose="02020603050405020304" pitchFamily="18" charset="0"/>
                        <a:ea typeface="Times New Roman" panose="02020603050405020304" pitchFamily="18" charset="0"/>
                        <a:cs typeface="Gautami" panose="020B0502040204020203" pitchFamily="34" charset="0"/>
                      </a:endParaRPr>
                    </a:p>
                  </a:txBody>
                  <a:tcPr marL="68580" marR="68580" marT="0" marB="0" anchor="ctr"/>
                </a:tc>
                <a:tc>
                  <a:txBody>
                    <a:bodyPr/>
                    <a:lstStyle/>
                    <a:p>
                      <a:pPr algn="ctr">
                        <a:lnSpc>
                          <a:spcPct val="115000"/>
                        </a:lnSpc>
                        <a:tabLst>
                          <a:tab pos="2700020" algn="ctr"/>
                          <a:tab pos="5400040" algn="r"/>
                        </a:tabLst>
                      </a:pPr>
                      <a:r>
                        <a:rPr lang="pt-BR" sz="1100" dirty="0">
                          <a:effectLst/>
                        </a:rPr>
                        <a:t>22/01/24</a:t>
                      </a:r>
                      <a:endParaRPr lang="pt-BR" sz="1200" dirty="0">
                        <a:effectLst/>
                        <a:latin typeface="Times New Roman" panose="02020603050405020304" pitchFamily="18" charset="0"/>
                        <a:ea typeface="Times New Roman" panose="02020603050405020304" pitchFamily="18" charset="0"/>
                        <a:cs typeface="Gautami" panose="020B0502040204020203" pitchFamily="34" charset="0"/>
                      </a:endParaRPr>
                    </a:p>
                  </a:txBody>
                  <a:tcPr marL="68580" marR="68580" marT="0" marB="0" anchor="ctr"/>
                </a:tc>
                <a:tc vMerge="1">
                  <a:txBody>
                    <a:bodyPr/>
                    <a:lstStyle/>
                    <a:p>
                      <a:endParaRPr lang="pt-BR"/>
                    </a:p>
                  </a:txBody>
                  <a:tcPr/>
                </a:tc>
                <a:extLst>
                  <a:ext uri="{0D108BD9-81ED-4DB2-BD59-A6C34878D82A}">
                    <a16:rowId xmlns:a16="http://schemas.microsoft.com/office/drawing/2014/main" val="40037310"/>
                  </a:ext>
                </a:extLst>
              </a:tr>
              <a:tr h="201295">
                <a:tc>
                  <a:txBody>
                    <a:bodyPr/>
                    <a:lstStyle/>
                    <a:p>
                      <a:pPr>
                        <a:lnSpc>
                          <a:spcPct val="115000"/>
                        </a:lnSpc>
                        <a:tabLst>
                          <a:tab pos="2700020" algn="ctr"/>
                          <a:tab pos="5400040" algn="r"/>
                        </a:tabLst>
                      </a:pPr>
                      <a:r>
                        <a:rPr lang="pt-BR" sz="1100">
                          <a:effectLst/>
                        </a:rPr>
                        <a:t>Aprovado </a:t>
                      </a:r>
                      <a:r>
                        <a:rPr lang="x-none" sz="1100">
                          <a:effectLst/>
                        </a:rPr>
                        <a:t>por:</a:t>
                      </a:r>
                      <a:endParaRPr lang="pt-BR" sz="1200">
                        <a:effectLst/>
                        <a:latin typeface="Times New Roman" panose="02020603050405020304" pitchFamily="18" charset="0"/>
                        <a:ea typeface="Times New Roman" panose="02020603050405020304" pitchFamily="18" charset="0"/>
                        <a:cs typeface="Gautami" panose="020B0502040204020203" pitchFamily="34" charset="0"/>
                      </a:endParaRPr>
                    </a:p>
                  </a:txBody>
                  <a:tcPr marL="68580" marR="68580" marT="0" marB="0" anchor="ctr"/>
                </a:tc>
                <a:tc>
                  <a:txBody>
                    <a:bodyPr/>
                    <a:lstStyle/>
                    <a:p>
                      <a:pPr>
                        <a:lnSpc>
                          <a:spcPct val="115000"/>
                        </a:lnSpc>
                        <a:tabLst>
                          <a:tab pos="2700020" algn="ctr"/>
                          <a:tab pos="5400040" algn="r"/>
                        </a:tabLst>
                      </a:pPr>
                      <a:r>
                        <a:rPr lang="pt-BR" sz="1100">
                          <a:effectLst/>
                        </a:rPr>
                        <a:t>Gisele Fontoura </a:t>
                      </a:r>
                      <a:endParaRPr lang="pt-BR" sz="1200">
                        <a:effectLst/>
                        <a:latin typeface="Times New Roman" panose="02020603050405020304" pitchFamily="18" charset="0"/>
                        <a:ea typeface="Times New Roman" panose="02020603050405020304" pitchFamily="18" charset="0"/>
                        <a:cs typeface="Gautami" panose="020B0502040204020203" pitchFamily="34" charset="0"/>
                      </a:endParaRPr>
                    </a:p>
                  </a:txBody>
                  <a:tcPr marL="68580" marR="68580" marT="0" marB="0" anchor="ctr"/>
                </a:tc>
                <a:tc>
                  <a:txBody>
                    <a:bodyPr/>
                    <a:lstStyle/>
                    <a:p>
                      <a:pPr>
                        <a:lnSpc>
                          <a:spcPct val="115000"/>
                        </a:lnSpc>
                        <a:tabLst>
                          <a:tab pos="2700020" algn="ctr"/>
                          <a:tab pos="5400040" algn="r"/>
                        </a:tabLst>
                      </a:pPr>
                      <a:r>
                        <a:rPr lang="pt-BR" sz="1100">
                          <a:effectLst/>
                        </a:rPr>
                        <a:t> </a:t>
                      </a:r>
                      <a:endParaRPr lang="pt-BR" sz="1200">
                        <a:effectLst/>
                        <a:latin typeface="Times New Roman" panose="02020603050405020304" pitchFamily="18" charset="0"/>
                        <a:ea typeface="Times New Roman" panose="02020603050405020304" pitchFamily="18" charset="0"/>
                        <a:cs typeface="Gautami" panose="020B0502040204020203" pitchFamily="34" charset="0"/>
                      </a:endParaRPr>
                    </a:p>
                  </a:txBody>
                  <a:tcPr marL="68580" marR="68580" marT="0" marB="0" anchor="ctr"/>
                </a:tc>
                <a:tc>
                  <a:txBody>
                    <a:bodyPr/>
                    <a:lstStyle/>
                    <a:p>
                      <a:pPr marL="0" marR="0" lvl="0" indent="0" algn="ctr" defTabSz="914400" rtl="0" eaLnBrk="1" fontAlgn="auto" latinLnBrk="0" hangingPunct="1">
                        <a:lnSpc>
                          <a:spcPct val="115000"/>
                        </a:lnSpc>
                        <a:spcBef>
                          <a:spcPts val="0"/>
                        </a:spcBef>
                        <a:spcAft>
                          <a:spcPts val="0"/>
                        </a:spcAft>
                        <a:buClrTx/>
                        <a:buSzTx/>
                        <a:buFontTx/>
                        <a:buNone/>
                        <a:tabLst>
                          <a:tab pos="2700020" algn="ctr"/>
                          <a:tab pos="5400040" algn="r"/>
                        </a:tabLst>
                        <a:defRPr/>
                      </a:pPr>
                      <a:r>
                        <a:rPr kumimoji="0" lang="pt-BR" sz="1100" b="0" u="none" strike="noStrike" kern="1200" cap="none" spc="0" normalizeH="0" baseline="0" noProof="0" dirty="0">
                          <a:ln>
                            <a:noFill/>
                          </a:ln>
                          <a:solidFill>
                            <a:prstClr val="black"/>
                          </a:solidFill>
                          <a:effectLst/>
                          <a:uLnTx/>
                          <a:uFillTx/>
                        </a:rPr>
                        <a:t>22/01/24</a:t>
                      </a:r>
                      <a:endParaRPr kumimoji="0" lang="pt-BR"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Gautami" panose="020B0502040204020203" pitchFamily="34" charset="0"/>
                      </a:endParaRPr>
                    </a:p>
                  </a:txBody>
                  <a:tcPr marL="68580" marR="68580" marT="0" marB="0" anchor="ctr"/>
                </a:tc>
                <a:tc vMerge="1">
                  <a:txBody>
                    <a:bodyPr/>
                    <a:lstStyle/>
                    <a:p>
                      <a:endParaRPr lang="pt-BR"/>
                    </a:p>
                  </a:txBody>
                  <a:tcPr/>
                </a:tc>
                <a:extLst>
                  <a:ext uri="{0D108BD9-81ED-4DB2-BD59-A6C34878D82A}">
                    <a16:rowId xmlns:a16="http://schemas.microsoft.com/office/drawing/2014/main" val="4042564766"/>
                  </a:ext>
                </a:extLst>
              </a:tr>
            </a:tbl>
          </a:graphicData>
        </a:graphic>
      </p:graphicFrame>
      <p:sp>
        <p:nvSpPr>
          <p:cNvPr id="3" name="Retângulo 2">
            <a:extLst>
              <a:ext uri="{FF2B5EF4-FFF2-40B4-BE49-F238E27FC236}">
                <a16:creationId xmlns:a16="http://schemas.microsoft.com/office/drawing/2014/main" id="{A37B18F3-9366-E5CF-A2C5-3C8DF25C4CF8}"/>
              </a:ext>
            </a:extLst>
          </p:cNvPr>
          <p:cNvSpPr/>
          <p:nvPr/>
        </p:nvSpPr>
        <p:spPr>
          <a:xfrm>
            <a:off x="2321555" y="2475900"/>
            <a:ext cx="7515997" cy="1887696"/>
          </a:xfrm>
          <a:prstGeom prst="rect">
            <a:avLst/>
          </a:prstGeom>
          <a:effectLst>
            <a:outerShdw blurRad="50800" dist="38100" dir="2700000" algn="tl" rotWithShape="0">
              <a:prstClr val="black">
                <a:alpha val="40000"/>
              </a:prstClr>
            </a:outerShdw>
          </a:effectLst>
        </p:spPr>
        <p:txBody>
          <a:bodyPr wrap="square">
            <a:spAutoFit/>
          </a:bodyPr>
          <a:lstStyle/>
          <a:p>
            <a:pPr algn="ctr">
              <a:lnSpc>
                <a:spcPts val="7000"/>
              </a:lnSpc>
            </a:pPr>
            <a:r>
              <a:rPr lang="pt-BR" sz="6600" dirty="0">
                <a:solidFill>
                  <a:schemeClr val="bg1"/>
                </a:solidFill>
              </a:rPr>
              <a:t>FINAL DE ESTE CAPITULO</a:t>
            </a:r>
          </a:p>
        </p:txBody>
      </p:sp>
    </p:spTree>
    <p:extLst>
      <p:ext uri="{BB962C8B-B14F-4D97-AF65-F5344CB8AC3E}">
        <p14:creationId xmlns:p14="http://schemas.microsoft.com/office/powerpoint/2010/main" val="308955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p:cNvGrpSpPr/>
          <p:nvPr/>
        </p:nvGrpSpPr>
        <p:grpSpPr>
          <a:xfrm>
            <a:off x="-32891" y="-18156"/>
            <a:ext cx="12224890" cy="6875807"/>
            <a:chOff x="-32891" y="-18156"/>
            <a:chExt cx="12224890" cy="6875807"/>
          </a:xfrm>
        </p:grpSpPr>
        <p:pic>
          <p:nvPicPr>
            <p:cNvPr id="11" name="Espaço Reservado para Conteúdo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91" y="-18156"/>
              <a:ext cx="12224890" cy="6875807"/>
            </a:xfrm>
            <a:prstGeom prst="rect">
              <a:avLst/>
            </a:prstGeom>
          </p:spPr>
        </p:pic>
        <p:grpSp>
          <p:nvGrpSpPr>
            <p:cNvPr id="13" name="Grupo 12"/>
            <p:cNvGrpSpPr/>
            <p:nvPr/>
          </p:nvGrpSpPr>
          <p:grpSpPr>
            <a:xfrm>
              <a:off x="302063" y="800498"/>
              <a:ext cx="2274802" cy="5354416"/>
              <a:chOff x="215120" y="1562210"/>
              <a:chExt cx="1486409" cy="3498708"/>
            </a:xfrm>
          </p:grpSpPr>
          <p:pic>
            <p:nvPicPr>
              <p:cNvPr id="14" name="Imagem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452" y="1562210"/>
                <a:ext cx="1043745" cy="731937"/>
              </a:xfrm>
              <a:prstGeom prst="rect">
                <a:avLst/>
              </a:prstGeom>
            </p:spPr>
          </p:pic>
          <p:pic>
            <p:nvPicPr>
              <p:cNvPr id="15" name="Imagem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120" y="4366458"/>
                <a:ext cx="1486409" cy="694460"/>
              </a:xfrm>
              <a:prstGeom prst="rect">
                <a:avLst/>
              </a:prstGeom>
            </p:spPr>
          </p:pic>
        </p:grpSp>
      </p:grpSp>
      <p:sp>
        <p:nvSpPr>
          <p:cNvPr id="7" name="Retângulo 6"/>
          <p:cNvSpPr/>
          <p:nvPr/>
        </p:nvSpPr>
        <p:spPr>
          <a:xfrm>
            <a:off x="2321555" y="2924740"/>
            <a:ext cx="8251195" cy="1887696"/>
          </a:xfrm>
          <a:prstGeom prst="rect">
            <a:avLst/>
          </a:prstGeom>
          <a:effectLst>
            <a:outerShdw blurRad="50800" dist="38100" dir="2700000" algn="tl" rotWithShape="0">
              <a:prstClr val="black">
                <a:alpha val="40000"/>
              </a:prstClr>
            </a:outerShdw>
          </a:effectLst>
        </p:spPr>
        <p:txBody>
          <a:bodyPr wrap="square">
            <a:spAutoFit/>
          </a:bodyPr>
          <a:lstStyle/>
          <a:p>
            <a:pPr algn="ctr">
              <a:lnSpc>
                <a:spcPts val="7000"/>
              </a:lnSpc>
            </a:pPr>
            <a:r>
              <a:rPr lang="pt-BR" sz="6600" dirty="0">
                <a:solidFill>
                  <a:schemeClr val="bg1"/>
                </a:solidFill>
              </a:rPr>
              <a:t>LÁMPARA QUIRÚRGICA DE PARED</a:t>
            </a:r>
          </a:p>
        </p:txBody>
      </p:sp>
    </p:spTree>
    <p:extLst>
      <p:ext uri="{BB962C8B-B14F-4D97-AF65-F5344CB8AC3E}">
        <p14:creationId xmlns:p14="http://schemas.microsoft.com/office/powerpoint/2010/main" val="3465983634"/>
      </p:ext>
    </p:extLst>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23024</TotalTime>
  <Words>3296</Words>
  <Application>Microsoft Office PowerPoint</Application>
  <PresentationFormat>Widescreen</PresentationFormat>
  <Paragraphs>410</Paragraphs>
  <Slides>83</Slides>
  <Notes>5</Notes>
  <HiddenSlides>0</HiddenSlides>
  <MMClips>0</MMClips>
  <ScaleCrop>false</ScaleCrop>
  <HeadingPairs>
    <vt:vector size="8" baseType="variant">
      <vt:variant>
        <vt:lpstr>Fontes usadas</vt:lpstr>
      </vt:variant>
      <vt:variant>
        <vt:i4>8</vt:i4>
      </vt:variant>
      <vt:variant>
        <vt:lpstr>Tema</vt:lpstr>
      </vt:variant>
      <vt:variant>
        <vt:i4>1</vt:i4>
      </vt:variant>
      <vt:variant>
        <vt:lpstr>Servidores OLE inseridos</vt:lpstr>
      </vt:variant>
      <vt:variant>
        <vt:i4>3</vt:i4>
      </vt:variant>
      <vt:variant>
        <vt:lpstr>Títulos de slides</vt:lpstr>
      </vt:variant>
      <vt:variant>
        <vt:i4>83</vt:i4>
      </vt:variant>
    </vt:vector>
  </HeadingPairs>
  <TitlesOfParts>
    <vt:vector size="95" baseType="lpstr">
      <vt:lpstr>Arial</vt:lpstr>
      <vt:lpstr>Arial Narrow</vt:lpstr>
      <vt:lpstr>Calibri</vt:lpstr>
      <vt:lpstr>Calibri Light</vt:lpstr>
      <vt:lpstr>Courier New</vt:lpstr>
      <vt:lpstr>Times New Roman</vt:lpstr>
      <vt:lpstr>Trebuchet MS</vt:lpstr>
      <vt:lpstr>Wingdings</vt:lpstr>
      <vt:lpstr>Tema do Office</vt:lpstr>
      <vt:lpstr>Document</vt:lpstr>
      <vt:lpstr>Worksheet</vt:lpstr>
      <vt:lpstr>Planilha do Microsoft Excel</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Edilson Daniel Vera - Salk Medical</dc:creator>
  <cp:lastModifiedBy>Audrey Teixeira - Manager Grupo</cp:lastModifiedBy>
  <cp:revision>256</cp:revision>
  <cp:lastPrinted>2023-11-07T13:34:03Z</cp:lastPrinted>
  <dcterms:created xsi:type="dcterms:W3CDTF">2021-07-06T18:33:06Z</dcterms:created>
  <dcterms:modified xsi:type="dcterms:W3CDTF">2024-01-25T13:38:28Z</dcterms:modified>
</cp:coreProperties>
</file>