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9"/>
  </p:notesMasterIdLst>
  <p:sldIdLst>
    <p:sldId id="258" r:id="rId2"/>
    <p:sldId id="622" r:id="rId3"/>
    <p:sldId id="623" r:id="rId4"/>
    <p:sldId id="454" r:id="rId5"/>
    <p:sldId id="455" r:id="rId6"/>
    <p:sldId id="600" r:id="rId7"/>
    <p:sldId id="457" r:id="rId8"/>
    <p:sldId id="601" r:id="rId9"/>
    <p:sldId id="602" r:id="rId10"/>
    <p:sldId id="603" r:id="rId11"/>
    <p:sldId id="604" r:id="rId12"/>
    <p:sldId id="456" r:id="rId13"/>
    <p:sldId id="459" r:id="rId14"/>
    <p:sldId id="460" r:id="rId15"/>
    <p:sldId id="605" r:id="rId16"/>
    <p:sldId id="458" r:id="rId17"/>
    <p:sldId id="461" r:id="rId18"/>
    <p:sldId id="607" r:id="rId19"/>
    <p:sldId id="608" r:id="rId20"/>
    <p:sldId id="609" r:id="rId21"/>
    <p:sldId id="610" r:id="rId22"/>
    <p:sldId id="611" r:id="rId23"/>
    <p:sldId id="629" r:id="rId24"/>
    <p:sldId id="628" r:id="rId25"/>
    <p:sldId id="612" r:id="rId26"/>
    <p:sldId id="616" r:id="rId27"/>
    <p:sldId id="617" r:id="rId28"/>
    <p:sldId id="618" r:id="rId29"/>
    <p:sldId id="619" r:id="rId30"/>
    <p:sldId id="620" r:id="rId31"/>
    <p:sldId id="621" r:id="rId32"/>
    <p:sldId id="626" r:id="rId33"/>
    <p:sldId id="627" r:id="rId34"/>
    <p:sldId id="624" r:id="rId35"/>
    <p:sldId id="625" r:id="rId36"/>
    <p:sldId id="522" r:id="rId37"/>
    <p:sldId id="463" r:id="rId38"/>
  </p:sldIdLst>
  <p:sldSz cx="12192000" cy="6858000"/>
  <p:notesSz cx="6735763" cy="98663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DEFFF8-24FB-C5A1-7733-93B07D7BC9D7}" name="Adriana Maria Cardenas Gomez - Manager Grupo" initials="AMCGMG" userId="S-1-5-21-2344062829-338093326-3551672007-11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578"/>
    <a:srgbClr val="E6E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F6B9A-7022-44A4-A28E-9FD6A4C9246F}" type="datetimeFigureOut">
              <a:rPr lang="pt-BR" smtClean="0"/>
              <a:t>25/01/2024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B8092-2EDE-41C8-A456-DB56444FB0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17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8D3B9-6AF1-46E9-A913-9257EE1D8EB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73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8D3B9-6AF1-46E9-A913-9257EE1D8EBE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2679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8D3B9-6AF1-46E9-A913-9257EE1D8EBE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792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6390-126C-4761-B0F0-CDB38C2D10D6}" type="datetimeFigureOut">
              <a:rPr lang="pt-BR" smtClean="0"/>
              <a:t>25/01/2024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37EE-B314-4173-A9AC-674881075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15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6390-126C-4761-B0F0-CDB38C2D10D6}" type="datetimeFigureOut">
              <a:rPr lang="pt-BR" smtClean="0"/>
              <a:t>25/01/2024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37EE-B314-4173-A9AC-674881075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992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6390-126C-4761-B0F0-CDB38C2D10D6}" type="datetimeFigureOut">
              <a:rPr lang="pt-BR" smtClean="0"/>
              <a:t>25/01/2024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37EE-B314-4173-A9AC-674881075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93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6390-126C-4761-B0F0-CDB38C2D10D6}" type="datetimeFigureOut">
              <a:rPr lang="pt-BR" smtClean="0"/>
              <a:t>25/01/2024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37EE-B314-4173-A9AC-674881075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30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6390-126C-4761-B0F0-CDB38C2D10D6}" type="datetimeFigureOut">
              <a:rPr lang="pt-BR" smtClean="0"/>
              <a:t>25/01/2024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37EE-B314-4173-A9AC-674881075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63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6390-126C-4761-B0F0-CDB38C2D10D6}" type="datetimeFigureOut">
              <a:rPr lang="pt-BR" smtClean="0"/>
              <a:t>25/01/2024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37EE-B314-4173-A9AC-674881075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03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6390-126C-4761-B0F0-CDB38C2D10D6}" type="datetimeFigureOut">
              <a:rPr lang="pt-BR" smtClean="0"/>
              <a:t>25/01/2024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37EE-B314-4173-A9AC-674881075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62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6390-126C-4761-B0F0-CDB38C2D10D6}" type="datetimeFigureOut">
              <a:rPr lang="pt-BR" smtClean="0"/>
              <a:t>25/01/2024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37EE-B314-4173-A9AC-674881075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95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6390-126C-4761-B0F0-CDB38C2D10D6}" type="datetimeFigureOut">
              <a:rPr lang="pt-BR" smtClean="0"/>
              <a:t>25/01/2024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37EE-B314-4173-A9AC-674881075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86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6390-126C-4761-B0F0-CDB38C2D10D6}" type="datetimeFigureOut">
              <a:rPr lang="pt-BR" smtClean="0"/>
              <a:t>25/01/2024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37EE-B314-4173-A9AC-674881075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20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6390-126C-4761-B0F0-CDB38C2D10D6}" type="datetimeFigureOut">
              <a:rPr lang="pt-BR" smtClean="0"/>
              <a:t>25/01/2024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37EE-B314-4173-A9AC-674881075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2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F6390-126C-4761-B0F0-CDB38C2D10D6}" type="datetimeFigureOut">
              <a:rPr lang="pt-BR" smtClean="0"/>
              <a:t>25/01/2024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437EE-B314-4173-A9AC-674881075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28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.docx"/><Relationship Id="rId3" Type="http://schemas.openxmlformats.org/officeDocument/2006/relationships/image" Target="../media/image25.jpg"/><Relationship Id="rId7" Type="http://schemas.openxmlformats.org/officeDocument/2006/relationships/image" Target="../media/image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6.jpg"/><Relationship Id="rId9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.docx"/><Relationship Id="rId3" Type="http://schemas.openxmlformats.org/officeDocument/2006/relationships/image" Target="../media/image7.png"/><Relationship Id="rId7" Type="http://schemas.openxmlformats.org/officeDocument/2006/relationships/image" Target="../media/image30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5.em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2.xlsx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7.png"/><Relationship Id="rId7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9.png"/><Relationship Id="rId10" Type="http://schemas.openxmlformats.org/officeDocument/2006/relationships/image" Target="../media/image43.jpg"/><Relationship Id="rId4" Type="http://schemas.openxmlformats.org/officeDocument/2006/relationships/image" Target="../media/image8.png"/><Relationship Id="rId9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91" y="-18156"/>
            <a:ext cx="12224890" cy="6875807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302063" y="800498"/>
            <a:ext cx="2274802" cy="5354416"/>
            <a:chOff x="215120" y="1562210"/>
            <a:chExt cx="1486409" cy="3498708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52" y="1562210"/>
              <a:ext cx="1043745" cy="731937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0" y="4366458"/>
              <a:ext cx="1486409" cy="694460"/>
            </a:xfrm>
            <a:prstGeom prst="rect">
              <a:avLst/>
            </a:prstGeom>
          </p:spPr>
        </p:pic>
      </p:grpSp>
      <p:sp>
        <p:nvSpPr>
          <p:cNvPr id="7" name="Retângulo 6"/>
          <p:cNvSpPr/>
          <p:nvPr/>
        </p:nvSpPr>
        <p:spPr>
          <a:xfrm>
            <a:off x="2321555" y="3634376"/>
            <a:ext cx="7515997" cy="990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pt-BR" sz="6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37" y="3480417"/>
            <a:ext cx="3239930" cy="169194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947" y="1419269"/>
            <a:ext cx="7056548" cy="363302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324" y="752516"/>
            <a:ext cx="3006747" cy="579991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612937" y="5259176"/>
            <a:ext cx="5936625" cy="928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7000"/>
              </a:lnSpc>
            </a:pPr>
            <a:r>
              <a:rPr lang="pt-BR" sz="4800" dirty="0">
                <a:solidFill>
                  <a:prstClr val="white"/>
                </a:solidFill>
                <a:latin typeface="+mj-lt"/>
              </a:rPr>
              <a:t>LÁMPARA QUIRURGICA</a:t>
            </a:r>
          </a:p>
        </p:txBody>
      </p:sp>
    </p:spTree>
    <p:extLst>
      <p:ext uri="{BB962C8B-B14F-4D97-AF65-F5344CB8AC3E}">
        <p14:creationId xmlns:p14="http://schemas.microsoft.com/office/powerpoint/2010/main" val="1342661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6445" y="-17807"/>
            <a:ext cx="12224890" cy="6875807"/>
            <a:chOff x="-32891" y="-18156"/>
            <a:chExt cx="12224890" cy="6875807"/>
          </a:xfrm>
        </p:grpSpPr>
        <p:pic>
          <p:nvPicPr>
            <p:cNvPr id="11" name="Espaço Reservado para Conteúdo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891" y="-18156"/>
              <a:ext cx="12224890" cy="6875807"/>
            </a:xfrm>
            <a:prstGeom prst="rect">
              <a:avLst/>
            </a:prstGeom>
          </p:spPr>
        </p:pic>
        <p:grpSp>
          <p:nvGrpSpPr>
            <p:cNvPr id="12" name="Grupo 11"/>
            <p:cNvGrpSpPr/>
            <p:nvPr/>
          </p:nvGrpSpPr>
          <p:grpSpPr>
            <a:xfrm>
              <a:off x="302063" y="800498"/>
              <a:ext cx="2274802" cy="5354416"/>
              <a:chOff x="215120" y="1562210"/>
              <a:chExt cx="1486409" cy="3498708"/>
            </a:xfrm>
          </p:grpSpPr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452" y="1562210"/>
                <a:ext cx="1043745" cy="731937"/>
              </a:xfrm>
              <a:prstGeom prst="rect">
                <a:avLst/>
              </a:prstGeom>
            </p:spPr>
          </p:pic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120" y="4366458"/>
                <a:ext cx="1486409" cy="694460"/>
              </a:xfrm>
              <a:prstGeom prst="rect">
                <a:avLst/>
              </a:prstGeom>
            </p:spPr>
          </p:pic>
        </p:grpSp>
      </p:grpSp>
      <p:sp>
        <p:nvSpPr>
          <p:cNvPr id="17" name="Retângulo 16"/>
          <p:cNvSpPr/>
          <p:nvPr/>
        </p:nvSpPr>
        <p:spPr>
          <a:xfrm>
            <a:off x="2410331" y="3106215"/>
            <a:ext cx="7515997" cy="18876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pt-BR" sz="6600" dirty="0">
                <a:solidFill>
                  <a:schemeClr val="bg1"/>
                </a:solidFill>
              </a:rPr>
              <a:t>PARTES Y 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1867294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539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735659" y="3828650"/>
            <a:ext cx="49950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solidFill>
                  <a:srgbClr val="2B767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altLang="pt-BR" sz="2000" dirty="0">
              <a:solidFill>
                <a:srgbClr val="2B767D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35659" y="4259434"/>
            <a:ext cx="5360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endParaRPr lang="es-ES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344E759C-17E1-9514-D923-813818B5A1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9673" y="1885032"/>
            <a:ext cx="3012763" cy="4356000"/>
          </a:xfrm>
          <a:prstGeom prst="rect">
            <a:avLst/>
          </a:prstGeom>
        </p:spPr>
      </p:pic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8A5D7DBF-9EBF-5193-0B3D-422971558B2E}"/>
              </a:ext>
            </a:extLst>
          </p:cNvPr>
          <p:cNvSpPr txBox="1">
            <a:spLocks/>
          </p:cNvSpPr>
          <p:nvPr/>
        </p:nvSpPr>
        <p:spPr>
          <a:xfrm>
            <a:off x="918281" y="1194084"/>
            <a:ext cx="4995095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solidFill>
                  <a:srgbClr val="2B767D"/>
                </a:solidFill>
                <a:ea typeface="SimHei" panose="02010609060101010101" pitchFamily="49" charset="-122"/>
              </a:rPr>
              <a:t>PARTES Y CARACTERÍSTICAS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5EEF6C2-B995-DBF1-C2FC-A13E35589728}"/>
              </a:ext>
            </a:extLst>
          </p:cNvPr>
          <p:cNvSpPr txBox="1"/>
          <p:nvPr/>
        </p:nvSpPr>
        <p:spPr>
          <a:xfrm>
            <a:off x="735659" y="1885032"/>
            <a:ext cx="58170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Repasar las principales características dela lámpara quirúrgica adquirido por el cliente, diapositivas 17 a 37.</a:t>
            </a:r>
          </a:p>
          <a:p>
            <a:endParaRPr lang="es-ES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Tabla “INFORMACIÓN TÉCNICA”</a:t>
            </a:r>
            <a:endParaRPr lang="pt-BR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BEB52B-4FE5-07C9-F5CB-25C1FB2C6339}"/>
              </a:ext>
            </a:extLst>
          </p:cNvPr>
          <p:cNvSpPr txBox="1"/>
          <p:nvPr/>
        </p:nvSpPr>
        <p:spPr>
          <a:xfrm>
            <a:off x="1395163" y="3708737"/>
            <a:ext cx="330907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Partes:</a:t>
            </a:r>
          </a:p>
          <a:p>
            <a:endParaRPr lang="es-CO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01  Pedestal</a:t>
            </a:r>
          </a:p>
          <a:p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02 Tubo de pedestal</a:t>
            </a:r>
          </a:p>
          <a:p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03 Articulación principal</a:t>
            </a:r>
          </a:p>
          <a:p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04 Cúpula</a:t>
            </a:r>
          </a:p>
          <a:p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05 Número de serie</a:t>
            </a:r>
          </a:p>
        </p:txBody>
      </p:sp>
    </p:spTree>
    <p:extLst>
      <p:ext uri="{BB962C8B-B14F-4D97-AF65-F5344CB8AC3E}">
        <p14:creationId xmlns:p14="http://schemas.microsoft.com/office/powerpoint/2010/main" val="915169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351" y="1491556"/>
            <a:ext cx="2677751" cy="5165289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CDA6BFF9-07E4-A686-246A-F403BE79D402}"/>
              </a:ext>
            </a:extLst>
          </p:cNvPr>
          <p:cNvSpPr txBox="1"/>
          <p:nvPr/>
        </p:nvSpPr>
        <p:spPr>
          <a:xfrm>
            <a:off x="398171" y="6330386"/>
            <a:ext cx="60946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 err="1">
                <a:solidFill>
                  <a:schemeClr val="bg2">
                    <a:lumMod val="50000"/>
                  </a:schemeClr>
                </a:solidFill>
              </a:rPr>
              <a:t>Excpeto</a:t>
            </a:r>
            <a:r>
              <a:rPr lang="pt-BR" sz="1000" dirty="0">
                <a:solidFill>
                  <a:schemeClr val="bg2">
                    <a:lumMod val="50000"/>
                  </a:schemeClr>
                </a:solidFill>
              </a:rPr>
              <a:t> Parabólico</a:t>
            </a:r>
            <a:endParaRPr lang="pt-BR" sz="1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EE42DE-CB30-4D91-4C33-8E7902ED1AFB}"/>
              </a:ext>
            </a:extLst>
          </p:cNvPr>
          <p:cNvSpPr txBox="1">
            <a:spLocks/>
          </p:cNvSpPr>
          <p:nvPr/>
        </p:nvSpPr>
        <p:spPr>
          <a:xfrm>
            <a:off x="820523" y="1353011"/>
            <a:ext cx="9952252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3200" dirty="0">
                <a:solidFill>
                  <a:srgbClr val="2B767D"/>
                </a:solidFill>
                <a:ea typeface="SimHei" panose="02010609060101010101" pitchFamily="49" charset="-122"/>
              </a:rPr>
              <a:t> CARACTERÍSTICAS – LÁMPARA QUIRÚRGICA AUXILIAR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447C1ED-676A-E831-5ACA-C37CCDF6A026}"/>
              </a:ext>
            </a:extLst>
          </p:cNvPr>
          <p:cNvSpPr/>
          <p:nvPr/>
        </p:nvSpPr>
        <p:spPr>
          <a:xfrm>
            <a:off x="1595613" y="3377373"/>
            <a:ext cx="53140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Base resistente a la corrosión, fabricada en aluminio;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Fácil de mover, montado sobre 4 ruedas giratorias (2 de las cuales están equipadas con frenos);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Sistema de emergencia eléctrico integrado, con indicador LED de nivel de batería;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chemeClr val="bg2">
                    <a:lumMod val="50000"/>
                  </a:schemeClr>
                </a:solidFill>
              </a:rPr>
              <a:t>Bivolt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 automático.</a:t>
            </a:r>
            <a:endParaRPr lang="pt-B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17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784878" y="3087358"/>
            <a:ext cx="488758" cy="1518125"/>
          </a:xfrm>
          <a:prstGeom prst="rect">
            <a:avLst/>
          </a:prstGeom>
          <a:solidFill>
            <a:srgbClr val="2B7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60" y="3044256"/>
            <a:ext cx="5182066" cy="381374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6151418" y="2881458"/>
            <a:ext cx="1122218" cy="393370"/>
          </a:xfrm>
          <a:prstGeom prst="rect">
            <a:avLst/>
          </a:prstGeom>
          <a:solidFill>
            <a:srgbClr val="2B7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Grupo 13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BA27570-BE99-4107-B36C-B2CEFD1950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412747"/>
              </p:ext>
            </p:extLst>
          </p:nvPr>
        </p:nvGraphicFramePr>
        <p:xfrm>
          <a:off x="511175" y="2881313"/>
          <a:ext cx="5972175" cy="363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972153" imgH="3638665" progId="Excel.Sheet.12">
                  <p:embed/>
                </p:oleObj>
              </mc:Choice>
              <mc:Fallback>
                <p:oleObj name="Worksheet" r:id="rId6" imgW="5972153" imgH="3638665" progId="Excel.Sheet.12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1175" y="2881313"/>
                        <a:ext cx="5972175" cy="363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D403D3BE-D436-5C72-E632-38C6A1599087}"/>
              </a:ext>
            </a:extLst>
          </p:cNvPr>
          <p:cNvSpPr txBox="1">
            <a:spLocks/>
          </p:cNvSpPr>
          <p:nvPr/>
        </p:nvSpPr>
        <p:spPr>
          <a:xfrm>
            <a:off x="542366" y="1194084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3200" dirty="0">
                <a:solidFill>
                  <a:srgbClr val="2B767D"/>
                </a:solidFill>
                <a:ea typeface="SimHei" panose="02010609060101010101" pitchFamily="49" charset="-122"/>
              </a:rPr>
              <a:t>CARACTERÍSTICAS – SISTEMA DE EMERGENCIA  </a:t>
            </a:r>
          </a:p>
        </p:txBody>
      </p:sp>
    </p:spTree>
    <p:extLst>
      <p:ext uri="{BB962C8B-B14F-4D97-AF65-F5344CB8AC3E}">
        <p14:creationId xmlns:p14="http://schemas.microsoft.com/office/powerpoint/2010/main" val="163905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997" y="1809926"/>
            <a:ext cx="1266937" cy="46218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825" y="2741878"/>
            <a:ext cx="2520000" cy="2520000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0F7211AF-D98F-7A9F-E554-2790B0CCDA7F}"/>
              </a:ext>
            </a:extLst>
          </p:cNvPr>
          <p:cNvSpPr txBox="1">
            <a:spLocks/>
          </p:cNvSpPr>
          <p:nvPr/>
        </p:nvSpPr>
        <p:spPr>
          <a:xfrm>
            <a:off x="542366" y="1194084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3200" dirty="0">
                <a:solidFill>
                  <a:srgbClr val="2B767D"/>
                </a:solidFill>
                <a:ea typeface="SimHei" panose="02010609060101010101" pitchFamily="49" charset="-122"/>
              </a:rPr>
              <a:t>MODELOS AUXILIARES SIN BATERIA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61D7607-AC90-9244-D8E9-3CB6707D83EA}"/>
              </a:ext>
            </a:extLst>
          </p:cNvPr>
          <p:cNvSpPr/>
          <p:nvPr/>
        </p:nvSpPr>
        <p:spPr>
          <a:xfrm>
            <a:off x="542366" y="2372546"/>
            <a:ext cx="6066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2B767D"/>
                </a:solidFill>
              </a:rPr>
              <a:t>PARA PROCEDIMENTOS AMBULATORIOS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06B7363-690A-7CAB-6E7F-F5E25552BB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427155"/>
              </p:ext>
            </p:extLst>
          </p:nvPr>
        </p:nvGraphicFramePr>
        <p:xfrm>
          <a:off x="560012" y="3102014"/>
          <a:ext cx="5151852" cy="3278665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332261">
                  <a:extLst>
                    <a:ext uri="{9D8B030D-6E8A-4147-A177-3AD203B41FA5}">
                      <a16:colId xmlns:a16="http://schemas.microsoft.com/office/drawing/2014/main" val="2101965355"/>
                    </a:ext>
                  </a:extLst>
                </a:gridCol>
                <a:gridCol w="1819591">
                  <a:extLst>
                    <a:ext uri="{9D8B030D-6E8A-4147-A177-3AD203B41FA5}">
                      <a16:colId xmlns:a16="http://schemas.microsoft.com/office/drawing/2014/main" val="959129016"/>
                    </a:ext>
                  </a:extLst>
                </a:gridCol>
              </a:tblGrid>
              <a:tr h="25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rgbClr val="2B767D"/>
                          </a:solidFill>
                          <a:effectLst/>
                        </a:rPr>
                        <a:t>Iluminación central (a 1 m de distancia)</a:t>
                      </a:r>
                      <a:endParaRPr lang="es-CO" sz="1100" b="0" i="0" u="none" strike="noStrike" dirty="0">
                        <a:solidFill>
                          <a:srgbClr val="2B76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2B76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rgbClr val="2B767D"/>
                          </a:solidFill>
                          <a:effectLst/>
                        </a:rPr>
                        <a:t>12.000</a:t>
                      </a:r>
                      <a:endParaRPr lang="pt-BR" sz="1100" b="1" i="0" u="none" strike="noStrike" dirty="0">
                        <a:solidFill>
                          <a:srgbClr val="2B76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2B76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438255"/>
                  </a:ext>
                </a:extLst>
              </a:tr>
              <a:tr h="25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rgbClr val="2B767D"/>
                          </a:solidFill>
                          <a:effectLst/>
                        </a:rPr>
                        <a:t>Iluminación central  (a 0,7 m de distancia)</a:t>
                      </a:r>
                      <a:endParaRPr lang="es-CO" sz="1100" b="0" i="0" u="none" strike="noStrike" dirty="0">
                        <a:solidFill>
                          <a:srgbClr val="2B76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rgbClr val="2B767D"/>
                          </a:solidFill>
                          <a:effectLst/>
                        </a:rPr>
                        <a:t>25.000</a:t>
                      </a:r>
                      <a:endParaRPr lang="pt-BR" sz="1100" b="1" i="0" u="none" strike="noStrike" dirty="0">
                        <a:solidFill>
                          <a:srgbClr val="2B76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rgbClr val="2B767D"/>
                          </a:solidFill>
                          <a:effectLst/>
                        </a:rPr>
                        <a:t>Diámetro del campo de luz (a 1 m de distancia)</a:t>
                      </a:r>
                      <a:endParaRPr lang="es-CO" sz="1100" b="0" i="0" u="none" strike="noStrike" dirty="0">
                        <a:solidFill>
                          <a:srgbClr val="2B76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rgbClr val="2B767D"/>
                          </a:solidFill>
                          <a:effectLst/>
                        </a:rPr>
                        <a:t>300</a:t>
                      </a:r>
                      <a:endParaRPr lang="pt-BR" sz="1100" b="1" i="0" u="none" strike="noStrike" dirty="0">
                        <a:solidFill>
                          <a:srgbClr val="2B76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0746"/>
                  </a:ext>
                </a:extLst>
              </a:tr>
              <a:tr h="25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rgbClr val="2B767D"/>
                          </a:solidFill>
                          <a:effectLst/>
                        </a:rPr>
                        <a:t>Profundidad de iluminación (L1 + L2) [mm]</a:t>
                      </a:r>
                      <a:endParaRPr lang="es-CO" sz="1100" b="0" i="0" u="none" strike="noStrike" dirty="0">
                        <a:solidFill>
                          <a:srgbClr val="2B76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rgbClr val="2B767D"/>
                          </a:solidFill>
                          <a:effectLst/>
                        </a:rPr>
                        <a:t>-</a:t>
                      </a:r>
                      <a:endParaRPr lang="pt-BR" sz="1100" b="1" i="0" u="none" strike="noStrike" dirty="0">
                        <a:solidFill>
                          <a:srgbClr val="2B76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786601"/>
                  </a:ext>
                </a:extLst>
              </a:tr>
              <a:tr h="25220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solidFill>
                            <a:srgbClr val="2B767D"/>
                          </a:solidFill>
                          <a:effectLst/>
                        </a:rPr>
                        <a:t>Temperatura de color [</a:t>
                      </a:r>
                      <a:r>
                        <a:rPr lang="es-CO" sz="1100" u="none" strike="noStrike" dirty="0" err="1">
                          <a:solidFill>
                            <a:srgbClr val="2B767D"/>
                          </a:solidFill>
                          <a:effectLst/>
                        </a:rPr>
                        <a:t>°K</a:t>
                      </a:r>
                      <a:r>
                        <a:rPr lang="es-CO" sz="1100" u="none" strike="noStrike" dirty="0">
                          <a:solidFill>
                            <a:srgbClr val="2B767D"/>
                          </a:solidFill>
                          <a:effectLst/>
                        </a:rPr>
                        <a:t>]</a:t>
                      </a:r>
                      <a:endParaRPr lang="es-CO" sz="1100" b="0" i="0" u="none" strike="noStrike" dirty="0">
                        <a:solidFill>
                          <a:srgbClr val="2B76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rgbClr val="2B767D"/>
                          </a:solidFill>
                          <a:effectLst/>
                        </a:rPr>
                        <a:t>4.500</a:t>
                      </a:r>
                      <a:endParaRPr lang="pt-BR" sz="1100" b="1" i="0" u="none" strike="noStrike" dirty="0">
                        <a:solidFill>
                          <a:srgbClr val="2B76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247756"/>
                  </a:ext>
                </a:extLst>
              </a:tr>
              <a:tr h="25220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noProof="0" dirty="0">
                          <a:solidFill>
                            <a:srgbClr val="2B767D"/>
                          </a:solidFill>
                          <a:effectLst/>
                        </a:rPr>
                        <a:t>Índice de reproducción de color IRC (Ra</a:t>
                      </a:r>
                      <a:r>
                        <a:rPr lang="es-CO" sz="1100" u="none" strike="noStrike" dirty="0">
                          <a:solidFill>
                            <a:srgbClr val="2B767D"/>
                          </a:solidFill>
                          <a:effectLst/>
                        </a:rPr>
                        <a:t>)</a:t>
                      </a:r>
                      <a:endParaRPr lang="es-CO" sz="1100" b="0" i="0" u="none" strike="noStrike" dirty="0">
                        <a:solidFill>
                          <a:srgbClr val="2B76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rgbClr val="2B767D"/>
                          </a:solidFill>
                          <a:effectLst/>
                        </a:rPr>
                        <a:t>97</a:t>
                      </a:r>
                      <a:endParaRPr lang="pt-BR" sz="1100" b="1" i="0" u="none" strike="noStrike" dirty="0">
                        <a:solidFill>
                          <a:srgbClr val="2B76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957301"/>
                  </a:ext>
                </a:extLst>
              </a:tr>
              <a:tr h="25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rgbClr val="2B767D"/>
                          </a:solidFill>
                          <a:effectLst/>
                        </a:rPr>
                        <a:t>Peso de la cúpula [Kg]</a:t>
                      </a:r>
                      <a:endParaRPr lang="es-CO" sz="1100" b="0" i="0" u="none" strike="noStrike" dirty="0">
                        <a:solidFill>
                          <a:srgbClr val="2B76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rgbClr val="2B767D"/>
                          </a:solidFill>
                          <a:effectLst/>
                        </a:rPr>
                        <a:t>0,9</a:t>
                      </a:r>
                      <a:endParaRPr lang="pt-BR" sz="1100" b="1" i="0" u="none" strike="noStrike" dirty="0">
                        <a:solidFill>
                          <a:srgbClr val="2B76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172108"/>
                  </a:ext>
                </a:extLst>
              </a:tr>
              <a:tr h="25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rgbClr val="2B767D"/>
                          </a:solidFill>
                          <a:effectLst/>
                        </a:rPr>
                        <a:t>Diámetro de la cúpula [mm]</a:t>
                      </a:r>
                      <a:endParaRPr lang="es-CO" sz="1100" b="0" i="0" u="none" strike="noStrike" dirty="0">
                        <a:solidFill>
                          <a:srgbClr val="2B76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rgbClr val="2B767D"/>
                          </a:solidFill>
                          <a:effectLst/>
                        </a:rPr>
                        <a:t>101</a:t>
                      </a:r>
                      <a:endParaRPr lang="pt-BR" sz="1100" b="1" i="0" u="none" strike="noStrike" dirty="0">
                        <a:solidFill>
                          <a:srgbClr val="2B76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048310"/>
                  </a:ext>
                </a:extLst>
              </a:tr>
              <a:tr h="25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rgbClr val="2B767D"/>
                          </a:solidFill>
                          <a:effectLst/>
                        </a:rPr>
                        <a:t>Número de </a:t>
                      </a:r>
                      <a:r>
                        <a:rPr lang="es-CO" sz="1100" u="none" strike="noStrike" dirty="0" err="1">
                          <a:solidFill>
                            <a:srgbClr val="2B767D"/>
                          </a:solidFill>
                          <a:effectLst/>
                        </a:rPr>
                        <a:t>LED’s</a:t>
                      </a:r>
                      <a:r>
                        <a:rPr lang="es-CO" sz="1100" u="none" strike="noStrike" dirty="0">
                          <a:solidFill>
                            <a:srgbClr val="2B767D"/>
                          </a:solidFill>
                          <a:effectLst/>
                        </a:rPr>
                        <a:t> por cúpula</a:t>
                      </a:r>
                      <a:endParaRPr lang="es-CO" sz="1100" b="0" i="0" u="none" strike="noStrike" dirty="0">
                        <a:solidFill>
                          <a:srgbClr val="2B76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rgbClr val="2B767D"/>
                          </a:solidFill>
                          <a:effectLst/>
                        </a:rPr>
                        <a:t>12</a:t>
                      </a:r>
                      <a:endParaRPr lang="pt-BR" sz="1100" b="1" i="0" u="none" strike="noStrike" dirty="0">
                        <a:solidFill>
                          <a:srgbClr val="2B76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274946"/>
                  </a:ext>
                </a:extLst>
              </a:tr>
              <a:tr h="25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rgbClr val="2B767D"/>
                          </a:solidFill>
                          <a:effectLst/>
                        </a:rPr>
                        <a:t>Potencia máxima [W]</a:t>
                      </a:r>
                      <a:endParaRPr lang="es-CO" sz="1100" b="0" i="0" u="none" strike="noStrike" dirty="0">
                        <a:solidFill>
                          <a:srgbClr val="2B76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rgbClr val="2B767D"/>
                          </a:solidFill>
                          <a:effectLst/>
                        </a:rPr>
                        <a:t>70</a:t>
                      </a:r>
                      <a:endParaRPr lang="pt-BR" sz="1100" b="1" i="0" u="none" strike="noStrike" dirty="0">
                        <a:solidFill>
                          <a:srgbClr val="2B76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891606"/>
                  </a:ext>
                </a:extLst>
              </a:tr>
              <a:tr h="25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rgbClr val="2B767D"/>
                          </a:solidFill>
                          <a:effectLst/>
                        </a:rPr>
                        <a:t>Consumo [KVA]</a:t>
                      </a:r>
                      <a:endParaRPr lang="es-CO" sz="1100" b="0" i="0" u="none" strike="noStrike" dirty="0">
                        <a:solidFill>
                          <a:srgbClr val="2B76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rgbClr val="2B767D"/>
                          </a:solidFill>
                          <a:effectLst/>
                        </a:rPr>
                        <a:t>0,026</a:t>
                      </a:r>
                      <a:endParaRPr lang="pt-BR" sz="1100" b="1" i="0" u="none" strike="noStrike" dirty="0">
                        <a:solidFill>
                          <a:srgbClr val="2B76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702599"/>
                  </a:ext>
                </a:extLst>
              </a:tr>
              <a:tr h="25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rgbClr val="2B767D"/>
                          </a:solidFill>
                          <a:effectLst/>
                        </a:rPr>
                        <a:t>Relación de diámetro de campo [d50/d10] </a:t>
                      </a:r>
                      <a:endParaRPr lang="es-CO" sz="1100" b="0" i="0" u="none" strike="noStrike" dirty="0">
                        <a:solidFill>
                          <a:srgbClr val="2B76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2B767D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pt-BR" sz="1100" b="1" i="0" u="none" strike="noStrike" dirty="0">
                        <a:solidFill>
                          <a:srgbClr val="2B76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340771"/>
                  </a:ext>
                </a:extLst>
              </a:tr>
              <a:tr h="25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rgbClr val="2B767D"/>
                          </a:solidFill>
                          <a:effectLst/>
                        </a:rPr>
                        <a:t>Iluminación ambiente (</a:t>
                      </a:r>
                      <a:r>
                        <a:rPr lang="es-CO" sz="1100" u="none" strike="noStrike" dirty="0" err="1">
                          <a:solidFill>
                            <a:srgbClr val="2B767D"/>
                          </a:solidFill>
                          <a:effectLst/>
                        </a:rPr>
                        <a:t>cirurgias</a:t>
                      </a:r>
                      <a:r>
                        <a:rPr lang="es-CO" sz="1100" u="none" strike="noStrike" dirty="0">
                          <a:solidFill>
                            <a:srgbClr val="2B767D"/>
                          </a:solidFill>
                          <a:effectLst/>
                        </a:rPr>
                        <a:t> </a:t>
                      </a:r>
                      <a:r>
                        <a:rPr lang="es-CO" sz="1100" u="none" strike="noStrike" dirty="0" err="1">
                          <a:solidFill>
                            <a:srgbClr val="2B767D"/>
                          </a:solidFill>
                          <a:effectLst/>
                        </a:rPr>
                        <a:t>minim</a:t>
                      </a:r>
                      <a:r>
                        <a:rPr lang="es-CO" sz="1100" u="none" strike="noStrike" dirty="0">
                          <a:solidFill>
                            <a:srgbClr val="2B767D"/>
                          </a:solidFill>
                          <a:effectLst/>
                        </a:rPr>
                        <a:t>. invasivas)</a:t>
                      </a:r>
                      <a:endParaRPr lang="es-CO" sz="1100" b="0" i="0" u="none" strike="noStrike" dirty="0">
                        <a:solidFill>
                          <a:srgbClr val="2B76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76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solidFill>
                            <a:srgbClr val="2B767D"/>
                          </a:solidFill>
                          <a:effectLst/>
                        </a:rPr>
                        <a:t>-</a:t>
                      </a:r>
                      <a:endParaRPr lang="pt-BR" sz="1100" b="1" i="0" u="none" strike="noStrike" dirty="0">
                        <a:solidFill>
                          <a:srgbClr val="2B76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0D7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76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176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18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32891" y="-18156"/>
            <a:ext cx="12224890" cy="6875807"/>
            <a:chOff x="-32891" y="-18156"/>
            <a:chExt cx="12224890" cy="6875807"/>
          </a:xfrm>
        </p:grpSpPr>
        <p:pic>
          <p:nvPicPr>
            <p:cNvPr id="11" name="Espaço Reservado para Conteúdo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891" y="-18156"/>
              <a:ext cx="12224890" cy="6875807"/>
            </a:xfrm>
            <a:prstGeom prst="rect">
              <a:avLst/>
            </a:prstGeom>
          </p:spPr>
        </p:pic>
        <p:grpSp>
          <p:nvGrpSpPr>
            <p:cNvPr id="13" name="Grupo 12"/>
            <p:cNvGrpSpPr/>
            <p:nvPr/>
          </p:nvGrpSpPr>
          <p:grpSpPr>
            <a:xfrm>
              <a:off x="302063" y="800498"/>
              <a:ext cx="2274802" cy="5354416"/>
              <a:chOff x="215120" y="1562210"/>
              <a:chExt cx="1486409" cy="3498708"/>
            </a:xfrm>
          </p:grpSpPr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452" y="1562210"/>
                <a:ext cx="1043745" cy="731937"/>
              </a:xfrm>
              <a:prstGeom prst="rect">
                <a:avLst/>
              </a:prstGeom>
            </p:spPr>
          </p:pic>
          <p:pic>
            <p:nvPicPr>
              <p:cNvPr id="15" name="Imagem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120" y="4366458"/>
                <a:ext cx="1486409" cy="694460"/>
              </a:xfrm>
              <a:prstGeom prst="rect">
                <a:avLst/>
              </a:prstGeom>
            </p:spPr>
          </p:pic>
        </p:grpSp>
      </p:grpSp>
      <p:sp>
        <p:nvSpPr>
          <p:cNvPr id="9" name="Retângulo 8"/>
          <p:cNvSpPr/>
          <p:nvPr/>
        </p:nvSpPr>
        <p:spPr>
          <a:xfrm>
            <a:off x="1973712" y="2924740"/>
            <a:ext cx="8211683" cy="18876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pt-BR" sz="6000" dirty="0">
                <a:solidFill>
                  <a:schemeClr val="bg1"/>
                </a:solidFill>
                <a:cs typeface="Arial" panose="020B0604020202020204" pitchFamily="34" charset="0"/>
              </a:rPr>
              <a:t>ÁNGULOS Y DIMENSIONES</a:t>
            </a:r>
          </a:p>
        </p:txBody>
      </p:sp>
    </p:spTree>
    <p:extLst>
      <p:ext uri="{BB962C8B-B14F-4D97-AF65-F5344CB8AC3E}">
        <p14:creationId xmlns:p14="http://schemas.microsoft.com/office/powerpoint/2010/main" val="3409418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73" b="-1268"/>
          <a:stretch/>
        </p:blipFill>
        <p:spPr>
          <a:xfrm>
            <a:off x="5364975" y="1778753"/>
            <a:ext cx="2309610" cy="4032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056" y="2198537"/>
            <a:ext cx="3807145" cy="40695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4360" y="1948051"/>
            <a:ext cx="2642823" cy="4319999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927C1D81-3481-7DCE-7183-C73E1CC141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215197"/>
              </p:ext>
            </p:extLst>
          </p:nvPr>
        </p:nvGraphicFramePr>
        <p:xfrm>
          <a:off x="4179888" y="6119813"/>
          <a:ext cx="46831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4314635" imgH="901722" progId="Word.Document.12">
                  <p:embed/>
                </p:oleObj>
              </mc:Choice>
              <mc:Fallback>
                <p:oleObj name="Document" r:id="rId8" imgW="4314635" imgH="901722" progId="Word.Documen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E2B41E7E-DC88-AE40-DEF7-155731E6AB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79888" y="6119813"/>
                        <a:ext cx="4683125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8794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9532" y="2478249"/>
            <a:ext cx="2433982" cy="2867096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05" y="2614604"/>
            <a:ext cx="1985090" cy="162879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1184" y="1989188"/>
            <a:ext cx="1663206" cy="3674728"/>
          </a:xfrm>
          <a:prstGeom prst="rect">
            <a:avLst/>
          </a:prstGeom>
        </p:spPr>
      </p:pic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50CD61EF-8553-EE86-2432-EC03E84539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764417"/>
              </p:ext>
            </p:extLst>
          </p:nvPr>
        </p:nvGraphicFramePr>
        <p:xfrm>
          <a:off x="-50800" y="5948363"/>
          <a:ext cx="5135563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4314635" imgH="901722" progId="Word.Document.12">
                  <p:embed/>
                </p:oleObj>
              </mc:Choice>
              <mc:Fallback>
                <p:oleObj name="Document" r:id="rId8" imgW="4314635" imgH="901722" progId="Word.Documen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1DA91583-BCBC-2124-C830-AF6EE86096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50800" y="5948363"/>
                        <a:ext cx="5135563" cy="1065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AFB78562-2713-AE64-38A4-7129BE8C4B99}"/>
              </a:ext>
            </a:extLst>
          </p:cNvPr>
          <p:cNvSpPr txBox="1">
            <a:spLocks/>
          </p:cNvSpPr>
          <p:nvPr/>
        </p:nvSpPr>
        <p:spPr>
          <a:xfrm>
            <a:off x="542366" y="1194084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3200" dirty="0">
                <a:solidFill>
                  <a:srgbClr val="2B767D"/>
                </a:solidFill>
                <a:ea typeface="SimHei" panose="02010609060101010101" pitchFamily="49" charset="-122"/>
              </a:rPr>
              <a:t>MODELOS AUXILIARES SIN BATERIA</a:t>
            </a:r>
          </a:p>
        </p:txBody>
      </p:sp>
    </p:spTree>
    <p:extLst>
      <p:ext uri="{BB962C8B-B14F-4D97-AF65-F5344CB8AC3E}">
        <p14:creationId xmlns:p14="http://schemas.microsoft.com/office/powerpoint/2010/main" val="2630351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32891" y="-18156"/>
            <a:ext cx="12224890" cy="6875807"/>
            <a:chOff x="-32891" y="-18156"/>
            <a:chExt cx="12224890" cy="6875807"/>
          </a:xfrm>
        </p:grpSpPr>
        <p:pic>
          <p:nvPicPr>
            <p:cNvPr id="11" name="Espaço Reservado para Conteúdo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891" y="-18156"/>
              <a:ext cx="12224890" cy="6875807"/>
            </a:xfrm>
            <a:prstGeom prst="rect">
              <a:avLst/>
            </a:prstGeom>
          </p:spPr>
        </p:pic>
        <p:grpSp>
          <p:nvGrpSpPr>
            <p:cNvPr id="12" name="Grupo 11"/>
            <p:cNvGrpSpPr/>
            <p:nvPr/>
          </p:nvGrpSpPr>
          <p:grpSpPr>
            <a:xfrm>
              <a:off x="302063" y="800498"/>
              <a:ext cx="2274802" cy="5354416"/>
              <a:chOff x="215120" y="1562210"/>
              <a:chExt cx="1486409" cy="3498708"/>
            </a:xfrm>
          </p:grpSpPr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452" y="1562210"/>
                <a:ext cx="1043745" cy="731937"/>
              </a:xfrm>
              <a:prstGeom prst="rect">
                <a:avLst/>
              </a:prstGeom>
            </p:spPr>
          </p:pic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120" y="4366458"/>
                <a:ext cx="1486409" cy="694460"/>
              </a:xfrm>
              <a:prstGeom prst="rect">
                <a:avLst/>
              </a:prstGeom>
            </p:spPr>
          </p:pic>
        </p:grpSp>
      </p:grpSp>
      <p:sp>
        <p:nvSpPr>
          <p:cNvPr id="17" name="Retângulo 16"/>
          <p:cNvSpPr/>
          <p:nvPr/>
        </p:nvSpPr>
        <p:spPr>
          <a:xfrm>
            <a:off x="2338001" y="2924739"/>
            <a:ext cx="7515997" cy="18876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pt-BR" sz="6600" dirty="0">
                <a:solidFill>
                  <a:schemeClr val="bg1"/>
                </a:solidFill>
              </a:rPr>
              <a:t>MOVIMIENTO DE LAS  CÚPULAS </a:t>
            </a:r>
          </a:p>
        </p:txBody>
      </p:sp>
    </p:spTree>
    <p:extLst>
      <p:ext uri="{BB962C8B-B14F-4D97-AF65-F5344CB8AC3E}">
        <p14:creationId xmlns:p14="http://schemas.microsoft.com/office/powerpoint/2010/main" val="3801729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39" y="2336535"/>
            <a:ext cx="3600000" cy="3600000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8320F21B-3252-FA8D-314F-09623CC55DAB}"/>
              </a:ext>
            </a:extLst>
          </p:cNvPr>
          <p:cNvSpPr txBox="1"/>
          <p:nvPr/>
        </p:nvSpPr>
        <p:spPr>
          <a:xfrm>
            <a:off x="701703" y="6331700"/>
            <a:ext cx="60946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rgbClr val="2B767D"/>
                </a:solidFill>
              </a:rPr>
              <a:t>*</a:t>
            </a:r>
            <a:r>
              <a:rPr lang="pt-BR" sz="1000" dirty="0" err="1">
                <a:solidFill>
                  <a:srgbClr val="2B767D"/>
                </a:solidFill>
              </a:rPr>
              <a:t>Excepto</a:t>
            </a:r>
            <a:r>
              <a:rPr lang="pt-BR" sz="1000" dirty="0">
                <a:solidFill>
                  <a:srgbClr val="2B767D"/>
                </a:solidFill>
              </a:rPr>
              <a:t> modelo 1L</a:t>
            </a:r>
            <a:endParaRPr lang="pt-BR" sz="1000" dirty="0"/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12903263-9D06-ED48-4037-9DA29D9C8B5F}"/>
              </a:ext>
            </a:extLst>
          </p:cNvPr>
          <p:cNvSpPr txBox="1">
            <a:spLocks/>
          </p:cNvSpPr>
          <p:nvPr/>
        </p:nvSpPr>
        <p:spPr>
          <a:xfrm>
            <a:off x="542366" y="1194084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solidFill>
                  <a:srgbClr val="2B767D"/>
                </a:solidFill>
                <a:ea typeface="SimHei" panose="02010609060101010101" pitchFamily="49" charset="-122"/>
              </a:rPr>
              <a:t>MANIJAS LATERALES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6DEEBF2-FA2A-3D8A-4CC2-704E1911CEE9}"/>
              </a:ext>
            </a:extLst>
          </p:cNvPr>
          <p:cNvSpPr/>
          <p:nvPr/>
        </p:nvSpPr>
        <p:spPr>
          <a:xfrm>
            <a:off x="5894779" y="2756241"/>
            <a:ext cx="48505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2B767D"/>
                </a:solidFill>
              </a:rPr>
              <a:t> </a:t>
            </a:r>
          </a:p>
          <a:p>
            <a:r>
              <a:rPr lang="es-ES" sz="2000" dirty="0">
                <a:solidFill>
                  <a:srgbClr val="2B767D"/>
                </a:solidFill>
              </a:rPr>
              <a:t>El sistema tiene tres o cuatro manijas laterales para el movimiento, no estéril.*</a:t>
            </a:r>
          </a:p>
        </p:txBody>
      </p:sp>
    </p:spTree>
    <p:extLst>
      <p:ext uri="{BB962C8B-B14F-4D97-AF65-F5344CB8AC3E}">
        <p14:creationId xmlns:p14="http://schemas.microsoft.com/office/powerpoint/2010/main" val="204728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32891" y="-18156"/>
            <a:ext cx="12224890" cy="6875807"/>
            <a:chOff x="-32891" y="-18156"/>
            <a:chExt cx="12224890" cy="6875807"/>
          </a:xfrm>
        </p:grpSpPr>
        <p:pic>
          <p:nvPicPr>
            <p:cNvPr id="11" name="Espaço Reservado para Conteúdo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891" y="-18156"/>
              <a:ext cx="12224890" cy="6875807"/>
            </a:xfrm>
            <a:prstGeom prst="rect">
              <a:avLst/>
            </a:prstGeom>
          </p:spPr>
        </p:pic>
        <p:grpSp>
          <p:nvGrpSpPr>
            <p:cNvPr id="12" name="Grupo 11"/>
            <p:cNvGrpSpPr/>
            <p:nvPr/>
          </p:nvGrpSpPr>
          <p:grpSpPr>
            <a:xfrm>
              <a:off x="302063" y="800498"/>
              <a:ext cx="2274802" cy="5354416"/>
              <a:chOff x="215120" y="1562210"/>
              <a:chExt cx="1486409" cy="3498708"/>
            </a:xfrm>
          </p:grpSpPr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452" y="1562210"/>
                <a:ext cx="1043745" cy="731937"/>
              </a:xfrm>
              <a:prstGeom prst="rect">
                <a:avLst/>
              </a:prstGeom>
            </p:spPr>
          </p:pic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120" y="4366458"/>
                <a:ext cx="1486409" cy="694460"/>
              </a:xfrm>
              <a:prstGeom prst="rect">
                <a:avLst/>
              </a:prstGeom>
            </p:spPr>
          </p:pic>
        </p:grpSp>
      </p:grpSp>
      <p:sp>
        <p:nvSpPr>
          <p:cNvPr id="17" name="Retângulo 16"/>
          <p:cNvSpPr/>
          <p:nvPr/>
        </p:nvSpPr>
        <p:spPr>
          <a:xfrm>
            <a:off x="2410331" y="3106215"/>
            <a:ext cx="7515997" cy="18876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pt-BR" sz="6600" dirty="0">
                <a:solidFill>
                  <a:schemeClr val="bg1"/>
                </a:solidFill>
              </a:rPr>
              <a:t>MANTENIMIENTO PREVENTIVO</a:t>
            </a:r>
          </a:p>
        </p:txBody>
      </p:sp>
    </p:spTree>
    <p:extLst>
      <p:ext uri="{BB962C8B-B14F-4D97-AF65-F5344CB8AC3E}">
        <p14:creationId xmlns:p14="http://schemas.microsoft.com/office/powerpoint/2010/main" val="2022408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539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7450213C-7B95-CEC8-0B60-CF16B8807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8558" y="1429171"/>
            <a:ext cx="3456732" cy="4584589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8C4C9CF-FD48-5952-2ABB-171CB8BCBA86}"/>
              </a:ext>
            </a:extLst>
          </p:cNvPr>
          <p:cNvSpPr/>
          <p:nvPr/>
        </p:nvSpPr>
        <p:spPr>
          <a:xfrm>
            <a:off x="7666120" y="6013760"/>
            <a:ext cx="2611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rgbClr val="2B76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Controlado por el cirujano</a:t>
            </a:r>
            <a:br>
              <a:rPr lang="pt-B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099A5975-1FB3-2203-5AA3-2783CCFD0B38}"/>
              </a:ext>
            </a:extLst>
          </p:cNvPr>
          <p:cNvSpPr txBox="1">
            <a:spLocks/>
          </p:cNvSpPr>
          <p:nvPr/>
        </p:nvSpPr>
        <p:spPr>
          <a:xfrm>
            <a:off x="542366" y="1194084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solidFill>
                  <a:srgbClr val="2B767D"/>
                </a:solidFill>
                <a:ea typeface="SimHei" panose="02010609060101010101" pitchFamily="49" charset="-122"/>
              </a:rPr>
              <a:t>MANGO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2453B83-2973-2EBC-B67B-73328A19D57F}"/>
              </a:ext>
            </a:extLst>
          </p:cNvPr>
          <p:cNvSpPr txBox="1"/>
          <p:nvPr/>
        </p:nvSpPr>
        <p:spPr>
          <a:xfrm>
            <a:off x="735659" y="4259434"/>
            <a:ext cx="53603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Para cambiar el tamaño del campo, simplemente gire el mango en el sentido de las agujas del reloj para aumentar y en el sentido contrario a las agujas del reloj para disminuir; esta acción se puede realizar en el mango estéril.</a:t>
            </a:r>
          </a:p>
          <a:p>
            <a:pPr algn="just"/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Equipo cuenta con control estéril para ajuste en campo.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627D16B-1941-B7C8-6CDB-FEE1265F5A64}"/>
              </a:ext>
            </a:extLst>
          </p:cNvPr>
          <p:cNvSpPr txBox="1"/>
          <p:nvPr/>
        </p:nvSpPr>
        <p:spPr>
          <a:xfrm>
            <a:off x="705531" y="2191159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El equipo dispone de mango central estéril para posicionamiento y movimiento.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422E860-963A-2D86-789B-AD6448B4D66C}"/>
              </a:ext>
            </a:extLst>
          </p:cNvPr>
          <p:cNvSpPr/>
          <p:nvPr/>
        </p:nvSpPr>
        <p:spPr>
          <a:xfrm>
            <a:off x="735659" y="3828650"/>
            <a:ext cx="49950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solidFill>
                  <a:srgbClr val="2B767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Ajuste de campo del mango (3LE,4LE)</a:t>
            </a:r>
            <a:endParaRPr lang="pt-BR" altLang="pt-BR" sz="2000" dirty="0">
              <a:solidFill>
                <a:srgbClr val="2B7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26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31" y="1893366"/>
            <a:ext cx="5752407" cy="2630577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4736AB01-AD9E-6EF6-2872-C989EA01ACA1}"/>
              </a:ext>
            </a:extLst>
          </p:cNvPr>
          <p:cNvSpPr txBox="1">
            <a:spLocks/>
          </p:cNvSpPr>
          <p:nvPr/>
        </p:nvSpPr>
        <p:spPr>
          <a:xfrm>
            <a:off x="542366" y="1194084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solidFill>
                  <a:srgbClr val="2B767D"/>
                </a:solidFill>
                <a:ea typeface="SimHei" panose="02010609060101010101" pitchFamily="49" charset="-122"/>
              </a:rPr>
              <a:t>CAMPO FIJO O AJUSTABLE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E880C4C-AD15-E838-EB09-F927244422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731475"/>
              </p:ext>
            </p:extLst>
          </p:nvPr>
        </p:nvGraphicFramePr>
        <p:xfrm>
          <a:off x="822325" y="4660900"/>
          <a:ext cx="10783888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7953170" imgH="1581176" progId="Excel.Sheet.12">
                  <p:embed/>
                </p:oleObj>
              </mc:Choice>
              <mc:Fallback>
                <p:oleObj name="Worksheet" r:id="rId6" imgW="7953170" imgH="1581176" progId="Excel.Sheet.12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2325" y="4660900"/>
                        <a:ext cx="10783888" cy="188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9059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116" y="2158771"/>
            <a:ext cx="5076825" cy="239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772" y="4640925"/>
            <a:ext cx="5393401" cy="202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373389" y="5654831"/>
            <a:ext cx="1346662" cy="7210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8614516" y="5566166"/>
            <a:ext cx="1346662" cy="20286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8614516" y="6261659"/>
            <a:ext cx="1346662" cy="20286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5" name="Grupo 14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54865C96-4F21-2CBB-6CD6-DB1539137912}"/>
              </a:ext>
            </a:extLst>
          </p:cNvPr>
          <p:cNvSpPr txBox="1">
            <a:spLocks/>
          </p:cNvSpPr>
          <p:nvPr/>
        </p:nvSpPr>
        <p:spPr>
          <a:xfrm>
            <a:off x="519958" y="1312957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solidFill>
                  <a:srgbClr val="2B767D"/>
                </a:solidFill>
                <a:ea typeface="SimHei" panose="02010609060101010101" pitchFamily="49" charset="-122"/>
              </a:rPr>
              <a:t>RETIRAR Y COLOCAR EL MANGO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4D164F7-E45F-98E5-04A7-42D7470EB3E5}"/>
              </a:ext>
            </a:extLst>
          </p:cNvPr>
          <p:cNvSpPr txBox="1"/>
          <p:nvPr/>
        </p:nvSpPr>
        <p:spPr>
          <a:xfrm>
            <a:off x="577821" y="2752332"/>
            <a:ext cx="4642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Mango esterilizable en autoclave fabricado en polímero flexible inyectado (silicona).</a:t>
            </a:r>
          </a:p>
          <a:p>
            <a:pPr algn="just"/>
            <a:endParaRPr lang="es-ES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Más de 300 ciclos de autoclave (134°C 12min).</a:t>
            </a:r>
            <a:endParaRPr lang="pt-BR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FF13AF1-9180-7C51-0649-B3B551822A06}"/>
              </a:ext>
            </a:extLst>
          </p:cNvPr>
          <p:cNvSpPr txBox="1"/>
          <p:nvPr/>
        </p:nvSpPr>
        <p:spPr>
          <a:xfrm>
            <a:off x="1447856" y="4538018"/>
            <a:ext cx="31417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2B767D"/>
                </a:solidFill>
                <a:latin typeface="Calibri" panose="020F0502020204030204" pitchFamily="34" charset="0"/>
              </a:rPr>
              <a:t>Atención Apriete el extremo y gírelo, presionando hacia abajo para retirar y presionando hacia arriba para colocar el mango.</a:t>
            </a:r>
            <a:endParaRPr lang="pt-BR" dirty="0">
              <a:solidFill>
                <a:srgbClr val="2B767D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4CF518E-90ED-6C7C-1794-FCDE684F4BDE}"/>
              </a:ext>
            </a:extLst>
          </p:cNvPr>
          <p:cNvSpPr txBox="1"/>
          <p:nvPr/>
        </p:nvSpPr>
        <p:spPr>
          <a:xfrm>
            <a:off x="542365" y="2037993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1800" dirty="0">
                <a:solidFill>
                  <a:srgbClr val="2B767D"/>
                </a:solidFill>
                <a:ea typeface="SimHei" panose="02010609060101010101" pitchFamily="49" charset="-122"/>
              </a:rPr>
              <a:t>Mango (Cúpulas 1L, 3LE, 4LE, M1LE y M1LEP)</a:t>
            </a:r>
          </a:p>
        </p:txBody>
      </p:sp>
    </p:spTree>
    <p:extLst>
      <p:ext uri="{BB962C8B-B14F-4D97-AF65-F5344CB8AC3E}">
        <p14:creationId xmlns:p14="http://schemas.microsoft.com/office/powerpoint/2010/main" val="4206857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32891" y="-18156"/>
            <a:ext cx="12224890" cy="6875807"/>
            <a:chOff x="-32891" y="-18156"/>
            <a:chExt cx="12224890" cy="6875807"/>
          </a:xfrm>
        </p:grpSpPr>
        <p:pic>
          <p:nvPicPr>
            <p:cNvPr id="11" name="Espaço Reservado para Conteúdo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891" y="-18156"/>
              <a:ext cx="12224890" cy="6875807"/>
            </a:xfrm>
            <a:prstGeom prst="rect">
              <a:avLst/>
            </a:prstGeom>
          </p:spPr>
        </p:pic>
        <p:grpSp>
          <p:nvGrpSpPr>
            <p:cNvPr id="12" name="Grupo 11"/>
            <p:cNvGrpSpPr/>
            <p:nvPr/>
          </p:nvGrpSpPr>
          <p:grpSpPr>
            <a:xfrm>
              <a:off x="302063" y="800498"/>
              <a:ext cx="2274802" cy="5354416"/>
              <a:chOff x="215120" y="1562210"/>
              <a:chExt cx="1486409" cy="3498708"/>
            </a:xfrm>
          </p:grpSpPr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452" y="1562210"/>
                <a:ext cx="1043745" cy="731937"/>
              </a:xfrm>
              <a:prstGeom prst="rect">
                <a:avLst/>
              </a:prstGeom>
            </p:spPr>
          </p:pic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120" y="4366458"/>
                <a:ext cx="1486409" cy="694460"/>
              </a:xfrm>
              <a:prstGeom prst="rect">
                <a:avLst/>
              </a:prstGeom>
            </p:spPr>
          </p:pic>
        </p:grpSp>
      </p:grpSp>
      <p:sp>
        <p:nvSpPr>
          <p:cNvPr id="17" name="Retângulo 16"/>
          <p:cNvSpPr/>
          <p:nvPr/>
        </p:nvSpPr>
        <p:spPr>
          <a:xfrm>
            <a:off x="2338001" y="2924739"/>
            <a:ext cx="7515997" cy="18876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pt-BR" sz="6600" dirty="0">
                <a:solidFill>
                  <a:schemeClr val="bg1"/>
                </a:solidFill>
              </a:rPr>
              <a:t>MOVIMIENTO DEL EQUIPO</a:t>
            </a:r>
          </a:p>
        </p:txBody>
      </p:sp>
    </p:spTree>
    <p:extLst>
      <p:ext uri="{BB962C8B-B14F-4D97-AF65-F5344CB8AC3E}">
        <p14:creationId xmlns:p14="http://schemas.microsoft.com/office/powerpoint/2010/main" val="3303987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224E2E5E-52EA-221F-9DAA-4E5E276C50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66" y="2461032"/>
            <a:ext cx="2923200" cy="2880000"/>
          </a:xfrm>
          <a:prstGeom prst="rect">
            <a:avLst/>
          </a:prstGeom>
        </p:spPr>
      </p:pic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542366" y="1194084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3200" dirty="0">
                <a:solidFill>
                  <a:srgbClr val="2B767D"/>
                </a:solidFill>
                <a:ea typeface="SimHei" panose="02010609060101010101" pitchFamily="49" charset="-122"/>
              </a:rPr>
              <a:t>MOVIMIENTO DEL EQUIPO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A4DAAA21-F52C-D26A-B52B-8AF3521524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" y="1885032"/>
            <a:ext cx="1952246" cy="3456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B5953FE-BAFE-68DC-36B9-619AA9AA12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37" y="2446765"/>
            <a:ext cx="1857951" cy="288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188FB4A-D790-984D-C286-BF99BDFE1C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66" y="2461032"/>
            <a:ext cx="2318400" cy="28800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C34B9F66-3981-BD13-277C-56B21EA632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2" y="3776335"/>
            <a:ext cx="1207008" cy="1207008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6A1C4F83-85D3-5575-8791-09A2F9D2E9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47" y="3776335"/>
            <a:ext cx="1207008" cy="120700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3B04B32-9190-F622-D6D4-A0F2FE669C2C}"/>
              </a:ext>
            </a:extLst>
          </p:cNvPr>
          <p:cNvSpPr/>
          <p:nvPr/>
        </p:nvSpPr>
        <p:spPr>
          <a:xfrm>
            <a:off x="542365" y="5433083"/>
            <a:ext cx="1377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1° Paso</a:t>
            </a:r>
          </a:p>
          <a:p>
            <a:pPr algn="ctr"/>
            <a:r>
              <a:rPr lang="es-ES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Bajar la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cúpula</a:t>
            </a:r>
            <a:endParaRPr lang="pt-BR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3A9679A-2E1D-28AD-8C56-5D8BE2189DEA}"/>
              </a:ext>
            </a:extLst>
          </p:cNvPr>
          <p:cNvSpPr/>
          <p:nvPr/>
        </p:nvSpPr>
        <p:spPr>
          <a:xfrm>
            <a:off x="1819686" y="5436914"/>
            <a:ext cx="1636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2° Paso</a:t>
            </a:r>
          </a:p>
          <a:p>
            <a:pPr algn="ctr"/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Desbloquear </a:t>
            </a:r>
            <a:r>
              <a:rPr lang="pt-BR" sz="12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el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freno</a:t>
            </a:r>
            <a:endParaRPr lang="pt-BR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7436D37-AC21-1A71-D707-F350AB63A017}"/>
              </a:ext>
            </a:extLst>
          </p:cNvPr>
          <p:cNvSpPr/>
          <p:nvPr/>
        </p:nvSpPr>
        <p:spPr>
          <a:xfrm>
            <a:off x="3481658" y="5433083"/>
            <a:ext cx="1230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3° Paso</a:t>
            </a:r>
          </a:p>
          <a:p>
            <a:pPr algn="ctr"/>
            <a:r>
              <a:rPr lang="es-ES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Girar la 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cúpula</a:t>
            </a:r>
            <a:endParaRPr lang="pt-BR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65AFC87-0DDA-8C4C-7CBB-E5C99B2D23EE}"/>
              </a:ext>
            </a:extLst>
          </p:cNvPr>
          <p:cNvSpPr/>
          <p:nvPr/>
        </p:nvSpPr>
        <p:spPr>
          <a:xfrm>
            <a:off x="5327920" y="5433083"/>
            <a:ext cx="1919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4° Paso</a:t>
            </a:r>
          </a:p>
          <a:p>
            <a:pPr algn="ctr"/>
            <a:r>
              <a:rPr lang="es-ES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Sostener con ambas manos</a:t>
            </a:r>
            <a:endParaRPr lang="pt-BR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327F41B-C11D-5DDB-3B84-FF0E6EEFBFC6}"/>
              </a:ext>
            </a:extLst>
          </p:cNvPr>
          <p:cNvSpPr/>
          <p:nvPr/>
        </p:nvSpPr>
        <p:spPr>
          <a:xfrm>
            <a:off x="7909518" y="5433082"/>
            <a:ext cx="2372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5° Paso</a:t>
            </a:r>
          </a:p>
          <a:p>
            <a:pPr algn="ctr"/>
            <a:r>
              <a:rPr lang="es-CO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Moverse siempre empujando</a:t>
            </a:r>
            <a:endParaRPr lang="es-CO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2263837-E465-4A5F-6CE5-FC6516785FCF}"/>
              </a:ext>
            </a:extLst>
          </p:cNvPr>
          <p:cNvSpPr/>
          <p:nvPr/>
        </p:nvSpPr>
        <p:spPr>
          <a:xfrm>
            <a:off x="10565412" y="5433082"/>
            <a:ext cx="1377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6° Paso</a:t>
            </a:r>
          </a:p>
          <a:p>
            <a:pPr algn="ctr"/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Bloquear </a:t>
            </a:r>
            <a:r>
              <a:rPr lang="pt-BR" sz="12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el</a:t>
            </a: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freno</a:t>
            </a:r>
            <a:endParaRPr lang="pt-BR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82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>
            <a:extLst>
              <a:ext uri="{FF2B5EF4-FFF2-40B4-BE49-F238E27FC236}">
                <a16:creationId xmlns:a16="http://schemas.microsoft.com/office/drawing/2014/main" id="{B3CA231A-D967-0DBF-F553-142705FF25B5}"/>
              </a:ext>
            </a:extLst>
          </p:cNvPr>
          <p:cNvGrpSpPr/>
          <p:nvPr/>
        </p:nvGrpSpPr>
        <p:grpSpPr>
          <a:xfrm>
            <a:off x="-32891" y="-18156"/>
            <a:ext cx="12224890" cy="6875807"/>
            <a:chOff x="-32891" y="-18156"/>
            <a:chExt cx="12224890" cy="6875807"/>
          </a:xfrm>
        </p:grpSpPr>
        <p:pic>
          <p:nvPicPr>
            <p:cNvPr id="3" name="Espaço Reservado para Conteúdo 4">
              <a:extLst>
                <a:ext uri="{FF2B5EF4-FFF2-40B4-BE49-F238E27FC236}">
                  <a16:creationId xmlns:a16="http://schemas.microsoft.com/office/drawing/2014/main" id="{78916FDE-360C-40BF-CF11-6E50D771D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891" y="-18156"/>
              <a:ext cx="12224890" cy="6875807"/>
            </a:xfrm>
            <a:prstGeom prst="rect">
              <a:avLst/>
            </a:prstGeom>
          </p:spPr>
        </p:pic>
        <p:grpSp>
          <p:nvGrpSpPr>
            <p:cNvPr id="4" name="Grupo 12">
              <a:extLst>
                <a:ext uri="{FF2B5EF4-FFF2-40B4-BE49-F238E27FC236}">
                  <a16:creationId xmlns:a16="http://schemas.microsoft.com/office/drawing/2014/main" id="{C619D65A-209A-A3A3-9CC0-87015E734F57}"/>
                </a:ext>
              </a:extLst>
            </p:cNvPr>
            <p:cNvGrpSpPr/>
            <p:nvPr/>
          </p:nvGrpSpPr>
          <p:grpSpPr>
            <a:xfrm>
              <a:off x="302063" y="800498"/>
              <a:ext cx="2274802" cy="5354416"/>
              <a:chOff x="215120" y="1562210"/>
              <a:chExt cx="1486409" cy="3498708"/>
            </a:xfrm>
          </p:grpSpPr>
          <p:pic>
            <p:nvPicPr>
              <p:cNvPr id="5" name="Imagem 4">
                <a:extLst>
                  <a:ext uri="{FF2B5EF4-FFF2-40B4-BE49-F238E27FC236}">
                    <a16:creationId xmlns:a16="http://schemas.microsoft.com/office/drawing/2014/main" id="{C0538534-BD60-8839-5E2B-00796B386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452" y="1562210"/>
                <a:ext cx="1043745" cy="731937"/>
              </a:xfrm>
              <a:prstGeom prst="rect">
                <a:avLst/>
              </a:prstGeom>
            </p:spPr>
          </p:pic>
          <p:pic>
            <p:nvPicPr>
              <p:cNvPr id="6" name="Imagem 5">
                <a:extLst>
                  <a:ext uri="{FF2B5EF4-FFF2-40B4-BE49-F238E27FC236}">
                    <a16:creationId xmlns:a16="http://schemas.microsoft.com/office/drawing/2014/main" id="{7A0596C4-A91A-D7B1-78CC-3C2436CCA9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120" y="4366458"/>
                <a:ext cx="1486409" cy="694460"/>
              </a:xfrm>
              <a:prstGeom prst="rect">
                <a:avLst/>
              </a:prstGeom>
            </p:spPr>
          </p:pic>
        </p:grpSp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6E8F359F-B350-65B2-1296-26BEA03CD859}"/>
              </a:ext>
            </a:extLst>
          </p:cNvPr>
          <p:cNvSpPr/>
          <p:nvPr/>
        </p:nvSpPr>
        <p:spPr>
          <a:xfrm>
            <a:off x="1931352" y="2924740"/>
            <a:ext cx="8296403" cy="990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pt-BR" sz="6600" dirty="0">
                <a:solidFill>
                  <a:schemeClr val="bg1"/>
                </a:solidFill>
              </a:rPr>
              <a:t>COMANDOS</a:t>
            </a:r>
          </a:p>
        </p:txBody>
      </p:sp>
    </p:spTree>
    <p:extLst>
      <p:ext uri="{BB962C8B-B14F-4D97-AF65-F5344CB8AC3E}">
        <p14:creationId xmlns:p14="http://schemas.microsoft.com/office/powerpoint/2010/main" val="464686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>
            <a:extLst>
              <a:ext uri="{FF2B5EF4-FFF2-40B4-BE49-F238E27FC236}">
                <a16:creationId xmlns:a16="http://schemas.microsoft.com/office/drawing/2014/main" id="{2424F176-9A90-75E9-2B35-796D121A1A29}"/>
              </a:ext>
            </a:extLst>
          </p:cNvPr>
          <p:cNvGrpSpPr/>
          <p:nvPr/>
        </p:nvGrpSpPr>
        <p:grpSpPr>
          <a:xfrm>
            <a:off x="-32891" y="-18156"/>
            <a:ext cx="12224890" cy="6875807"/>
            <a:chOff x="-32891" y="-18156"/>
            <a:chExt cx="12224890" cy="6875807"/>
          </a:xfrm>
        </p:grpSpPr>
        <p:pic>
          <p:nvPicPr>
            <p:cNvPr id="3" name="Espaço Reservado para Conteúdo 4">
              <a:extLst>
                <a:ext uri="{FF2B5EF4-FFF2-40B4-BE49-F238E27FC236}">
                  <a16:creationId xmlns:a16="http://schemas.microsoft.com/office/drawing/2014/main" id="{522ABD03-00D5-C13E-58FB-E3E866B5B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891" y="-18156"/>
              <a:ext cx="12224890" cy="6875807"/>
            </a:xfrm>
            <a:prstGeom prst="rect">
              <a:avLst/>
            </a:prstGeom>
          </p:spPr>
        </p:pic>
        <p:grpSp>
          <p:nvGrpSpPr>
            <p:cNvPr id="4" name="Grupo 12">
              <a:extLst>
                <a:ext uri="{FF2B5EF4-FFF2-40B4-BE49-F238E27FC236}">
                  <a16:creationId xmlns:a16="http://schemas.microsoft.com/office/drawing/2014/main" id="{3381953F-CFE4-7183-931A-8E37834074FB}"/>
                </a:ext>
              </a:extLst>
            </p:cNvPr>
            <p:cNvGrpSpPr/>
            <p:nvPr/>
          </p:nvGrpSpPr>
          <p:grpSpPr>
            <a:xfrm>
              <a:off x="302063" y="800498"/>
              <a:ext cx="2274802" cy="5354416"/>
              <a:chOff x="215120" y="1562210"/>
              <a:chExt cx="1486409" cy="3498708"/>
            </a:xfrm>
          </p:grpSpPr>
          <p:pic>
            <p:nvPicPr>
              <p:cNvPr id="5" name="Imagem 4">
                <a:extLst>
                  <a:ext uri="{FF2B5EF4-FFF2-40B4-BE49-F238E27FC236}">
                    <a16:creationId xmlns:a16="http://schemas.microsoft.com/office/drawing/2014/main" id="{29F0CC2D-5293-AAC5-6E19-36B069A7B9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452" y="1562210"/>
                <a:ext cx="1043745" cy="731937"/>
              </a:xfrm>
              <a:prstGeom prst="rect">
                <a:avLst/>
              </a:prstGeom>
            </p:spPr>
          </p:pic>
          <p:pic>
            <p:nvPicPr>
              <p:cNvPr id="6" name="Imagem 5">
                <a:extLst>
                  <a:ext uri="{FF2B5EF4-FFF2-40B4-BE49-F238E27FC236}">
                    <a16:creationId xmlns:a16="http://schemas.microsoft.com/office/drawing/2014/main" id="{72924BF3-6284-5E13-5EA9-1BB9556035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120" y="4366458"/>
                <a:ext cx="1486409" cy="694460"/>
              </a:xfrm>
              <a:prstGeom prst="rect">
                <a:avLst/>
              </a:prstGeom>
            </p:spPr>
          </p:pic>
        </p:grpSp>
      </p:grpSp>
      <p:sp>
        <p:nvSpPr>
          <p:cNvPr id="8" name="Retângulo 7">
            <a:extLst>
              <a:ext uri="{FF2B5EF4-FFF2-40B4-BE49-F238E27FC236}">
                <a16:creationId xmlns:a16="http://schemas.microsoft.com/office/drawing/2014/main" id="{0E58042D-F2CC-B8B8-76A2-B6A5415ED405}"/>
              </a:ext>
            </a:extLst>
          </p:cNvPr>
          <p:cNvSpPr/>
          <p:nvPr/>
        </p:nvSpPr>
        <p:spPr>
          <a:xfrm>
            <a:off x="1931352" y="2924740"/>
            <a:ext cx="8296403" cy="990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pt-BR" sz="6600" dirty="0">
                <a:solidFill>
                  <a:schemeClr val="bg1"/>
                </a:solidFill>
              </a:rPr>
              <a:t>CONTROL EN EL ARCO</a:t>
            </a:r>
          </a:p>
        </p:txBody>
      </p:sp>
    </p:spTree>
    <p:extLst>
      <p:ext uri="{BB962C8B-B14F-4D97-AF65-F5344CB8AC3E}">
        <p14:creationId xmlns:p14="http://schemas.microsoft.com/office/powerpoint/2010/main" val="1050868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311371" y="1953087"/>
            <a:ext cx="5174538" cy="4885472"/>
          </a:xfrm>
          <a:prstGeom prst="rect">
            <a:avLst/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924" y="4428583"/>
            <a:ext cx="3300152" cy="2149877"/>
          </a:xfrm>
          <a:prstGeom prst="rect">
            <a:avLst/>
          </a:prstGeom>
        </p:spPr>
      </p:pic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542366" y="1194084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3200" dirty="0">
                <a:solidFill>
                  <a:srgbClr val="2B767D"/>
                </a:solidFill>
                <a:ea typeface="SimHei" panose="02010609060101010101" pitchFamily="49" charset="-122"/>
              </a:rPr>
              <a:t>CÚPULAS 3LE, 4LE, M1LE, M1LEC Y M1LEP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42" y="3514434"/>
            <a:ext cx="1752657" cy="1308100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798D291E-4556-913E-21B2-9D938739D851}"/>
              </a:ext>
            </a:extLst>
          </p:cNvPr>
          <p:cNvSpPr txBox="1"/>
          <p:nvPr/>
        </p:nvSpPr>
        <p:spPr>
          <a:xfrm>
            <a:off x="2850640" y="2627103"/>
            <a:ext cx="6096000" cy="826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pt-BR" sz="1800" dirty="0"/>
              <a:t>CONTROL EN EL ARCO</a:t>
            </a:r>
          </a:p>
        </p:txBody>
      </p:sp>
    </p:spTree>
    <p:extLst>
      <p:ext uri="{BB962C8B-B14F-4D97-AF65-F5344CB8AC3E}">
        <p14:creationId xmlns:p14="http://schemas.microsoft.com/office/powerpoint/2010/main" val="4275917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09" y="1769573"/>
            <a:ext cx="6647792" cy="2463007"/>
          </a:xfrm>
          <a:prstGeom prst="rect">
            <a:avLst/>
          </a:prstGeom>
        </p:spPr>
      </p:pic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542366" y="1194084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3200" dirty="0">
                <a:solidFill>
                  <a:srgbClr val="2B767D"/>
                </a:solidFill>
                <a:ea typeface="SimHei" panose="02010609060101010101" pitchFamily="49" charset="-122"/>
              </a:rPr>
              <a:t>CÚPULAS 3LE, 4LE, M1LE, M1LEC Y M1LEP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5544209" y="3074860"/>
            <a:ext cx="884288" cy="58857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09" y="4232580"/>
            <a:ext cx="6647792" cy="2463006"/>
          </a:xfrm>
          <a:prstGeom prst="rect">
            <a:avLst/>
          </a:prstGeom>
        </p:spPr>
      </p:pic>
      <p:sp>
        <p:nvSpPr>
          <p:cNvPr id="13" name="Seta para a direita 12"/>
          <p:cNvSpPr/>
          <p:nvPr/>
        </p:nvSpPr>
        <p:spPr>
          <a:xfrm>
            <a:off x="5544209" y="5537867"/>
            <a:ext cx="884288" cy="58857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Grupo 15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2195C97F-DD70-8174-0871-599F09210FC4}"/>
              </a:ext>
            </a:extLst>
          </p:cNvPr>
          <p:cNvSpPr txBox="1"/>
          <p:nvPr/>
        </p:nvSpPr>
        <p:spPr>
          <a:xfrm>
            <a:off x="915228" y="2952544"/>
            <a:ext cx="31139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CONTROL DE INTENSIDAD EN 8 NIVELES</a:t>
            </a:r>
          </a:p>
          <a:p>
            <a:endParaRPr lang="es-ES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Al encender el equipo, la intensidad de la luz estará en el nivel “6”.</a:t>
            </a:r>
          </a:p>
          <a:p>
            <a:endParaRPr lang="es-ES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El rango de ajuste es del 20% al 100% de la intensidad nominal.</a:t>
            </a:r>
            <a:endParaRPr lang="pt-BR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37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272202" y="1170560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3200" dirty="0">
                <a:solidFill>
                  <a:srgbClr val="2B767D"/>
                </a:solidFill>
                <a:ea typeface="SimHei" panose="02010609060101010101" pitchFamily="49" charset="-122"/>
              </a:rPr>
              <a:t>CÚPULAS 3LE, 4LE, M1LE, M1LEC Y M1LEP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758" y="2460520"/>
            <a:ext cx="5052634" cy="18720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038" y="4727740"/>
            <a:ext cx="5052631" cy="1872000"/>
          </a:xfrm>
          <a:prstGeom prst="rect">
            <a:avLst/>
          </a:prstGeom>
        </p:spPr>
      </p:pic>
      <p:sp>
        <p:nvSpPr>
          <p:cNvPr id="19" name="Seta para a direita 18"/>
          <p:cNvSpPr/>
          <p:nvPr/>
        </p:nvSpPr>
        <p:spPr>
          <a:xfrm>
            <a:off x="4613565" y="2863194"/>
            <a:ext cx="2594264" cy="58857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Grupo 13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  <p:sp>
        <p:nvSpPr>
          <p:cNvPr id="25" name="Seta para a direita 24"/>
          <p:cNvSpPr/>
          <p:nvPr/>
        </p:nvSpPr>
        <p:spPr>
          <a:xfrm>
            <a:off x="4613565" y="5150604"/>
            <a:ext cx="2594264" cy="58857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E75A516-D177-4CD4-928B-72A20F846FC1}"/>
              </a:ext>
            </a:extLst>
          </p:cNvPr>
          <p:cNvSpPr txBox="1"/>
          <p:nvPr/>
        </p:nvSpPr>
        <p:spPr>
          <a:xfrm>
            <a:off x="1179573" y="4983227"/>
            <a:ext cx="4081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br>
              <a:rPr lang="pt-B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6500°K: ideal para visualización de “tejidos”</a:t>
            </a:r>
            <a:endParaRPr lang="pt-BR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AE15B4E-93C9-A5FE-3648-2FD87281631B}"/>
              </a:ext>
            </a:extLst>
          </p:cNvPr>
          <p:cNvSpPr/>
          <p:nvPr/>
        </p:nvSpPr>
        <p:spPr>
          <a:xfrm>
            <a:off x="272202" y="1653318"/>
            <a:ext cx="9110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CONTROL DE TEMPERATURA DE COLOR AJUSTABLE DE 3000°K A 6500°K EN 9 NIVELES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BB58A65-F41E-1ABA-CC42-C34A67FB85E4}"/>
              </a:ext>
            </a:extLst>
          </p:cNvPr>
          <p:cNvSpPr/>
          <p:nvPr/>
        </p:nvSpPr>
        <p:spPr>
          <a:xfrm>
            <a:off x="1221136" y="2922649"/>
            <a:ext cx="3998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3000 </a:t>
            </a:r>
            <a:r>
              <a:rPr lang="es-ES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°K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: ideal para visualización de “huesos”.</a:t>
            </a:r>
            <a:endParaRPr lang="pt-BR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48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  <p:sp>
        <p:nvSpPr>
          <p:cNvPr id="5" name="Retângulo 4">
            <a:extLst>
              <a:ext uri="{FF2B5EF4-FFF2-40B4-BE49-F238E27FC236}">
                <a16:creationId xmlns:a16="http://schemas.microsoft.com/office/drawing/2014/main" id="{CB5FDA7D-20D0-230D-1B44-366AF61C8F28}"/>
              </a:ext>
            </a:extLst>
          </p:cNvPr>
          <p:cNvSpPr/>
          <p:nvPr/>
        </p:nvSpPr>
        <p:spPr>
          <a:xfrm>
            <a:off x="3621342" y="5669424"/>
            <a:ext cx="6303707" cy="6725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 realizar el mantenimiento, verificar que la habitación esté descontaminada y apagar el disyuntor (interruptor principal) correspondiente al equipo que será sometido a mantenimiento.</a:t>
            </a:r>
            <a:endParaRPr lang="es-AR" sz="1400" dirty="0">
              <a:latin typeface="Arial Narrow" panose="020B060602020203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CEF46A8-35C6-FCD4-BAD2-12847216D5DB}"/>
              </a:ext>
            </a:extLst>
          </p:cNvPr>
          <p:cNvSpPr/>
          <p:nvPr/>
        </p:nvSpPr>
        <p:spPr>
          <a:xfrm>
            <a:off x="2933217" y="5652984"/>
            <a:ext cx="603135" cy="6725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9F0B71C-D18D-3EA1-04B5-F258F2174D5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34" y="5823703"/>
            <a:ext cx="368300" cy="333375"/>
          </a:xfrm>
          <a:prstGeom prst="rect">
            <a:avLst/>
          </a:prstGeom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9D473FC-2E70-4694-7039-EE56290A9995}"/>
              </a:ext>
            </a:extLst>
          </p:cNvPr>
          <p:cNvSpPr txBox="1"/>
          <p:nvPr/>
        </p:nvSpPr>
        <p:spPr>
          <a:xfrm>
            <a:off x="479097" y="1674670"/>
            <a:ext cx="5378845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4F7578"/>
                </a:solidFill>
                <a:cs typeface="Arial" panose="020B0604020202020204" pitchFamily="34" charset="0"/>
              </a:rPr>
              <a:t>MODELO PARED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Abrir y limpiar las cúpulas;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Apretar conexiones eléctricas;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Verificar la nivelación del equipo;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Ajuste de elementos de fijación;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Controlar el freno del movimiento basculante;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Mover los brazos que giran infinitamente (para evitar el posicionamiento de la memoria);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Verificar la integridad de las paradas;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Verificar el funcionamiento del control de pared;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Verificar el funcionamiento del control de arco de cada domo;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Limpieza general del equipo.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10ED946-3105-EE45-024A-2AEE72F8FFEC}"/>
              </a:ext>
            </a:extLst>
          </p:cNvPr>
          <p:cNvSpPr/>
          <p:nvPr/>
        </p:nvSpPr>
        <p:spPr>
          <a:xfrm>
            <a:off x="6991243" y="1717813"/>
            <a:ext cx="38678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4F7578"/>
                </a:solidFill>
                <a:cs typeface="Arial" panose="020B0604020202020204" pitchFamily="34" charset="0"/>
              </a:rPr>
              <a:t>SISTEMA DE EMERGENCIA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Apertura y limpieza interior;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Apretar conexiones eléctricas;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Medición del voltaje de la batería (individualmente debe ser de 8 voltios o más);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Funcionamiento de los LED indicadores del estado de funcionamiento;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Limpieza general del equipo.</a:t>
            </a:r>
            <a:endParaRPr lang="pt-BR" b="1" dirty="0">
              <a:solidFill>
                <a:srgbClr val="4F7578"/>
              </a:solidFill>
              <a:cs typeface="Arial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AD69B93B-F907-00F2-6870-6D27D4A4AC64}"/>
              </a:ext>
            </a:extLst>
          </p:cNvPr>
          <p:cNvSpPr txBox="1">
            <a:spLocks/>
          </p:cNvSpPr>
          <p:nvPr/>
        </p:nvSpPr>
        <p:spPr>
          <a:xfrm>
            <a:off x="479097" y="1075468"/>
            <a:ext cx="8230139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solidFill>
                  <a:srgbClr val="2B767D"/>
                </a:solidFill>
                <a:ea typeface="SimHei" panose="02010609060101010101" pitchFamily="49" charset="-122"/>
              </a:rPr>
              <a:t>MANTENIMIENTO PREVENTIVO- CHECK LIST </a:t>
            </a:r>
            <a:endParaRPr lang="pt-BR" sz="3200" dirty="0">
              <a:solidFill>
                <a:srgbClr val="FF0000"/>
              </a:solidFill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9762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47" y="3295364"/>
            <a:ext cx="4137720" cy="3132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542366" y="1194084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3200" dirty="0">
                <a:solidFill>
                  <a:srgbClr val="2B767D"/>
                </a:solidFill>
                <a:ea typeface="SimHei" panose="02010609060101010101" pitchFamily="49" charset="-122"/>
              </a:rPr>
              <a:t>CÚPULAS 3LE, 4LE, M1LE, M1LEC Y M1LEP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12" y="1891991"/>
            <a:ext cx="6315789" cy="23400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09" y="4232580"/>
            <a:ext cx="6315792" cy="2340000"/>
          </a:xfrm>
          <a:prstGeom prst="rect">
            <a:avLst/>
          </a:prstGeom>
        </p:spPr>
      </p:pic>
      <p:sp>
        <p:nvSpPr>
          <p:cNvPr id="18" name="Seta para a direita 17"/>
          <p:cNvSpPr/>
          <p:nvPr/>
        </p:nvSpPr>
        <p:spPr>
          <a:xfrm>
            <a:off x="5544209" y="5509020"/>
            <a:ext cx="884288" cy="58857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1" name="Grupo 20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  <p:sp>
        <p:nvSpPr>
          <p:cNvPr id="13" name="Seta para a direita 16">
            <a:extLst>
              <a:ext uri="{FF2B5EF4-FFF2-40B4-BE49-F238E27FC236}">
                <a16:creationId xmlns:a16="http://schemas.microsoft.com/office/drawing/2014/main" id="{3E43EDD1-B84A-97C8-7717-B3053F5B8135}"/>
              </a:ext>
            </a:extLst>
          </p:cNvPr>
          <p:cNvSpPr/>
          <p:nvPr/>
        </p:nvSpPr>
        <p:spPr>
          <a:xfrm rot="10800000">
            <a:off x="7940879" y="2764420"/>
            <a:ext cx="884288" cy="58857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a direita 16">
            <a:extLst>
              <a:ext uri="{FF2B5EF4-FFF2-40B4-BE49-F238E27FC236}">
                <a16:creationId xmlns:a16="http://schemas.microsoft.com/office/drawing/2014/main" id="{2C352C65-0CED-B900-56C4-ED17D4A04451}"/>
              </a:ext>
            </a:extLst>
          </p:cNvPr>
          <p:cNvSpPr/>
          <p:nvPr/>
        </p:nvSpPr>
        <p:spPr>
          <a:xfrm rot="10800000">
            <a:off x="7940879" y="5402580"/>
            <a:ext cx="884288" cy="58857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8901A68-7F87-758B-3F81-B1BA9C90161F}"/>
              </a:ext>
            </a:extLst>
          </p:cNvPr>
          <p:cNvSpPr txBox="1"/>
          <p:nvPr/>
        </p:nvSpPr>
        <p:spPr>
          <a:xfrm>
            <a:off x="606547" y="1885032"/>
            <a:ext cx="4137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LUZ ENDO</a:t>
            </a:r>
          </a:p>
          <a:p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Luz especial para video cirugías, no genera reflejos en las pantallas de los monitores y ayuda al cirujano a concentrarse. La luz endoscópica puede variar en intensidad.</a:t>
            </a:r>
            <a:endParaRPr lang="pt-BR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6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12" y="2544785"/>
            <a:ext cx="8135388" cy="3527247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-42642" y="2544785"/>
            <a:ext cx="3832167" cy="4313215"/>
          </a:xfrm>
          <a:prstGeom prst="rect">
            <a:avLst/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Arco 19"/>
          <p:cNvSpPr/>
          <p:nvPr/>
        </p:nvSpPr>
        <p:spPr>
          <a:xfrm>
            <a:off x="8035193" y="3773703"/>
            <a:ext cx="178225" cy="1069409"/>
          </a:xfrm>
          <a:prstGeom prst="arc">
            <a:avLst>
              <a:gd name="adj1" fmla="val 13167287"/>
              <a:gd name="adj2" fmla="val 11400477"/>
            </a:avLst>
          </a:prstGeom>
          <a:ln w="57150">
            <a:solidFill>
              <a:srgbClr val="2B767D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8"/>
          <a:stretch/>
        </p:blipFill>
        <p:spPr>
          <a:xfrm>
            <a:off x="8153400" y="2544783"/>
            <a:ext cx="4038601" cy="3527247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E63EF10E-6C88-D3DC-EBA5-2DCB3CD0BE95}"/>
              </a:ext>
            </a:extLst>
          </p:cNvPr>
          <p:cNvSpPr txBox="1">
            <a:spLocks/>
          </p:cNvSpPr>
          <p:nvPr/>
        </p:nvSpPr>
        <p:spPr>
          <a:xfrm>
            <a:off x="542366" y="1194084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solidFill>
                  <a:srgbClr val="2B767D"/>
                </a:solidFill>
                <a:ea typeface="SimHei" panose="02010609060101010101" pitchFamily="49" charset="-122"/>
              </a:rPr>
              <a:t>AJUSTE DE INTENSIDAD - CÚPULA 1L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0293406-7DE9-3475-3F86-6BA1273F8A71}"/>
              </a:ext>
            </a:extLst>
          </p:cNvPr>
          <p:cNvSpPr/>
          <p:nvPr/>
        </p:nvSpPr>
        <p:spPr>
          <a:xfrm>
            <a:off x="357387" y="3578007"/>
            <a:ext cx="31678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2B767D"/>
                </a:solidFill>
              </a:rPr>
              <a:t>Ajuste de intensidad de luz (20% – 100%)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2B767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2B767D"/>
                </a:solidFill>
              </a:rPr>
              <a:t>Girando el potenciómetro puedes ajustar la intensidad de la luz.</a:t>
            </a:r>
          </a:p>
        </p:txBody>
      </p:sp>
    </p:spTree>
    <p:extLst>
      <p:ext uri="{BB962C8B-B14F-4D97-AF65-F5344CB8AC3E}">
        <p14:creationId xmlns:p14="http://schemas.microsoft.com/office/powerpoint/2010/main" val="1407966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32891" y="-18156"/>
            <a:ext cx="12224890" cy="6875807"/>
            <a:chOff x="-32891" y="-18156"/>
            <a:chExt cx="12224890" cy="6875807"/>
          </a:xfrm>
        </p:grpSpPr>
        <p:pic>
          <p:nvPicPr>
            <p:cNvPr id="11" name="Espaço Reservado para Conteúdo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891" y="-18156"/>
              <a:ext cx="12224890" cy="6875807"/>
            </a:xfrm>
            <a:prstGeom prst="rect">
              <a:avLst/>
            </a:prstGeom>
          </p:spPr>
        </p:pic>
        <p:grpSp>
          <p:nvGrpSpPr>
            <p:cNvPr id="13" name="Grupo 12"/>
            <p:cNvGrpSpPr/>
            <p:nvPr/>
          </p:nvGrpSpPr>
          <p:grpSpPr>
            <a:xfrm>
              <a:off x="302063" y="800498"/>
              <a:ext cx="2274802" cy="5354416"/>
              <a:chOff x="215120" y="1562210"/>
              <a:chExt cx="1486409" cy="3498708"/>
            </a:xfrm>
          </p:grpSpPr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452" y="1562210"/>
                <a:ext cx="1043745" cy="731937"/>
              </a:xfrm>
              <a:prstGeom prst="rect">
                <a:avLst/>
              </a:prstGeom>
            </p:spPr>
          </p:pic>
          <p:pic>
            <p:nvPicPr>
              <p:cNvPr id="15" name="Imagem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120" y="4366458"/>
                <a:ext cx="1486409" cy="694460"/>
              </a:xfrm>
              <a:prstGeom prst="rect">
                <a:avLst/>
              </a:prstGeom>
            </p:spPr>
          </p:pic>
        </p:grpSp>
      </p:grpSp>
      <p:sp>
        <p:nvSpPr>
          <p:cNvPr id="7" name="Retângulo 6"/>
          <p:cNvSpPr/>
          <p:nvPr/>
        </p:nvSpPr>
        <p:spPr>
          <a:xfrm>
            <a:off x="1931352" y="2924740"/>
            <a:ext cx="8296403" cy="2785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pt-BR" sz="6600" dirty="0">
                <a:solidFill>
                  <a:schemeClr val="bg1"/>
                </a:solidFill>
              </a:rPr>
              <a:t>CHECK LIST TREINAMIENTO DEL  USUARIO</a:t>
            </a:r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8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90077" y="1155193"/>
            <a:ext cx="5725171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solidFill>
                  <a:srgbClr val="2B767D"/>
                </a:solidFill>
                <a:ea typeface="SimHei" panose="02010609060101010101" pitchFamily="49" charset="-122"/>
              </a:rPr>
              <a:t>CHECK LIST </a:t>
            </a:r>
            <a:endParaRPr lang="pt-BR" sz="3200" dirty="0">
              <a:solidFill>
                <a:srgbClr val="FF0000"/>
              </a:solidFill>
              <a:ea typeface="SimHei" panose="02010609060101010101" pitchFamily="49" charset="-122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1DA579BC-3773-3391-C7F3-B7682EEF7AAB}"/>
              </a:ext>
            </a:extLst>
          </p:cNvPr>
          <p:cNvSpPr/>
          <p:nvPr/>
        </p:nvSpPr>
        <p:spPr>
          <a:xfrm>
            <a:off x="6215229" y="2038932"/>
            <a:ext cx="549767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4F7578"/>
                </a:solidFill>
                <a:cs typeface="Arial" panose="020B0604020202020204" pitchFamily="34" charset="0"/>
              </a:rPr>
              <a:t>MOVIMIENTO DEL EQUIPO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Paso importante para evitar dañar el equipo.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rgbClr val="4F7578"/>
                </a:solidFill>
                <a:cs typeface="Arial" panose="020B0604020202020204" pitchFamily="34" charset="0"/>
              </a:rPr>
              <a:t>COMANDOS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Control de pared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Control en el arco (</a:t>
            </a:r>
            <a:r>
              <a:rPr lang="es-CO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on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/off , ajuste de intensidad, ajuste de temperatura de color, luz </a:t>
            </a:r>
            <a:r>
              <a:rPr lang="es-CO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endo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Ajuste intensidad - cúpula 1l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Sistema de emergencia</a:t>
            </a:r>
          </a:p>
          <a:p>
            <a:endParaRPr lang="es-CO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s-CO" b="1" dirty="0">
                <a:solidFill>
                  <a:srgbClr val="4F7578"/>
                </a:solidFill>
                <a:cs typeface="Arial" panose="020B0604020202020204" pitchFamily="34" charset="0"/>
              </a:rPr>
              <a:t>POSICIONAMIENTO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CO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Parte del entrenamiento que vale la pena repasar, principalmente las distancias de operación.</a:t>
            </a:r>
            <a:endParaRPr lang="pt-BR" b="1" dirty="0">
              <a:solidFill>
                <a:srgbClr val="4F7578"/>
              </a:solidFill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B5FDA7D-20D0-230D-1B44-366AF61C8F28}"/>
              </a:ext>
            </a:extLst>
          </p:cNvPr>
          <p:cNvSpPr/>
          <p:nvPr/>
        </p:nvSpPr>
        <p:spPr>
          <a:xfrm>
            <a:off x="4120767" y="5920769"/>
            <a:ext cx="4918458" cy="6561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olvide obtener la firma de las personas que fueron capacitadas y del responsable de aceptar el servicio.</a:t>
            </a:r>
            <a:endParaRPr lang="es-AR" sz="1400" dirty="0">
              <a:latin typeface="Arial Narrow" panose="020B060602020203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CEF46A8-35C6-FCD4-BAD2-12847216D5DB}"/>
              </a:ext>
            </a:extLst>
          </p:cNvPr>
          <p:cNvSpPr/>
          <p:nvPr/>
        </p:nvSpPr>
        <p:spPr>
          <a:xfrm>
            <a:off x="3432641" y="5904329"/>
            <a:ext cx="603135" cy="6725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9F0B71C-D18D-3EA1-04B5-F258F2174D5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58" y="6075048"/>
            <a:ext cx="368300" cy="333375"/>
          </a:xfrm>
          <a:prstGeom prst="rect">
            <a:avLst/>
          </a:prstGeom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F39C650-911C-72F5-981D-D65CEDE0E860}"/>
              </a:ext>
            </a:extLst>
          </p:cNvPr>
          <p:cNvSpPr/>
          <p:nvPr/>
        </p:nvSpPr>
        <p:spPr>
          <a:xfrm>
            <a:off x="479097" y="2038932"/>
            <a:ext cx="45283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4F7578"/>
                </a:solidFill>
                <a:cs typeface="Arial" panose="020B0604020202020204" pitchFamily="34" charset="0"/>
              </a:rPr>
              <a:t>PARTES Y CARACTERÍSTICAS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Características conforme modelo adquirido</a:t>
            </a:r>
          </a:p>
          <a:p>
            <a:endParaRPr lang="es-CO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s-CO" b="1" dirty="0">
                <a:solidFill>
                  <a:srgbClr val="4F7578"/>
                </a:solidFill>
                <a:cs typeface="Arial" panose="020B0604020202020204" pitchFamily="34" charset="0"/>
              </a:rPr>
              <a:t>ÁNGULOS Y DIMENSIONES</a:t>
            </a:r>
          </a:p>
          <a:p>
            <a:r>
              <a:rPr lang="es-CO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(alerta movimientos con parada)</a:t>
            </a:r>
          </a:p>
          <a:p>
            <a:endParaRPr lang="es-CO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s-CO" b="1" dirty="0">
                <a:solidFill>
                  <a:srgbClr val="4F7578"/>
                </a:solidFill>
                <a:cs typeface="Arial" panose="020B0604020202020204" pitchFamily="34" charset="0"/>
              </a:rPr>
              <a:t>MOVIMIENTO DE LAS CÚPULAS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Manijas laterales (no estériles)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Mango (estéril)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Ajuste del campo en el mango (estéril) campo fijo o ajustable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Retirar y colocar el mango</a:t>
            </a:r>
          </a:p>
        </p:txBody>
      </p:sp>
    </p:spTree>
    <p:extLst>
      <p:ext uri="{BB962C8B-B14F-4D97-AF65-F5344CB8AC3E}">
        <p14:creationId xmlns:p14="http://schemas.microsoft.com/office/powerpoint/2010/main" val="2767213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32891" y="-18156"/>
            <a:ext cx="12224890" cy="6875807"/>
            <a:chOff x="-32891" y="-18156"/>
            <a:chExt cx="12224890" cy="6875807"/>
          </a:xfrm>
        </p:grpSpPr>
        <p:pic>
          <p:nvPicPr>
            <p:cNvPr id="11" name="Espaço Reservado para Conteúdo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891" y="-18156"/>
              <a:ext cx="12224890" cy="6875807"/>
            </a:xfrm>
            <a:prstGeom prst="rect">
              <a:avLst/>
            </a:prstGeom>
          </p:spPr>
        </p:pic>
        <p:grpSp>
          <p:nvGrpSpPr>
            <p:cNvPr id="12" name="Grupo 11"/>
            <p:cNvGrpSpPr/>
            <p:nvPr/>
          </p:nvGrpSpPr>
          <p:grpSpPr>
            <a:xfrm>
              <a:off x="302063" y="800498"/>
              <a:ext cx="2274802" cy="5354416"/>
              <a:chOff x="215120" y="1562210"/>
              <a:chExt cx="1486409" cy="3498708"/>
            </a:xfrm>
          </p:grpSpPr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452" y="1562210"/>
                <a:ext cx="1043745" cy="731937"/>
              </a:xfrm>
              <a:prstGeom prst="rect">
                <a:avLst/>
              </a:prstGeom>
            </p:spPr>
          </p:pic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120" y="4366458"/>
                <a:ext cx="1486409" cy="694460"/>
              </a:xfrm>
              <a:prstGeom prst="rect">
                <a:avLst/>
              </a:prstGeom>
            </p:spPr>
          </p:pic>
        </p:grpSp>
      </p:grpSp>
      <p:sp>
        <p:nvSpPr>
          <p:cNvPr id="17" name="Retângulo 16"/>
          <p:cNvSpPr/>
          <p:nvPr/>
        </p:nvSpPr>
        <p:spPr>
          <a:xfrm>
            <a:off x="2410331" y="3106215"/>
            <a:ext cx="7515997" cy="18876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pt-BR" sz="6600" dirty="0">
                <a:solidFill>
                  <a:schemeClr val="bg1"/>
                </a:solidFill>
              </a:rPr>
              <a:t>MANUTENCIÓN PREVENTIVA</a:t>
            </a:r>
          </a:p>
        </p:txBody>
      </p:sp>
    </p:spTree>
    <p:extLst>
      <p:ext uri="{BB962C8B-B14F-4D97-AF65-F5344CB8AC3E}">
        <p14:creationId xmlns:p14="http://schemas.microsoft.com/office/powerpoint/2010/main" val="3514243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1DA579BC-3773-3391-C7F3-B7682EEF7AAB}"/>
              </a:ext>
            </a:extLst>
          </p:cNvPr>
          <p:cNvSpPr/>
          <p:nvPr/>
        </p:nvSpPr>
        <p:spPr>
          <a:xfrm>
            <a:off x="6991243" y="1717813"/>
            <a:ext cx="38678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4F7578"/>
                </a:solidFill>
                <a:cs typeface="Arial" panose="020B0604020202020204" pitchFamily="34" charset="0"/>
              </a:rPr>
              <a:t>SISTEMA DE EMERGENCIA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Apertura y limpieza interior;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Apretar conexiones eléctricas;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Medición del voltaje de la batería (individualmente debe ser de 8 voltios o más);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Funcionamiento de los LED indicadores del estado de funcionamiento;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Limpieza general del equipo.</a:t>
            </a:r>
            <a:endParaRPr lang="pt-BR" b="1" dirty="0">
              <a:solidFill>
                <a:srgbClr val="4F7578"/>
              </a:solidFill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B5FDA7D-20D0-230D-1B44-366AF61C8F28}"/>
              </a:ext>
            </a:extLst>
          </p:cNvPr>
          <p:cNvSpPr/>
          <p:nvPr/>
        </p:nvSpPr>
        <p:spPr>
          <a:xfrm>
            <a:off x="3621342" y="5669424"/>
            <a:ext cx="5922707" cy="6725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 realizar el mantenimiento, comprobar que la habitación esté descontaminada y desconectar el equipo de la red eléctrica.</a:t>
            </a:r>
            <a:endParaRPr lang="es-AR" sz="1400" dirty="0">
              <a:latin typeface="Arial Narrow" panose="020B060602020203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CEF46A8-35C6-FCD4-BAD2-12847216D5DB}"/>
              </a:ext>
            </a:extLst>
          </p:cNvPr>
          <p:cNvSpPr/>
          <p:nvPr/>
        </p:nvSpPr>
        <p:spPr>
          <a:xfrm>
            <a:off x="2933217" y="5652984"/>
            <a:ext cx="603135" cy="6725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9F0B71C-D18D-3EA1-04B5-F258F2174D5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34" y="5823703"/>
            <a:ext cx="368300" cy="333375"/>
          </a:xfrm>
          <a:prstGeom prst="rect">
            <a:avLst/>
          </a:prstGeom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207A7C0-57FE-D8C8-9239-761729EFC2E8}"/>
              </a:ext>
            </a:extLst>
          </p:cNvPr>
          <p:cNvSpPr txBox="1"/>
          <p:nvPr/>
        </p:nvSpPr>
        <p:spPr>
          <a:xfrm>
            <a:off x="479097" y="1674670"/>
            <a:ext cx="5378845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4F7578"/>
                </a:solidFill>
                <a:cs typeface="Arial" panose="020B0604020202020204" pitchFamily="34" charset="0"/>
              </a:rPr>
              <a:t>MODELO AUXILIAR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Abrir y limpiar las cúpulas;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Apretar conexiones eléctricas;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Ajuste de elementos de fijación;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Controlar el freno del movimiento basculante;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Mover los brazos que giran infinitamente (para evitar el posicionamiento de la memoria);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Verificar la integridad de las paradas;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Verificar el funcionamiento del control de arco de cada domo;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Verificar el funcionamiento de las ruedas, incluidos los frenos;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Limpieza general del equipo.</a:t>
            </a:r>
            <a:endParaRPr lang="pt-BR" dirty="0"/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2E982584-BAC6-9165-9516-725012889253}"/>
              </a:ext>
            </a:extLst>
          </p:cNvPr>
          <p:cNvSpPr txBox="1">
            <a:spLocks/>
          </p:cNvSpPr>
          <p:nvPr/>
        </p:nvSpPr>
        <p:spPr>
          <a:xfrm>
            <a:off x="479097" y="1075468"/>
            <a:ext cx="8230139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solidFill>
                  <a:srgbClr val="2B767D"/>
                </a:solidFill>
                <a:ea typeface="SimHei" panose="02010609060101010101" pitchFamily="49" charset="-122"/>
              </a:rPr>
              <a:t>MANTENIMIENTO PREVENTIVO- CHECK LIST </a:t>
            </a:r>
            <a:endParaRPr lang="pt-BR" sz="3200" dirty="0">
              <a:solidFill>
                <a:srgbClr val="FF0000"/>
              </a:solidFill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1328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32891" y="-18156"/>
            <a:ext cx="12224890" cy="6875807"/>
            <a:chOff x="-32891" y="-18156"/>
            <a:chExt cx="12224890" cy="6875807"/>
          </a:xfrm>
        </p:grpSpPr>
        <p:pic>
          <p:nvPicPr>
            <p:cNvPr id="11" name="Espaço Reservado para Conteúdo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891" y="-18156"/>
              <a:ext cx="12224890" cy="6875807"/>
            </a:xfrm>
            <a:prstGeom prst="rect">
              <a:avLst/>
            </a:prstGeom>
          </p:spPr>
        </p:pic>
        <p:grpSp>
          <p:nvGrpSpPr>
            <p:cNvPr id="13" name="Grupo 12"/>
            <p:cNvGrpSpPr/>
            <p:nvPr/>
          </p:nvGrpSpPr>
          <p:grpSpPr>
            <a:xfrm>
              <a:off x="302063" y="800498"/>
              <a:ext cx="2274802" cy="5354416"/>
              <a:chOff x="215120" y="1562210"/>
              <a:chExt cx="1486409" cy="3498708"/>
            </a:xfrm>
          </p:grpSpPr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452" y="1562210"/>
                <a:ext cx="1043745" cy="731937"/>
              </a:xfrm>
              <a:prstGeom prst="rect">
                <a:avLst/>
              </a:prstGeom>
            </p:spPr>
          </p:pic>
          <p:pic>
            <p:nvPicPr>
              <p:cNvPr id="15" name="Imagem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120" y="4366458"/>
                <a:ext cx="1486409" cy="694460"/>
              </a:xfrm>
              <a:prstGeom prst="rect">
                <a:avLst/>
              </a:prstGeom>
            </p:spPr>
          </p:pic>
        </p:grpSp>
      </p:grpSp>
      <p:sp>
        <p:nvSpPr>
          <p:cNvPr id="9" name="Retângulo 8"/>
          <p:cNvSpPr/>
          <p:nvPr/>
        </p:nvSpPr>
        <p:spPr>
          <a:xfrm>
            <a:off x="3685793" y="5390130"/>
            <a:ext cx="6705982" cy="8739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pt-BR" sz="3200" dirty="0">
                <a:solidFill>
                  <a:schemeClr val="bg1"/>
                </a:solidFill>
                <a:cs typeface="Arial" panose="020B0604020202020204" pitchFamily="34" charset="0"/>
              </a:rPr>
              <a:t>VIDA ÚTIL DE LOS LEDS 226.000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0FCD99A-1CEB-77B4-3F0F-746F0A32F0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9962" y="1616111"/>
            <a:ext cx="3774660" cy="376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02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32891" y="-18156"/>
            <a:ext cx="12224890" cy="6875807"/>
            <a:chOff x="-32891" y="-18156"/>
            <a:chExt cx="12224890" cy="6875807"/>
          </a:xfrm>
        </p:grpSpPr>
        <p:pic>
          <p:nvPicPr>
            <p:cNvPr id="11" name="Espaço Reservado para Conteúdo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891" y="-18156"/>
              <a:ext cx="12224890" cy="6875807"/>
            </a:xfrm>
            <a:prstGeom prst="rect">
              <a:avLst/>
            </a:prstGeom>
          </p:spPr>
        </p:pic>
        <p:grpSp>
          <p:nvGrpSpPr>
            <p:cNvPr id="13" name="Grupo 12"/>
            <p:cNvGrpSpPr/>
            <p:nvPr/>
          </p:nvGrpSpPr>
          <p:grpSpPr>
            <a:xfrm>
              <a:off x="302063" y="800498"/>
              <a:ext cx="2274802" cy="5354416"/>
              <a:chOff x="215120" y="1562210"/>
              <a:chExt cx="1486409" cy="3498708"/>
            </a:xfrm>
          </p:grpSpPr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452" y="1562210"/>
                <a:ext cx="1043745" cy="731937"/>
              </a:xfrm>
              <a:prstGeom prst="rect">
                <a:avLst/>
              </a:prstGeom>
            </p:spPr>
          </p:pic>
          <p:pic>
            <p:nvPicPr>
              <p:cNvPr id="15" name="Imagem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120" y="4366458"/>
                <a:ext cx="1486409" cy="694460"/>
              </a:xfrm>
              <a:prstGeom prst="rect">
                <a:avLst/>
              </a:prstGeom>
            </p:spPr>
          </p:pic>
        </p:grpSp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E0B64C5-2E04-1B69-2C6E-C737BFEA5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969329"/>
              </p:ext>
            </p:extLst>
          </p:nvPr>
        </p:nvGraphicFramePr>
        <p:xfrm>
          <a:off x="3176402" y="5459049"/>
          <a:ext cx="6661150" cy="8051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1219055004"/>
                    </a:ext>
                  </a:extLst>
                </a:gridCol>
                <a:gridCol w="2492375">
                  <a:extLst>
                    <a:ext uri="{9D8B030D-6E8A-4147-A177-3AD203B41FA5}">
                      <a16:colId xmlns:a16="http://schemas.microsoft.com/office/drawing/2014/main" val="4012484923"/>
                    </a:ext>
                  </a:extLst>
                </a:gridCol>
                <a:gridCol w="1015365">
                  <a:extLst>
                    <a:ext uri="{9D8B030D-6E8A-4147-A177-3AD203B41FA5}">
                      <a16:colId xmlns:a16="http://schemas.microsoft.com/office/drawing/2014/main" val="948428857"/>
                    </a:ext>
                  </a:extLst>
                </a:gridCol>
                <a:gridCol w="829945">
                  <a:extLst>
                    <a:ext uri="{9D8B030D-6E8A-4147-A177-3AD203B41FA5}">
                      <a16:colId xmlns:a16="http://schemas.microsoft.com/office/drawing/2014/main" val="879407774"/>
                    </a:ext>
                  </a:extLst>
                </a:gridCol>
                <a:gridCol w="1123315">
                  <a:extLst>
                    <a:ext uri="{9D8B030D-6E8A-4147-A177-3AD203B41FA5}">
                      <a16:colId xmlns:a16="http://schemas.microsoft.com/office/drawing/2014/main" val="372030212"/>
                    </a:ext>
                  </a:extLst>
                </a:gridCol>
              </a:tblGrid>
              <a:tr h="201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>
                          <a:effectLst/>
                        </a:rPr>
                        <a:t>Análise Crítica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>
                          <a:effectLst/>
                        </a:rPr>
                        <a:t>Nome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>
                          <a:effectLst/>
                        </a:rPr>
                        <a:t>Visto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>
                          <a:effectLst/>
                        </a:rPr>
                        <a:t>Data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>
                          <a:effectLst/>
                        </a:rPr>
                        <a:t>Vigência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4281739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x-none" sz="1100">
                          <a:effectLst/>
                        </a:rPr>
                        <a:t>Elaborado por: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 dirty="0">
                          <a:effectLst/>
                        </a:rPr>
                        <a:t>Audrey Teixeira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 dirty="0">
                          <a:effectLst/>
                        </a:rPr>
                        <a:t>22/01/24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0020" algn="ctr"/>
                          <a:tab pos="5400040" algn="r"/>
                        </a:tabLst>
                        <a:defRPr/>
                      </a:pPr>
                      <a:r>
                        <a:rPr kumimoji="0" lang="pt-BR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22/01/24</a:t>
                      </a: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3790708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>
                          <a:effectLst/>
                        </a:rPr>
                        <a:t>Revisado</a:t>
                      </a:r>
                      <a:r>
                        <a:rPr lang="x-none" sz="1100">
                          <a:effectLst/>
                        </a:rPr>
                        <a:t> por: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 dirty="0">
                          <a:effectLst/>
                        </a:rPr>
                        <a:t>Péricles Damin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 dirty="0">
                          <a:effectLst/>
                        </a:rPr>
                        <a:t>22/01/24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7310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>
                          <a:effectLst/>
                        </a:rPr>
                        <a:t>Aprovado </a:t>
                      </a:r>
                      <a:r>
                        <a:rPr lang="x-none" sz="1100">
                          <a:effectLst/>
                        </a:rPr>
                        <a:t>por: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>
                          <a:effectLst/>
                        </a:rPr>
                        <a:t>Gisele Fontoura 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0020" algn="ctr"/>
                          <a:tab pos="5400040" algn="r"/>
                        </a:tabLst>
                        <a:defRPr/>
                      </a:pPr>
                      <a:r>
                        <a:rPr kumimoji="0" lang="pt-BR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22/01/24</a:t>
                      </a: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Gautam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564766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1AE3964C-0182-EDDD-13F0-D2564444339F}"/>
              </a:ext>
            </a:extLst>
          </p:cNvPr>
          <p:cNvSpPr/>
          <p:nvPr/>
        </p:nvSpPr>
        <p:spPr>
          <a:xfrm>
            <a:off x="2321555" y="2475900"/>
            <a:ext cx="7515997" cy="18876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pt-BR" sz="6600" dirty="0">
                <a:solidFill>
                  <a:schemeClr val="bg1"/>
                </a:solidFill>
              </a:rPr>
              <a:t>FIN  LÁMPARA QUIRÚRGICO</a:t>
            </a:r>
          </a:p>
        </p:txBody>
      </p:sp>
    </p:spTree>
    <p:extLst>
      <p:ext uri="{BB962C8B-B14F-4D97-AF65-F5344CB8AC3E}">
        <p14:creationId xmlns:p14="http://schemas.microsoft.com/office/powerpoint/2010/main" val="30895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32891" y="-18156"/>
            <a:ext cx="12224890" cy="6875807"/>
            <a:chOff x="-32891" y="-18156"/>
            <a:chExt cx="12224890" cy="6875807"/>
          </a:xfrm>
        </p:grpSpPr>
        <p:pic>
          <p:nvPicPr>
            <p:cNvPr id="11" name="Espaço Reservado para Conteúdo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891" y="-18156"/>
              <a:ext cx="12224890" cy="6875807"/>
            </a:xfrm>
            <a:prstGeom prst="rect">
              <a:avLst/>
            </a:prstGeom>
          </p:spPr>
        </p:pic>
        <p:grpSp>
          <p:nvGrpSpPr>
            <p:cNvPr id="13" name="Grupo 12"/>
            <p:cNvGrpSpPr/>
            <p:nvPr/>
          </p:nvGrpSpPr>
          <p:grpSpPr>
            <a:xfrm>
              <a:off x="302063" y="800498"/>
              <a:ext cx="2274802" cy="5354416"/>
              <a:chOff x="215120" y="1562210"/>
              <a:chExt cx="1486409" cy="3498708"/>
            </a:xfrm>
          </p:grpSpPr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452" y="1562210"/>
                <a:ext cx="1043745" cy="731937"/>
              </a:xfrm>
              <a:prstGeom prst="rect">
                <a:avLst/>
              </a:prstGeom>
            </p:spPr>
          </p:pic>
          <p:pic>
            <p:nvPicPr>
              <p:cNvPr id="15" name="Imagem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120" y="4366458"/>
                <a:ext cx="1486409" cy="694460"/>
              </a:xfrm>
              <a:prstGeom prst="rect">
                <a:avLst/>
              </a:prstGeom>
            </p:spPr>
          </p:pic>
        </p:grpSp>
      </p:grpSp>
      <p:sp>
        <p:nvSpPr>
          <p:cNvPr id="7" name="Retângulo 6"/>
          <p:cNvSpPr/>
          <p:nvPr/>
        </p:nvSpPr>
        <p:spPr>
          <a:xfrm>
            <a:off x="2321555" y="2924740"/>
            <a:ext cx="9051295" cy="18876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pt-BR" sz="6600" dirty="0">
                <a:solidFill>
                  <a:schemeClr val="bg1"/>
                </a:solidFill>
              </a:rPr>
              <a:t>LÁMPARA QUIRÚRGICO AUXILIAR</a:t>
            </a:r>
          </a:p>
        </p:txBody>
      </p:sp>
    </p:spTree>
    <p:extLst>
      <p:ext uri="{BB962C8B-B14F-4D97-AF65-F5344CB8AC3E}">
        <p14:creationId xmlns:p14="http://schemas.microsoft.com/office/powerpoint/2010/main" val="1915133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32891" y="-18156"/>
            <a:ext cx="12224890" cy="6875807"/>
            <a:chOff x="-32891" y="-18156"/>
            <a:chExt cx="12224890" cy="6875807"/>
          </a:xfrm>
        </p:grpSpPr>
        <p:pic>
          <p:nvPicPr>
            <p:cNvPr id="11" name="Espaço Reservado para Conteúdo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891" y="-18156"/>
              <a:ext cx="12224890" cy="6875807"/>
            </a:xfrm>
            <a:prstGeom prst="rect">
              <a:avLst/>
            </a:prstGeom>
          </p:spPr>
        </p:pic>
        <p:grpSp>
          <p:nvGrpSpPr>
            <p:cNvPr id="15" name="Grupo 14"/>
            <p:cNvGrpSpPr/>
            <p:nvPr/>
          </p:nvGrpSpPr>
          <p:grpSpPr>
            <a:xfrm>
              <a:off x="302063" y="800498"/>
              <a:ext cx="2274802" cy="5354416"/>
              <a:chOff x="215120" y="1562210"/>
              <a:chExt cx="1486409" cy="3498708"/>
            </a:xfrm>
          </p:grpSpPr>
          <p:pic>
            <p:nvPicPr>
              <p:cNvPr id="16" name="Imagem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452" y="1562210"/>
                <a:ext cx="1043745" cy="731937"/>
              </a:xfrm>
              <a:prstGeom prst="rect">
                <a:avLst/>
              </a:prstGeom>
            </p:spPr>
          </p:pic>
          <p:pic>
            <p:nvPicPr>
              <p:cNvPr id="17" name="Imagem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120" y="4366458"/>
                <a:ext cx="1486409" cy="694460"/>
              </a:xfrm>
              <a:prstGeom prst="rect">
                <a:avLst/>
              </a:prstGeom>
            </p:spPr>
          </p:pic>
        </p:grpSp>
      </p:grpSp>
      <p:sp>
        <p:nvSpPr>
          <p:cNvPr id="7" name="Retângulo 6"/>
          <p:cNvSpPr/>
          <p:nvPr/>
        </p:nvSpPr>
        <p:spPr>
          <a:xfrm>
            <a:off x="2321555" y="3634376"/>
            <a:ext cx="7515997" cy="990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pt-BR" sz="6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79" y="520801"/>
            <a:ext cx="3206854" cy="618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542366" y="1194084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3200" dirty="0">
                <a:solidFill>
                  <a:srgbClr val="2B767D"/>
                </a:solidFill>
                <a:ea typeface="SimHei" panose="02010609060101010101" pitchFamily="49" charset="-122"/>
              </a:rPr>
              <a:t>MODELO – AUXILIAR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A09C7527-2265-68ED-2D77-7A99EE381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733" y="1089571"/>
            <a:ext cx="4661249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9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50037D28-DB48-4C50-A137-C5203DCF8260}"/>
              </a:ext>
            </a:extLst>
          </p:cNvPr>
          <p:cNvSpPr txBox="1"/>
          <p:nvPr/>
        </p:nvSpPr>
        <p:spPr>
          <a:xfrm>
            <a:off x="1536002" y="4447466"/>
            <a:ext cx="1391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2B767D"/>
                </a:solidFill>
              </a:rPr>
              <a:t>1L</a:t>
            </a:r>
          </a:p>
          <a:p>
            <a:pPr algn="ctr"/>
            <a:r>
              <a:rPr lang="pt-BR" sz="2000" dirty="0">
                <a:solidFill>
                  <a:srgbClr val="2B767D"/>
                </a:solidFill>
              </a:rPr>
              <a:t>60.000 lux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9CB3D81-4665-4827-9FE2-CCBD6378CB67}"/>
              </a:ext>
            </a:extLst>
          </p:cNvPr>
          <p:cNvSpPr txBox="1"/>
          <p:nvPr/>
        </p:nvSpPr>
        <p:spPr>
          <a:xfrm>
            <a:off x="4361625" y="4447466"/>
            <a:ext cx="1391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2B767D"/>
                </a:solidFill>
              </a:rPr>
              <a:t>3LE</a:t>
            </a:r>
          </a:p>
          <a:p>
            <a:pPr algn="ctr"/>
            <a:r>
              <a:rPr lang="pt-BR" sz="2000" dirty="0">
                <a:solidFill>
                  <a:srgbClr val="2B767D"/>
                </a:solidFill>
              </a:rPr>
              <a:t>130.000 lux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AE77E9F-D9F5-4272-B054-AFA275A62B00}"/>
              </a:ext>
            </a:extLst>
          </p:cNvPr>
          <p:cNvSpPr txBox="1"/>
          <p:nvPr/>
        </p:nvSpPr>
        <p:spPr>
          <a:xfrm>
            <a:off x="7062651" y="4522412"/>
            <a:ext cx="1391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2B767D"/>
                </a:solidFill>
              </a:rPr>
              <a:t>4LE</a:t>
            </a:r>
          </a:p>
          <a:p>
            <a:pPr algn="ctr"/>
            <a:r>
              <a:rPr lang="pt-BR" sz="2000" dirty="0">
                <a:solidFill>
                  <a:srgbClr val="2B767D"/>
                </a:solidFill>
              </a:rPr>
              <a:t>160.000 lux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2EFB8E6-2469-4B6C-94E2-2A15AA301FBA}"/>
              </a:ext>
            </a:extLst>
          </p:cNvPr>
          <p:cNvSpPr txBox="1"/>
          <p:nvPr/>
        </p:nvSpPr>
        <p:spPr>
          <a:xfrm>
            <a:off x="9870222" y="4539969"/>
            <a:ext cx="1391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2B767D"/>
                </a:solidFill>
              </a:rPr>
              <a:t>M1LE</a:t>
            </a:r>
          </a:p>
          <a:p>
            <a:pPr algn="ctr"/>
            <a:r>
              <a:rPr lang="pt-BR" sz="2000" dirty="0">
                <a:solidFill>
                  <a:srgbClr val="2B767D"/>
                </a:solidFill>
              </a:rPr>
              <a:t>160.000 lux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57" y="3202656"/>
            <a:ext cx="1547537" cy="338446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42" y="3216057"/>
            <a:ext cx="1739642" cy="335570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691" y="3158341"/>
            <a:ext cx="1781281" cy="3436029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432" y="3257521"/>
            <a:ext cx="1739642" cy="3237667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4A5C7920-A65C-423F-D417-6F99C4226467}"/>
              </a:ext>
            </a:extLst>
          </p:cNvPr>
          <p:cNvSpPr/>
          <p:nvPr/>
        </p:nvSpPr>
        <p:spPr>
          <a:xfrm>
            <a:off x="542366" y="2365393"/>
            <a:ext cx="8877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2B767D"/>
                </a:solidFill>
              </a:rPr>
              <a:t>UTILIZADO PARA AYUDAR EN PROCEDIMIENTOS QUIRÚRGICOS</a:t>
            </a:r>
            <a:endParaRPr lang="pt-BR" b="1" dirty="0">
              <a:solidFill>
                <a:srgbClr val="2B767D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D46D44-C978-6695-8B75-DD1CCFB5AC0C}"/>
              </a:ext>
            </a:extLst>
          </p:cNvPr>
          <p:cNvSpPr txBox="1">
            <a:spLocks/>
          </p:cNvSpPr>
          <p:nvPr/>
        </p:nvSpPr>
        <p:spPr>
          <a:xfrm>
            <a:off x="542366" y="1194084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3200" dirty="0">
                <a:solidFill>
                  <a:srgbClr val="2B767D"/>
                </a:solidFill>
                <a:ea typeface="SimHei" panose="02010609060101010101" pitchFamily="49" charset="-122"/>
              </a:rPr>
              <a:t>MODELOS AUXILIARES CON BATERIA</a:t>
            </a:r>
          </a:p>
        </p:txBody>
      </p:sp>
    </p:spTree>
    <p:extLst>
      <p:ext uri="{BB962C8B-B14F-4D97-AF65-F5344CB8AC3E}">
        <p14:creationId xmlns:p14="http://schemas.microsoft.com/office/powerpoint/2010/main" val="263653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69CB3D81-4665-4827-9FE2-CCBD6378CB67}"/>
              </a:ext>
            </a:extLst>
          </p:cNvPr>
          <p:cNvSpPr txBox="1"/>
          <p:nvPr/>
        </p:nvSpPr>
        <p:spPr>
          <a:xfrm>
            <a:off x="5279171" y="4341768"/>
            <a:ext cx="1633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2B767D"/>
                </a:solidFill>
              </a:rPr>
              <a:t>PARABÓLICO</a:t>
            </a:r>
          </a:p>
          <a:p>
            <a:pPr algn="ctr"/>
            <a:r>
              <a:rPr lang="pt-BR" sz="2000" dirty="0">
                <a:solidFill>
                  <a:srgbClr val="2B767D"/>
                </a:solidFill>
              </a:rPr>
              <a:t>12.000 lux</a:t>
            </a:r>
          </a:p>
        </p:txBody>
      </p:sp>
      <p:grpSp>
        <p:nvGrpSpPr>
          <p:cNvPr id="24" name="Grupo 23"/>
          <p:cNvGrpSpPr/>
          <p:nvPr/>
        </p:nvGrpSpPr>
        <p:grpSpPr>
          <a:xfrm>
            <a:off x="1" y="-34583"/>
            <a:ext cx="12192000" cy="1100339"/>
            <a:chOff x="1" y="-34583"/>
            <a:chExt cx="12192000" cy="1100339"/>
          </a:xfrm>
        </p:grpSpPr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768"/>
              <a:ext cx="12192000" cy="1076524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7" y="-34583"/>
              <a:ext cx="1374653" cy="1020614"/>
            </a:xfrm>
            <a:prstGeom prst="rect">
              <a:avLst/>
            </a:prstGeom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50" y="171338"/>
              <a:ext cx="1794305" cy="838312"/>
            </a:xfrm>
            <a:prstGeom prst="rect">
              <a:avLst/>
            </a:prstGeom>
          </p:spPr>
        </p:pic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9373CC2F-6464-C7B4-D32D-973EB83AE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645" y="2987370"/>
            <a:ext cx="968097" cy="352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D77D5A-A13D-8DF3-BBDA-C64EB8F3AFCF}"/>
              </a:ext>
            </a:extLst>
          </p:cNvPr>
          <p:cNvSpPr txBox="1">
            <a:spLocks/>
          </p:cNvSpPr>
          <p:nvPr/>
        </p:nvSpPr>
        <p:spPr>
          <a:xfrm>
            <a:off x="542366" y="1194084"/>
            <a:ext cx="8094558" cy="56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3200" dirty="0">
                <a:solidFill>
                  <a:srgbClr val="2B767D"/>
                </a:solidFill>
                <a:ea typeface="SimHei" panose="02010609060101010101" pitchFamily="49" charset="-122"/>
              </a:rPr>
              <a:t>MODELO AUXILIAR SIN BATERIA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13DFB1A-622A-3B3E-00EB-FFBE9D8C0D3E}"/>
              </a:ext>
            </a:extLst>
          </p:cNvPr>
          <p:cNvSpPr/>
          <p:nvPr/>
        </p:nvSpPr>
        <p:spPr>
          <a:xfrm>
            <a:off x="542366" y="2365393"/>
            <a:ext cx="6391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2B767D"/>
                </a:solidFill>
              </a:rPr>
              <a:t>UTILIZADO PARA AYUDAR EN PROCEDIMIENTOS AMBULATORIOS</a:t>
            </a:r>
            <a:endParaRPr lang="pt-BR" b="1" dirty="0">
              <a:solidFill>
                <a:srgbClr val="2B76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52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32891" y="-18156"/>
            <a:ext cx="12224890" cy="6875807"/>
            <a:chOff x="-32891" y="-18156"/>
            <a:chExt cx="12224890" cy="6875807"/>
          </a:xfrm>
        </p:grpSpPr>
        <p:pic>
          <p:nvPicPr>
            <p:cNvPr id="11" name="Espaço Reservado para Conteúdo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891" y="-18156"/>
              <a:ext cx="12224890" cy="6875807"/>
            </a:xfrm>
            <a:prstGeom prst="rect">
              <a:avLst/>
            </a:prstGeom>
          </p:spPr>
        </p:pic>
        <p:grpSp>
          <p:nvGrpSpPr>
            <p:cNvPr id="13" name="Grupo 12"/>
            <p:cNvGrpSpPr/>
            <p:nvPr/>
          </p:nvGrpSpPr>
          <p:grpSpPr>
            <a:xfrm>
              <a:off x="302063" y="800498"/>
              <a:ext cx="2274802" cy="5354416"/>
              <a:chOff x="215120" y="1562210"/>
              <a:chExt cx="1486409" cy="3498708"/>
            </a:xfrm>
          </p:grpSpPr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452" y="1562210"/>
                <a:ext cx="1043745" cy="731937"/>
              </a:xfrm>
              <a:prstGeom prst="rect">
                <a:avLst/>
              </a:prstGeom>
            </p:spPr>
          </p:pic>
          <p:pic>
            <p:nvPicPr>
              <p:cNvPr id="15" name="Imagem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120" y="4366458"/>
                <a:ext cx="1486409" cy="694460"/>
              </a:xfrm>
              <a:prstGeom prst="rect">
                <a:avLst/>
              </a:prstGeom>
            </p:spPr>
          </p:pic>
        </p:grpSp>
      </p:grpSp>
      <p:sp>
        <p:nvSpPr>
          <p:cNvPr id="7" name="Retângulo 6"/>
          <p:cNvSpPr/>
          <p:nvPr/>
        </p:nvSpPr>
        <p:spPr>
          <a:xfrm>
            <a:off x="1931352" y="2924740"/>
            <a:ext cx="8296403" cy="18876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pt-BR" sz="6600" dirty="0">
                <a:solidFill>
                  <a:schemeClr val="bg1"/>
                </a:solidFill>
              </a:rPr>
              <a:t>ENTRENAMIENTO DE USUARIO</a:t>
            </a:r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470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23022</TotalTime>
  <Words>1165</Words>
  <Application>Microsoft Office PowerPoint</Application>
  <PresentationFormat>Widescreen</PresentationFormat>
  <Paragraphs>213</Paragraphs>
  <Slides>37</Slides>
  <Notes>3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37</vt:i4>
      </vt:variant>
    </vt:vector>
  </HeadingPairs>
  <TitlesOfParts>
    <vt:vector size="47" baseType="lpstr">
      <vt:lpstr>Arial</vt:lpstr>
      <vt:lpstr>Arial Narrow</vt:lpstr>
      <vt:lpstr>Calibri</vt:lpstr>
      <vt:lpstr>Calibri Light</vt:lpstr>
      <vt:lpstr>Times New Roman</vt:lpstr>
      <vt:lpstr>Wingdings</vt:lpstr>
      <vt:lpstr>Tema do Office</vt:lpstr>
      <vt:lpstr>Planilha do Microsoft Excel</vt:lpstr>
      <vt:lpstr>Document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Edilson Daniel Vera - Salk Medical</dc:creator>
  <cp:lastModifiedBy>Audrey Teixeira - Manager Grupo</cp:lastModifiedBy>
  <cp:revision>256</cp:revision>
  <cp:lastPrinted>2023-11-07T13:34:03Z</cp:lastPrinted>
  <dcterms:created xsi:type="dcterms:W3CDTF">2021-07-06T18:33:06Z</dcterms:created>
  <dcterms:modified xsi:type="dcterms:W3CDTF">2024-01-25T13:39:05Z</dcterms:modified>
</cp:coreProperties>
</file>